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3" r:id="rId2"/>
    <p:sldId id="299" r:id="rId3"/>
    <p:sldId id="304" r:id="rId4"/>
    <p:sldId id="302" r:id="rId5"/>
    <p:sldId id="296" r:id="rId6"/>
    <p:sldId id="297" r:id="rId7"/>
    <p:sldId id="295" r:id="rId8"/>
    <p:sldId id="315" r:id="rId9"/>
    <p:sldId id="305" r:id="rId10"/>
    <p:sldId id="306" r:id="rId11"/>
    <p:sldId id="308" r:id="rId12"/>
    <p:sldId id="309" r:id="rId13"/>
    <p:sldId id="310" r:id="rId14"/>
    <p:sldId id="314" r:id="rId15"/>
    <p:sldId id="311" r:id="rId16"/>
    <p:sldId id="292" r:id="rId17"/>
    <p:sldId id="303" r:id="rId18"/>
    <p:sldId id="30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CC0099"/>
    <a:srgbClr val="CC3300"/>
    <a:srgbClr val="003300"/>
    <a:srgbClr val="000066"/>
    <a:srgbClr val="339933"/>
    <a:srgbClr val="0000CC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4118" autoAdjust="0"/>
  </p:normalViewPr>
  <p:slideViewPr>
    <p:cSldViewPr>
      <p:cViewPr varScale="1">
        <p:scale>
          <a:sx n="58" d="100"/>
          <a:sy n="58" d="100"/>
        </p:scale>
        <p:origin x="-884" y="-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4E8DA5A-D1F3-452A-BB3B-BB961855B5C6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54D90E4-BD63-46C7-9074-371712647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C2FC349-053E-45B3-9B18-4491D29FD8D7}" type="slidenum">
              <a:rPr lang="ru-RU" sz="1200">
                <a:latin typeface="+mn-lt"/>
              </a:rPr>
              <a:pPr algn="r">
                <a:defRPr/>
              </a:pPr>
              <a:t>17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62AAC-FB52-448D-9921-A33BD8C04347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116CB-7D1A-46BE-809E-E9A40249B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0C59C-FDBB-42A4-A066-F6F651C6DF50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7E449-C757-4814-8F48-37C3926E1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2E20E-28C9-4188-993E-7D8550B6277C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F277E-5E0F-45BC-A8D7-C0C05EF01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79FE3-DAE3-42A7-889A-FD505C61CDC4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759C7-7048-4CDC-8EF5-40F660C4F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3B98C-D33C-4731-82D6-1FFDFCE1C19F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28E13-984C-4DFF-A9C0-C8232005E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56993-83F8-455B-A18C-5668E0C1427C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2F3A8-36EB-4B9A-9BEE-E1E1B6117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3B633-4E59-43AE-8C20-A78B0E70DB4F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1E1BC-8018-495D-B35C-E5FD14D8F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AC416-CCF0-4467-9490-427D28FE10EE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B02A0-70DF-4A84-A677-033E4401E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43F46-4F19-4D91-A013-3C6FADB879B6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6172D-3BE0-43A9-9E44-C03E91AA4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A5666-C9C7-4E33-8007-A3F2927698F6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A48EE-7753-4107-87AE-1A1A7F678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C508-E3C3-432C-9B53-8F458DBCF5A0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20EC9-288E-43DE-92FD-2638A5AE2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7EDA84-D336-4101-983D-82C28FD02838}" type="datetimeFigureOut">
              <a:rPr lang="ru-RU"/>
              <a:pPr>
                <a:defRPr/>
              </a:pPr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84261C-3A3D-4842-AF1E-2B86B9D54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Прямоугольник 5"/>
          <p:cNvSpPr>
            <a:spLocks noChangeArrowheads="1"/>
          </p:cNvSpPr>
          <p:nvPr/>
        </p:nvSpPr>
        <p:spPr bwMode="auto">
          <a:xfrm>
            <a:off x="1143000" y="428625"/>
            <a:ext cx="7072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i="1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Прямоугольник 6"/>
          <p:cNvSpPr>
            <a:spLocks noChangeArrowheads="1"/>
          </p:cNvSpPr>
          <p:nvPr/>
        </p:nvSpPr>
        <p:spPr bwMode="auto">
          <a:xfrm>
            <a:off x="1071563" y="1571625"/>
            <a:ext cx="77866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660066"/>
                </a:solidFill>
                <a:latin typeface="Times New Roman" pitchFamily="18" charset="0"/>
              </a:rPr>
              <a:t>            </a:t>
            </a:r>
          </a:p>
          <a:p>
            <a:endParaRPr lang="ru-RU" sz="4000" b="1" i="1">
              <a:solidFill>
                <a:srgbClr val="660066"/>
              </a:solidFill>
              <a:latin typeface="Times New Roman" pitchFamily="18" charset="0"/>
            </a:endParaRPr>
          </a:p>
          <a:p>
            <a:r>
              <a:rPr lang="ru-RU" sz="4000" b="1" i="1">
                <a:solidFill>
                  <a:srgbClr val="660066"/>
                </a:solidFill>
                <a:latin typeface="Times New Roman" pitchFamily="18" charset="0"/>
              </a:rPr>
              <a:t>  </a:t>
            </a:r>
            <a:endParaRPr lang="ru-RU" sz="2400" b="1" i="1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Прямоугольник 7"/>
          <p:cNvSpPr>
            <a:spLocks noChangeArrowheads="1"/>
          </p:cNvSpPr>
          <p:nvPr/>
        </p:nvSpPr>
        <p:spPr bwMode="auto">
          <a:xfrm>
            <a:off x="179388" y="1412875"/>
            <a:ext cx="87852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>
                <a:solidFill>
                  <a:srgbClr val="660066"/>
                </a:solidFill>
                <a:latin typeface="Times New Roman" pitchFamily="18" charset="0"/>
              </a:rPr>
              <a:t>                     </a:t>
            </a:r>
            <a:endParaRPr lang="ru-RU" sz="4800" b="1" i="1">
              <a:solidFill>
                <a:srgbClr val="660066"/>
              </a:solidFill>
              <a:latin typeface="Times New Roman" pitchFamily="18" charset="0"/>
            </a:endParaRPr>
          </a:p>
          <a:p>
            <a:r>
              <a:rPr lang="ru-RU" b="1" i="1">
                <a:solidFill>
                  <a:srgbClr val="660066"/>
                </a:solidFill>
                <a:latin typeface="Times New Roman" pitchFamily="18" charset="0"/>
              </a:rPr>
              <a:t>       </a:t>
            </a: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323850" y="115888"/>
            <a:ext cx="849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660066"/>
                </a:solidFill>
                <a:latin typeface="Times New Roman" pitchFamily="18" charset="0"/>
              </a:rPr>
              <a:t>               </a:t>
            </a:r>
          </a:p>
          <a:p>
            <a:endParaRPr lang="ru-RU" sz="2000" b="1" i="1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14342" name="Прямоугольник 10"/>
          <p:cNvSpPr>
            <a:spLocks noChangeArrowheads="1"/>
          </p:cNvSpPr>
          <p:nvPr/>
        </p:nvSpPr>
        <p:spPr bwMode="auto">
          <a:xfrm>
            <a:off x="0" y="-947738"/>
            <a:ext cx="9144000" cy="283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 i="1">
              <a:solidFill>
                <a:srgbClr val="660066"/>
              </a:solidFill>
              <a:latin typeface="Times New Roman" pitchFamily="18" charset="0"/>
            </a:endParaRPr>
          </a:p>
          <a:p>
            <a:endParaRPr lang="ru-RU" sz="3600" b="1" i="1">
              <a:solidFill>
                <a:srgbClr val="660066"/>
              </a:solidFill>
              <a:latin typeface="Times New Roman" pitchFamily="18" charset="0"/>
            </a:endParaRPr>
          </a:p>
          <a:p>
            <a:endParaRPr lang="ru-RU" sz="3600" b="1" i="1">
              <a:solidFill>
                <a:srgbClr val="660066"/>
              </a:solidFill>
              <a:latin typeface="Times New Roman" pitchFamily="18" charset="0"/>
            </a:endParaRPr>
          </a:p>
          <a:p>
            <a:endParaRPr lang="ru-RU" sz="3600" b="1" i="1">
              <a:solidFill>
                <a:srgbClr val="660066"/>
              </a:solidFill>
              <a:latin typeface="Times New Roman" pitchFamily="18" charset="0"/>
            </a:endParaRPr>
          </a:p>
          <a:p>
            <a:r>
              <a:rPr lang="ru-RU" sz="3600" b="1" i="1">
                <a:solidFill>
                  <a:srgbClr val="660066"/>
                </a:solidFill>
                <a:latin typeface="Times New Roman" pitchFamily="18" charset="0"/>
              </a:rPr>
              <a:t>                        </a:t>
            </a:r>
            <a:endParaRPr lang="ru-RU" sz="2400" b="1" i="1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0" y="1341438"/>
            <a:ext cx="9144000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rgbClr val="660066"/>
                </a:solidFill>
                <a:latin typeface="Times New Roman" pitchFamily="18" charset="0"/>
              </a:rPr>
              <a:t>    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«Жизнь и творчество    </a:t>
            </a:r>
          </a:p>
          <a:p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         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М.А.Шолохова»</a:t>
            </a:r>
          </a:p>
          <a:p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</a:rPr>
              <a:t>                                                  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b="1" i="1" dirty="0">
                <a:solidFill>
                  <a:srgbClr val="000066"/>
                </a:solidFill>
                <a:latin typeface="Times New Roman" pitchFamily="18" charset="0"/>
              </a:rPr>
              <a:t>                              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3200" b="1" i="1" dirty="0">
                <a:solidFill>
                  <a:srgbClr val="000066"/>
                </a:solidFill>
                <a:latin typeface="Times New Roman" pitchFamily="18" charset="0"/>
              </a:rPr>
              <a:t>                  </a:t>
            </a:r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</a:rPr>
              <a:t>  Хачатурян  </a:t>
            </a:r>
            <a:r>
              <a:rPr lang="ru-RU" sz="3200" b="1" i="1" dirty="0">
                <a:solidFill>
                  <a:srgbClr val="000066"/>
                </a:solidFill>
                <a:latin typeface="Times New Roman" pitchFamily="18" charset="0"/>
              </a:rPr>
              <a:t>Анна </a:t>
            </a:r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</a:rPr>
              <a:t>Сергеевна, </a:t>
            </a:r>
          </a:p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</a:rPr>
              <a:t>у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</a:rPr>
              <a:t>читель русского языка и</a:t>
            </a:r>
          </a:p>
          <a:p>
            <a:pPr algn="ctr"/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</a:rPr>
              <a:t> литературы</a:t>
            </a:r>
          </a:p>
          <a:p>
            <a:pPr algn="ctr"/>
            <a:endParaRPr lang="ru-RU" sz="2400" b="1" i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algn="ctr"/>
            <a:endParaRPr lang="ru-RU" sz="2000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2000" i="1" dirty="0">
                <a:solidFill>
                  <a:srgbClr val="000066"/>
                </a:solidFill>
                <a:latin typeface="Times New Roman" pitchFamily="18" charset="0"/>
              </a:rPr>
              <a:t>                                              </a:t>
            </a:r>
            <a:endParaRPr lang="ru-RU" sz="2000" i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2000" i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000066"/>
                </a:solidFill>
                <a:latin typeface="Times New Roman" pitchFamily="18" charset="0"/>
              </a:rPr>
              <a:t>                                          </a:t>
            </a:r>
            <a:r>
              <a:rPr lang="ru-RU" sz="2000" i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2000" b="1" i="1" dirty="0">
                <a:solidFill>
                  <a:srgbClr val="000066"/>
                </a:solidFill>
                <a:latin typeface="Times New Roman" pitchFamily="18" charset="0"/>
              </a:rPr>
              <a:t>х. </a:t>
            </a:r>
            <a:r>
              <a:rPr lang="ru-RU" sz="2000" b="1" i="1" dirty="0" err="1" smtClean="0">
                <a:solidFill>
                  <a:srgbClr val="000066"/>
                </a:solidFill>
                <a:latin typeface="Times New Roman" pitchFamily="18" charset="0"/>
              </a:rPr>
              <a:t>Шаумяновский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b="1" i="1" dirty="0">
                <a:solidFill>
                  <a:srgbClr val="000066"/>
                </a:solidFill>
                <a:latin typeface="Times New Roman" pitchFamily="18" charset="0"/>
              </a:rPr>
              <a:t>                                                           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</a:rPr>
              <a:t>2021г</a:t>
            </a:r>
            <a:r>
              <a:rPr lang="ru-RU" b="1" i="1" dirty="0">
                <a:solidFill>
                  <a:srgbClr val="000066"/>
                </a:solidFill>
                <a:latin typeface="Times New Roman" pitchFamily="18" charset="0"/>
              </a:rPr>
              <a:t>.</a:t>
            </a:r>
            <a:r>
              <a:rPr lang="ru-RU" dirty="0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4345" name="Rectangle 11"/>
          <p:cNvSpPr>
            <a:spLocks noChangeArrowheads="1"/>
          </p:cNvSpPr>
          <p:nvPr/>
        </p:nvSpPr>
        <p:spPr bwMode="auto">
          <a:xfrm>
            <a:off x="395288" y="115888"/>
            <a:ext cx="84978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660066"/>
                </a:solidFill>
              </a:rPr>
              <a:t>             </a:t>
            </a:r>
            <a:r>
              <a:rPr lang="ru-RU" b="1" i="1">
                <a:solidFill>
                  <a:srgbClr val="000066"/>
                </a:solidFill>
              </a:rPr>
              <a:t>Муниципальное бюджетное образовательное учреждение</a:t>
            </a:r>
          </a:p>
          <a:p>
            <a:r>
              <a:rPr lang="ru-RU" b="1" i="1">
                <a:solidFill>
                  <a:srgbClr val="000066"/>
                </a:solidFill>
              </a:rPr>
              <a:t>                         Шаумяновская средняя общеобразовательная</a:t>
            </a:r>
          </a:p>
          <a:p>
            <a:r>
              <a:rPr lang="ru-RU" b="1" i="1">
                <a:solidFill>
                  <a:srgbClr val="000066"/>
                </a:solidFill>
              </a:rPr>
              <a:t>                                                       школа №10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Прямоугольник 4"/>
          <p:cNvSpPr>
            <a:spLocks noChangeArrowheads="1"/>
          </p:cNvSpPr>
          <p:nvPr/>
        </p:nvSpPr>
        <p:spPr bwMode="auto">
          <a:xfrm>
            <a:off x="4143375" y="428625"/>
            <a:ext cx="5000625" cy="615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>
                <a:solidFill>
                  <a:srgbClr val="006600"/>
                </a:solidFill>
                <a:latin typeface="Times New Roman" pitchFamily="18" charset="0"/>
              </a:rPr>
              <a:t> </a:t>
            </a:r>
          </a:p>
          <a:p>
            <a:r>
              <a:rPr lang="ru-RU" sz="4800" b="1" i="1">
                <a:solidFill>
                  <a:srgbClr val="006600"/>
                </a:solidFill>
                <a:latin typeface="Times New Roman" pitchFamily="18" charset="0"/>
              </a:rPr>
              <a:t>   </a:t>
            </a:r>
            <a:r>
              <a:rPr lang="ru-RU" sz="5400" b="1" i="1">
                <a:solidFill>
                  <a:srgbClr val="006600"/>
                </a:solidFill>
                <a:latin typeface="Times New Roman" pitchFamily="18" charset="0"/>
              </a:rPr>
              <a:t>Отрывок из                                     </a:t>
            </a:r>
          </a:p>
          <a:p>
            <a:r>
              <a:rPr lang="ru-RU" sz="5400" b="1" i="1">
                <a:solidFill>
                  <a:srgbClr val="006600"/>
                </a:solidFill>
                <a:latin typeface="Times New Roman" pitchFamily="18" charset="0"/>
              </a:rPr>
              <a:t> романа-эпопеи </a:t>
            </a:r>
          </a:p>
          <a:p>
            <a:r>
              <a:rPr lang="ru-RU" sz="5400" b="1" i="1">
                <a:solidFill>
                  <a:srgbClr val="006600"/>
                </a:solidFill>
                <a:latin typeface="Times New Roman" pitchFamily="18" charset="0"/>
              </a:rPr>
              <a:t>  «Тихий Дон».</a:t>
            </a:r>
            <a:r>
              <a:rPr lang="ru-RU" sz="5400" b="1" i="1">
                <a:latin typeface="Times New Roman" pitchFamily="18" charset="0"/>
              </a:rPr>
              <a:t> </a:t>
            </a:r>
          </a:p>
          <a:p>
            <a:endParaRPr lang="ru-RU" sz="1600" b="1" i="1">
              <a:latin typeface="Times New Roman" pitchFamily="18" charset="0"/>
            </a:endParaRPr>
          </a:p>
          <a:p>
            <a:r>
              <a:rPr lang="ru-RU" sz="1600" b="1" i="1">
                <a:latin typeface="Times New Roman" pitchFamily="18" charset="0"/>
              </a:rPr>
              <a:t>                                                                                         </a:t>
            </a:r>
          </a:p>
          <a:p>
            <a:r>
              <a:rPr lang="ru-RU" sz="1600" b="1" i="1">
                <a:latin typeface="Times New Roman" pitchFamily="18" charset="0"/>
              </a:rPr>
              <a:t>    </a:t>
            </a:r>
          </a:p>
          <a:p>
            <a:endParaRPr lang="ru-RU" sz="1600" b="1" i="1">
              <a:solidFill>
                <a:srgbClr val="006600"/>
              </a:solidFill>
              <a:latin typeface="Times New Roman" pitchFamily="18" charset="0"/>
            </a:endParaRPr>
          </a:p>
          <a:p>
            <a:endParaRPr lang="ru-RU" sz="1600" b="1" i="1">
              <a:solidFill>
                <a:srgbClr val="006600"/>
              </a:solidFill>
              <a:latin typeface="Times New Roman" pitchFamily="18" charset="0"/>
            </a:endParaRPr>
          </a:p>
          <a:p>
            <a:endParaRPr lang="ru-RU" sz="1600" b="1" i="1">
              <a:solidFill>
                <a:srgbClr val="006600"/>
              </a:solidFill>
              <a:latin typeface="Times New Roman" pitchFamily="18" charset="0"/>
            </a:endParaRPr>
          </a:p>
          <a:p>
            <a:endParaRPr lang="ru-RU" sz="1600" b="1" i="1">
              <a:solidFill>
                <a:srgbClr val="006600"/>
              </a:solidFill>
              <a:latin typeface="Times New Roman" pitchFamily="18" charset="0"/>
            </a:endParaRPr>
          </a:p>
          <a:p>
            <a:endParaRPr lang="ru-RU" sz="1600" b="1" i="1">
              <a:solidFill>
                <a:srgbClr val="006600"/>
              </a:solidFill>
              <a:latin typeface="Times New Roman" pitchFamily="18" charset="0"/>
            </a:endParaRPr>
          </a:p>
          <a:p>
            <a:r>
              <a:rPr lang="ru-RU" sz="4400" b="1" i="1">
                <a:solidFill>
                  <a:srgbClr val="006600"/>
                </a:solidFill>
                <a:latin typeface="Times New Roman" pitchFamily="18" charset="0"/>
              </a:rPr>
              <a:t>Том.2, книга 3-я,                                      </a:t>
            </a:r>
          </a:p>
          <a:p>
            <a:r>
              <a:rPr lang="ru-RU" sz="4400" b="1" i="1">
                <a:solidFill>
                  <a:srgbClr val="006600"/>
                </a:solidFill>
                <a:latin typeface="Times New Roman" pitchFamily="18" charset="0"/>
              </a:rPr>
              <a:t> часть VI,  глава 6.</a:t>
            </a:r>
            <a:endParaRPr lang="ru-RU" sz="4400" b="1">
              <a:latin typeface="Calibri" pitchFamily="34" charset="0"/>
            </a:endParaRP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9"/>
          <p:cNvSpPr>
            <a:spLocks noChangeArrowheads="1"/>
          </p:cNvSpPr>
          <p:nvPr/>
        </p:nvSpPr>
        <p:spPr bwMode="auto">
          <a:xfrm>
            <a:off x="4356100" y="274638"/>
            <a:ext cx="4537075" cy="658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Роман «Тихий Дон» - повествование  о грандиозной революции. 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Григорий – центральная личность в семье Мелеховых, и трагедия его судьбы переплетается с трагедией его близких, родных. На войне он видит кровь, насилие, жестокость. Постоянные политические метания, душевные муки и любовные испытания изранили душу героя. </a:t>
            </a:r>
          </a:p>
        </p:txBody>
      </p:sp>
      <p:pic>
        <p:nvPicPr>
          <p:cNvPr id="23557" name="Picture 9" descr="img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23764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2" descr="0_801f0_e147db96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284538"/>
            <a:ext cx="3887787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642938" y="285750"/>
            <a:ext cx="6786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rgbClr val="003366"/>
                </a:solidFill>
                <a:latin typeface="Times New Roman" pitchFamily="18" charset="0"/>
              </a:rPr>
              <a:t>     </a:t>
            </a:r>
            <a:endParaRPr lang="ru-RU" sz="3200" b="1">
              <a:latin typeface="Calibri" pitchFamily="34" charset="0"/>
            </a:endParaRPr>
          </a:p>
        </p:txBody>
      </p:sp>
      <p:pic>
        <p:nvPicPr>
          <p:cNvPr id="24580" name="Picture 8" descr="img1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636838"/>
            <a:ext cx="348615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9" descr="imgh1246855"/>
          <p:cNvPicPr>
            <a:picLocks noChangeAspect="1" noChangeArrowheads="1"/>
          </p:cNvPicPr>
          <p:nvPr/>
        </p:nvPicPr>
        <p:blipFill>
          <a:blip r:embed="rId4"/>
          <a:srcRect b="9259"/>
          <a:stretch>
            <a:fillRect/>
          </a:stretch>
        </p:blipFill>
        <p:spPr bwMode="auto">
          <a:xfrm>
            <a:off x="0" y="2060575"/>
            <a:ext cx="327660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179388" y="-95250"/>
            <a:ext cx="8964612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Глубоко трогателен рассказ «Судьба человека», который можно назвать «эпопеей народной войны». Его главный герой, Андрей Соколов,  прошёл все тяготы войны – фронт, немецкий плен, потеря любимой семьи. Но ничто не сломило его мужества, он остался верен своей стране, сбежал из немецкого плена и до конца войны боролся за освобождение Родины от фашизма. Судьба этого человека – героическая судьба всей страны. </a:t>
            </a:r>
          </a:p>
        </p:txBody>
      </p:sp>
      <p:pic>
        <p:nvPicPr>
          <p:cNvPr id="24583" name="Picture 8" descr="i?id=307004455-52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2492375"/>
            <a:ext cx="31813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1214438" y="214313"/>
            <a:ext cx="714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80"/>
                </a:solidFill>
                <a:latin typeface="Times New Roman" pitchFamily="18" charset="0"/>
              </a:rPr>
              <a:t>      </a:t>
            </a:r>
            <a:endParaRPr lang="ru-RU" sz="2400" b="1">
              <a:latin typeface="Times New Roman" pitchFamily="18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539750" y="188913"/>
            <a:ext cx="7272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800080"/>
                </a:solidFill>
              </a:rPr>
              <a:t>      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0" y="112713"/>
            <a:ext cx="88201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. </a:t>
            </a: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Памятники</a:t>
            </a:r>
            <a:r>
              <a:rPr lang="ru-RU" sz="2800">
                <a:latin typeface="Times New Roman" pitchFamily="18" charset="0"/>
              </a:rPr>
              <a:t> </a:t>
            </a: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Шолохову и его героям в Ростове-на-Дону, в Москве, в станице Вещенской и многих других городах. </a:t>
            </a:r>
          </a:p>
        </p:txBody>
      </p:sp>
      <p:pic>
        <p:nvPicPr>
          <p:cNvPr id="25606" name="Picture 8" descr="image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44675"/>
            <a:ext cx="3059113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5" descr="image0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1844675"/>
            <a:ext cx="2520950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2" descr="sholohov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816100"/>
            <a:ext cx="3563937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Rectangle 10"/>
          <p:cNvSpPr>
            <a:spLocks noChangeArrowheads="1"/>
          </p:cNvSpPr>
          <p:nvPr/>
        </p:nvSpPr>
        <p:spPr bwMode="auto">
          <a:xfrm>
            <a:off x="3276600" y="5373688"/>
            <a:ext cx="20161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Памятник М.А.Шолохову</a:t>
            </a:r>
          </a:p>
          <a:p>
            <a:r>
              <a:rPr lang="ru-RU" b="1" i="1">
                <a:solidFill>
                  <a:srgbClr val="000066"/>
                </a:solidFill>
              </a:rPr>
              <a:t>в Миллерово.</a:t>
            </a:r>
          </a:p>
        </p:txBody>
      </p:sp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5724525" y="5516563"/>
            <a:ext cx="30956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Памятник М.А.Шолохову</a:t>
            </a:r>
          </a:p>
          <a:p>
            <a:r>
              <a:rPr lang="ru-RU" b="1" i="1">
                <a:solidFill>
                  <a:srgbClr val="000066"/>
                </a:solidFill>
              </a:rPr>
              <a:t>В Ростове-на-Дону</a:t>
            </a:r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0" y="5805488"/>
            <a:ext cx="29876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Памятник М.А.Шолохову </a:t>
            </a:r>
          </a:p>
          <a:p>
            <a:r>
              <a:rPr lang="ru-RU" b="1" i="1">
                <a:solidFill>
                  <a:srgbClr val="000066"/>
                </a:solidFill>
              </a:rPr>
              <a:t>В Москве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6" name="Прямоугольник 3"/>
          <p:cNvSpPr>
            <a:spLocks noChangeArrowheads="1"/>
          </p:cNvSpPr>
          <p:nvPr/>
        </p:nvSpPr>
        <p:spPr bwMode="auto">
          <a:xfrm>
            <a:off x="1214438" y="214313"/>
            <a:ext cx="714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80"/>
                </a:solidFill>
                <a:latin typeface="Times New Roman" pitchFamily="18" charset="0"/>
              </a:rPr>
              <a:t>      </a:t>
            </a:r>
            <a:endParaRPr lang="ru-RU" sz="2400" b="1">
              <a:latin typeface="Times New Roman" pitchFamily="18" charset="0"/>
            </a:endParaRPr>
          </a:p>
        </p:txBody>
      </p:sp>
      <p:pic>
        <p:nvPicPr>
          <p:cNvPr id="2662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539750" y="188913"/>
            <a:ext cx="7272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800080"/>
                </a:solidFill>
              </a:rPr>
              <a:t>       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0" y="112713"/>
            <a:ext cx="88201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Памятники героям произведений М.А.Шолохова  в Ростове-на-Дону, в Москве, в станице Вещенской и многих других городах. </a:t>
            </a:r>
          </a:p>
        </p:txBody>
      </p:sp>
      <p:pic>
        <p:nvPicPr>
          <p:cNvPr id="26630" name="Picture 10" descr="0_a87ab_d8cc3eab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8013" y="3141663"/>
            <a:ext cx="3455987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 descr="image0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1052513"/>
            <a:ext cx="13811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 descr="http://www.suvenirograd.ru/thumbnail.php?file=images/souvenirs/нахаленок.%20на%20плетне.jpg&amp;thumb_width=280&amp;thumb_height=28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916113"/>
            <a:ext cx="20510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1" descr="image0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789363"/>
            <a:ext cx="277177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2" descr="http://www.suvenirograd.ru/thumbnail.php?file=images/souvenirs/нахаленок%20и%20гуси.jpg&amp;thumb_width=280&amp;thumb_height=28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1341438"/>
            <a:ext cx="2159000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3" descr="Памятник 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43213" y="3500438"/>
            <a:ext cx="2808287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Rectangle 14"/>
          <p:cNvSpPr>
            <a:spLocks noChangeArrowheads="1"/>
          </p:cNvSpPr>
          <p:nvPr/>
        </p:nvSpPr>
        <p:spPr bwMode="auto">
          <a:xfrm>
            <a:off x="5867400" y="3213100"/>
            <a:ext cx="3097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Памятник героям романа</a:t>
            </a:r>
          </a:p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«Тихий Дон» в станице Вещенской.</a:t>
            </a:r>
          </a:p>
        </p:txBody>
      </p:sp>
      <p:sp>
        <p:nvSpPr>
          <p:cNvPr id="26637" name="Rectangle 15"/>
          <p:cNvSpPr>
            <a:spLocks noChangeArrowheads="1"/>
          </p:cNvSpPr>
          <p:nvPr/>
        </p:nvSpPr>
        <p:spPr bwMode="auto">
          <a:xfrm rot="10800000" flipV="1">
            <a:off x="179388" y="5876925"/>
            <a:ext cx="24511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Памятник героям «Судьбы человека» в Урюпинске.</a:t>
            </a:r>
          </a:p>
        </p:txBody>
      </p:sp>
      <p:sp>
        <p:nvSpPr>
          <p:cNvPr id="26638" name="Rectangle 16"/>
          <p:cNvSpPr>
            <a:spLocks noChangeArrowheads="1"/>
          </p:cNvSpPr>
          <p:nvPr/>
        </p:nvSpPr>
        <p:spPr bwMode="auto">
          <a:xfrm>
            <a:off x="2916238" y="6276975"/>
            <a:ext cx="24717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Памятник Деду Щукарю</a:t>
            </a:r>
          </a:p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в Ростове-на-Дону</a:t>
            </a:r>
          </a:p>
        </p:txBody>
      </p:sp>
      <p:sp>
        <p:nvSpPr>
          <p:cNvPr id="26639" name="Rectangle 17"/>
          <p:cNvSpPr>
            <a:spLocks noChangeArrowheads="1"/>
          </p:cNvSpPr>
          <p:nvPr/>
        </p:nvSpPr>
        <p:spPr bwMode="auto">
          <a:xfrm>
            <a:off x="3348038" y="2060575"/>
            <a:ext cx="21605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Памятник Деду Щукарю</a:t>
            </a:r>
          </a:p>
          <a:p>
            <a:r>
              <a:rPr lang="ru-RU" sz="1600" b="1" i="1">
                <a:solidFill>
                  <a:srgbClr val="000066"/>
                </a:solidFill>
                <a:latin typeface="Times New Roman" pitchFamily="18" charset="0"/>
              </a:rPr>
              <a:t>в Ростове-на-Дону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0" name="Picture 2" descr="C:\Documents and Settings\удача\Рабочий стол\степь\тол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0" y="-4649788"/>
            <a:ext cx="91440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7652" name="Picture 6" descr="im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276475"/>
            <a:ext cx="41052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1" descr="image0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916113"/>
            <a:ext cx="4176712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2" descr="image0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292600"/>
            <a:ext cx="41767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4" descr="image02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292600"/>
            <a:ext cx="41767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Rectangle 16"/>
          <p:cNvSpPr>
            <a:spLocks noChangeArrowheads="1"/>
          </p:cNvSpPr>
          <p:nvPr/>
        </p:nvSpPr>
        <p:spPr bwMode="auto">
          <a:xfrm>
            <a:off x="1476375" y="2781300"/>
            <a:ext cx="2884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Дом-музей писателя  в</a:t>
            </a:r>
          </a:p>
          <a:p>
            <a:r>
              <a:rPr lang="ru-RU" b="1" i="1">
                <a:solidFill>
                  <a:srgbClr val="000066"/>
                </a:solidFill>
              </a:rPr>
              <a:t>станице Вещенской</a:t>
            </a:r>
          </a:p>
        </p:txBody>
      </p:sp>
      <p:sp>
        <p:nvSpPr>
          <p:cNvPr id="27657" name="Rectangle 17"/>
          <p:cNvSpPr>
            <a:spLocks noChangeArrowheads="1"/>
          </p:cNvSpPr>
          <p:nvPr/>
        </p:nvSpPr>
        <p:spPr bwMode="auto">
          <a:xfrm>
            <a:off x="5435600" y="2133600"/>
            <a:ext cx="331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Мемориальный дом-музей в станице Вещенской</a:t>
            </a:r>
          </a:p>
        </p:txBody>
      </p:sp>
      <p:sp>
        <p:nvSpPr>
          <p:cNvPr id="27658" name="Rectangle 19"/>
          <p:cNvSpPr>
            <a:spLocks noChangeArrowheads="1"/>
          </p:cNvSpPr>
          <p:nvPr/>
        </p:nvSpPr>
        <p:spPr bwMode="auto">
          <a:xfrm>
            <a:off x="5148263" y="6092825"/>
            <a:ext cx="365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000066"/>
                </a:solidFill>
              </a:rPr>
              <a:t>Дом М.А.Шолохова в станице</a:t>
            </a:r>
          </a:p>
          <a:p>
            <a:r>
              <a:rPr lang="ru-RU" b="1" i="1">
                <a:solidFill>
                  <a:srgbClr val="000066"/>
                </a:solidFill>
              </a:rPr>
              <a:t>Каргинской</a:t>
            </a:r>
          </a:p>
        </p:txBody>
      </p:sp>
      <p:sp>
        <p:nvSpPr>
          <p:cNvPr id="27659" name="Rectangle 21"/>
          <p:cNvSpPr>
            <a:spLocks noChangeArrowheads="1"/>
          </p:cNvSpPr>
          <p:nvPr/>
        </p:nvSpPr>
        <p:spPr bwMode="auto">
          <a:xfrm>
            <a:off x="539750" y="549275"/>
            <a:ext cx="82089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0066"/>
                </a:solidFill>
                <a:latin typeface="Times New Roman" pitchFamily="18" charset="0"/>
              </a:rPr>
              <a:t>Все здесь напоминает нам о Великом сыне Земли Донской.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0" y="28575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 b="1" i="1">
                <a:solidFill>
                  <a:srgbClr val="660033"/>
                </a:solidFill>
                <a:latin typeface="Times New Roman" pitchFamily="18" charset="0"/>
              </a:rPr>
              <a:t>  </a:t>
            </a:r>
            <a:endParaRPr lang="ru-RU" sz="5400" b="1" i="1">
              <a:latin typeface="Times New Roman" pitchFamily="18" charset="0"/>
            </a:endParaRPr>
          </a:p>
        </p:txBody>
      </p:sp>
      <p:sp>
        <p:nvSpPr>
          <p:cNvPr id="28675" name="Rectangle 12"/>
          <p:cNvSpPr>
            <a:spLocks noChangeArrowheads="1"/>
          </p:cNvSpPr>
          <p:nvPr/>
        </p:nvSpPr>
        <p:spPr bwMode="auto">
          <a:xfrm>
            <a:off x="4067175" y="3284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000099"/>
              </a:solidFill>
            </a:endParaRPr>
          </a:p>
        </p:txBody>
      </p:sp>
      <p:pic>
        <p:nvPicPr>
          <p:cNvPr id="28676" name="Picture 15" descr="оио"/>
          <p:cNvPicPr>
            <a:picLocks noChangeAspect="1" noChangeArrowheads="1"/>
          </p:cNvPicPr>
          <p:nvPr/>
        </p:nvPicPr>
        <p:blipFill>
          <a:blip r:embed="rId2"/>
          <a:srcRect b="520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16"/>
          <p:cNvSpPr>
            <a:spLocks noChangeArrowheads="1"/>
          </p:cNvSpPr>
          <p:nvPr/>
        </p:nvSpPr>
        <p:spPr bwMode="auto">
          <a:xfrm>
            <a:off x="179388" y="188913"/>
            <a:ext cx="87852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 b="1" i="1">
                <a:solidFill>
                  <a:srgbClr val="660033"/>
                </a:solidFill>
                <a:latin typeface="Times New Roman" pitchFamily="18" charset="0"/>
              </a:rPr>
              <a:t> </a:t>
            </a:r>
            <a:endParaRPr lang="ru-RU" sz="4800">
              <a:latin typeface="Times New Roman" pitchFamily="18" charset="0"/>
            </a:endParaRPr>
          </a:p>
        </p:txBody>
      </p:sp>
      <p:sp>
        <p:nvSpPr>
          <p:cNvPr id="28678" name="Rectangle 12"/>
          <p:cNvSpPr>
            <a:spLocks noChangeArrowheads="1"/>
          </p:cNvSpPr>
          <p:nvPr/>
        </p:nvSpPr>
        <p:spPr bwMode="auto">
          <a:xfrm>
            <a:off x="5143500" y="1357313"/>
            <a:ext cx="2357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28679" name="Picture 7" descr="0025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42386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Rectangle 9"/>
          <p:cNvSpPr>
            <a:spLocks noChangeArrowheads="1"/>
          </p:cNvSpPr>
          <p:nvPr/>
        </p:nvSpPr>
        <p:spPr bwMode="auto">
          <a:xfrm>
            <a:off x="4500563" y="115888"/>
            <a:ext cx="4643437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 i="1">
              <a:solidFill>
                <a:srgbClr val="990000"/>
              </a:solidFill>
              <a:latin typeface="Times New Roman" pitchFamily="18" charset="0"/>
            </a:endParaRPr>
          </a:p>
          <a:p>
            <a:r>
              <a:rPr lang="ru-RU" sz="3200" b="1" i="1">
                <a:solidFill>
                  <a:srgbClr val="990000"/>
                </a:solidFill>
                <a:latin typeface="Times New Roman" pitchFamily="18" charset="0"/>
              </a:rPr>
              <a:t>И в сегодняшнем мире с его атомными бомбами, в мире, раздираемом национальными проблемами и разгулом насилия, тревожным набатом звучит голос Великого Писателя, взывая к человечности, гуманизму.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Прямоугольник 3"/>
          <p:cNvSpPr>
            <a:spLocks noChangeArrowheads="1"/>
          </p:cNvSpPr>
          <p:nvPr/>
        </p:nvSpPr>
        <p:spPr bwMode="auto">
          <a:xfrm>
            <a:off x="0" y="28575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 b="1" i="1">
                <a:solidFill>
                  <a:srgbClr val="660033"/>
                </a:solidFill>
                <a:latin typeface="Times New Roman" pitchFamily="18" charset="0"/>
              </a:rPr>
              <a:t>  </a:t>
            </a:r>
            <a:endParaRPr lang="ru-RU" sz="5400" b="1" i="1">
              <a:latin typeface="Times New Roman" pitchFamily="18" charset="0"/>
            </a:endParaRPr>
          </a:p>
        </p:txBody>
      </p:sp>
      <p:sp>
        <p:nvSpPr>
          <p:cNvPr id="29699" name="Rectangle 12"/>
          <p:cNvSpPr>
            <a:spLocks noChangeArrowheads="1"/>
          </p:cNvSpPr>
          <p:nvPr/>
        </p:nvSpPr>
        <p:spPr bwMode="auto">
          <a:xfrm>
            <a:off x="4067175" y="3284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000099"/>
              </a:solidFill>
            </a:endParaRPr>
          </a:p>
        </p:txBody>
      </p:sp>
      <p:pic>
        <p:nvPicPr>
          <p:cNvPr id="29700" name="Picture 15" descr="оио"/>
          <p:cNvPicPr>
            <a:picLocks noChangeAspect="1" noChangeArrowheads="1"/>
          </p:cNvPicPr>
          <p:nvPr/>
        </p:nvPicPr>
        <p:blipFill>
          <a:blip r:embed="rId2"/>
          <a:srcRect b="520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16"/>
          <p:cNvSpPr>
            <a:spLocks noChangeArrowheads="1"/>
          </p:cNvSpPr>
          <p:nvPr/>
        </p:nvSpPr>
        <p:spPr bwMode="auto">
          <a:xfrm>
            <a:off x="179388" y="188913"/>
            <a:ext cx="87852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 b="1" i="1">
                <a:solidFill>
                  <a:srgbClr val="660033"/>
                </a:solidFill>
                <a:latin typeface="Times New Roman" pitchFamily="18" charset="0"/>
              </a:rPr>
              <a:t> </a:t>
            </a:r>
            <a:endParaRPr lang="ru-RU" sz="4800">
              <a:latin typeface="Times New Roman" pitchFamily="18" charset="0"/>
            </a:endParaRPr>
          </a:p>
        </p:txBody>
      </p:sp>
      <p:sp>
        <p:nvSpPr>
          <p:cNvPr id="29702" name="Rectangle 12"/>
          <p:cNvSpPr>
            <a:spLocks noChangeArrowheads="1"/>
          </p:cNvSpPr>
          <p:nvPr/>
        </p:nvSpPr>
        <p:spPr bwMode="auto">
          <a:xfrm>
            <a:off x="5143500" y="1357313"/>
            <a:ext cx="2357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29703" name="Picture 4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88913"/>
            <a:ext cx="3960813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7" descr="%D1%88%D0%BE%D0%BB%D0%BE%D1%85%D0%BE%D0%B2-%D1%81-%D0%BA%D0%B2%D0%B0%D1%81%D0%BE%D0%B2%D1%8B%D0%B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573463"/>
            <a:ext cx="4032250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5" descr="М.А. Шолохов среди земляков"/>
          <p:cNvPicPr>
            <a:picLocks noChangeAspect="1" noChangeArrowheads="1"/>
          </p:cNvPicPr>
          <p:nvPr/>
        </p:nvPicPr>
        <p:blipFill>
          <a:blip r:embed="rId5"/>
          <a:srcRect r="1968" b="17209"/>
          <a:stretch>
            <a:fillRect/>
          </a:stretch>
        </p:blipFill>
        <p:spPr bwMode="auto">
          <a:xfrm>
            <a:off x="250825" y="3068638"/>
            <a:ext cx="4176713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Rectangle 17"/>
          <p:cNvSpPr>
            <a:spLocks noChangeArrowheads="1"/>
          </p:cNvSpPr>
          <p:nvPr/>
        </p:nvSpPr>
        <p:spPr bwMode="auto">
          <a:xfrm>
            <a:off x="179388" y="333375"/>
            <a:ext cx="47529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990000"/>
                </a:solidFill>
                <a:latin typeface="Times New Roman" pitchFamily="18" charset="0"/>
              </a:rPr>
              <a:t>Он прост простотою народа, </a:t>
            </a:r>
          </a:p>
          <a:p>
            <a:r>
              <a:rPr lang="ru-RU" sz="4000" b="1" i="1">
                <a:solidFill>
                  <a:srgbClr val="990000"/>
                </a:solidFill>
                <a:latin typeface="Times New Roman" pitchFamily="18" charset="0"/>
              </a:rPr>
              <a:t>он велик его величием.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000066"/>
                </a:solidFill>
              </a:rPr>
              <a:t>Произведения М.А.Шолохова</a:t>
            </a:r>
          </a:p>
        </p:txBody>
      </p:sp>
      <p:sp>
        <p:nvSpPr>
          <p:cNvPr id="30722" name="Прямоугольник 4"/>
          <p:cNvSpPr>
            <a:spLocks noChangeArrowheads="1"/>
          </p:cNvSpPr>
          <p:nvPr/>
        </p:nvSpPr>
        <p:spPr bwMode="auto">
          <a:xfrm>
            <a:off x="0" y="214313"/>
            <a:ext cx="4714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FF99"/>
                </a:solidFill>
                <a:latin typeface="Times New Roman" pitchFamily="18" charset="0"/>
              </a:rPr>
              <a:t>.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30723" name="Picture 6" descr="лпм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107950" y="115888"/>
            <a:ext cx="3959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FF99"/>
                </a:solidFill>
              </a:rPr>
              <a:t>     </a:t>
            </a:r>
            <a:endParaRPr lang="ru-RU" sz="2000" b="1" i="1">
              <a:solidFill>
                <a:srgbClr val="FFFF99"/>
              </a:solidFill>
            </a:endParaRPr>
          </a:p>
        </p:txBody>
      </p:sp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0081">
            <a:off x="4140200" y="836613"/>
            <a:ext cx="4784725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1022350"/>
            <a:ext cx="3348038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2400">
              <a:latin typeface="Times New Roman" pitchFamily="18" charset="0"/>
            </a:endParaRPr>
          </a:p>
          <a:p>
            <a:pPr algn="just"/>
            <a:endParaRPr lang="ru-RU" sz="2800" b="1">
              <a:latin typeface="Times New Roman" pitchFamily="18" charset="0"/>
            </a:endParaRPr>
          </a:p>
        </p:txBody>
      </p:sp>
      <p:sp>
        <p:nvSpPr>
          <p:cNvPr id="30727" name="Rectangle 9"/>
          <p:cNvSpPr>
            <a:spLocks noChangeArrowheads="1"/>
          </p:cNvSpPr>
          <p:nvPr/>
        </p:nvSpPr>
        <p:spPr bwMode="auto">
          <a:xfrm>
            <a:off x="4787900" y="4941888"/>
            <a:ext cx="360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>
              <a:solidFill>
                <a:srgbClr val="000066"/>
              </a:solidFill>
            </a:endParaRPr>
          </a:p>
        </p:txBody>
      </p:sp>
      <p:pic>
        <p:nvPicPr>
          <p:cNvPr id="30728" name="Picture 7" descr="00258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60350"/>
            <a:ext cx="3887787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Rectangle 11"/>
          <p:cNvSpPr>
            <a:spLocks noChangeArrowheads="1"/>
          </p:cNvSpPr>
          <p:nvPr/>
        </p:nvSpPr>
        <p:spPr bwMode="auto">
          <a:xfrm rot="574159">
            <a:off x="4500563" y="981075"/>
            <a:ext cx="4175125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       Произведения М.А.Шолохова наполнены нежной любовью к Родине и затаенной болью за неё.</a:t>
            </a:r>
            <a:r>
              <a:rPr lang="ru-RU" sz="2800" i="1">
                <a:latin typeface="Times New Roman" pitchFamily="18" charset="0"/>
              </a:rPr>
              <a:t> </a:t>
            </a: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в них та проповедь любви, которая так нужна нам, читателям. Потому что в них звучит неугасимая вера в прекрасное будущее человечества.</a:t>
            </a:r>
          </a:p>
          <a:p>
            <a:endParaRPr lang="ru-RU" sz="2800" i="1"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2771" name="Rectangle 7"/>
          <p:cNvSpPr>
            <a:spLocks noChangeArrowheads="1"/>
          </p:cNvSpPr>
          <p:nvPr/>
        </p:nvSpPr>
        <p:spPr bwMode="auto">
          <a:xfrm>
            <a:off x="0" y="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   </a:t>
            </a:r>
            <a:endParaRPr lang="ru-RU" sz="280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924300" y="1168400"/>
            <a:ext cx="460851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ru-RU" sz="40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pPr algn="just"/>
            <a:endParaRPr lang="ru-RU" sz="40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4000" b="1" i="1" dirty="0">
                <a:solidFill>
                  <a:srgbClr val="000066"/>
                </a:solidFill>
                <a:latin typeface="Times New Roman" pitchFamily="18" charset="0"/>
              </a:rPr>
              <a:t>          </a:t>
            </a:r>
          </a:p>
        </p:txBody>
      </p:sp>
      <p:pic>
        <p:nvPicPr>
          <p:cNvPr id="32773" name="Picture 7" descr="X6J1sHUOxUZhP58GuPqNkw-artic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0"/>
            <a:ext cx="48577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Rectangle 9"/>
          <p:cNvSpPr>
            <a:spLocks noChangeArrowheads="1"/>
          </p:cNvSpPr>
          <p:nvPr/>
        </p:nvSpPr>
        <p:spPr bwMode="auto">
          <a:xfrm>
            <a:off x="142844" y="404812"/>
            <a:ext cx="40005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000066"/>
                </a:solidFill>
                <a:latin typeface="Times New Roman" pitchFamily="18" charset="0"/>
              </a:rPr>
              <a:t>    Из дали </a:t>
            </a:r>
            <a:r>
              <a:rPr lang="ru-RU" sz="4400" b="1" i="1" dirty="0" smtClean="0">
                <a:solidFill>
                  <a:srgbClr val="000066"/>
                </a:solidFill>
                <a:latin typeface="Times New Roman" pitchFamily="18" charset="0"/>
              </a:rPr>
              <a:t>     двадцатого   </a:t>
            </a:r>
            <a:endParaRPr lang="ru-RU" sz="44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sz="4400" b="1" i="1" dirty="0">
                <a:solidFill>
                  <a:srgbClr val="000066"/>
                </a:solidFill>
                <a:latin typeface="Times New Roman" pitchFamily="18" charset="0"/>
              </a:rPr>
              <a:t>   века «он входит к      </a:t>
            </a:r>
          </a:p>
          <a:p>
            <a:r>
              <a:rPr lang="ru-RU" sz="4400" b="1" i="1" dirty="0">
                <a:solidFill>
                  <a:srgbClr val="000066"/>
                </a:solidFill>
                <a:latin typeface="Times New Roman" pitchFamily="18" charset="0"/>
              </a:rPr>
              <a:t>  нам, пласты </a:t>
            </a:r>
            <a:r>
              <a:rPr lang="ru-RU" sz="4400" b="1" i="1" dirty="0" smtClean="0">
                <a:solidFill>
                  <a:srgbClr val="000066"/>
                </a:solidFill>
                <a:latin typeface="Times New Roman" pitchFamily="18" charset="0"/>
              </a:rPr>
              <a:t>времен </a:t>
            </a:r>
            <a:r>
              <a:rPr lang="ru-RU" sz="4400" b="1" i="1" dirty="0">
                <a:solidFill>
                  <a:srgbClr val="000066"/>
                </a:solidFill>
                <a:latin typeface="Times New Roman" pitchFamily="18" charset="0"/>
              </a:rPr>
              <a:t>взрывая»,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7" name="Rectangle 7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 sz="2800" smtClean="0"/>
          </a:p>
        </p:txBody>
      </p:sp>
      <p:sp>
        <p:nvSpPr>
          <p:cNvPr id="15368" name="Rectangle 8"/>
          <p:cNvSpPr>
            <a:spLocks noGrp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 sz="2800" smtClean="0"/>
          </a:p>
        </p:txBody>
      </p:sp>
      <p:pic>
        <p:nvPicPr>
          <p:cNvPr id="15364" name="Picture 6" descr="гнак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4500563" y="333375"/>
            <a:ext cx="4211637" cy="740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 i="1">
                <a:solidFill>
                  <a:srgbClr val="800000"/>
                </a:solidFill>
                <a:latin typeface="Times New Roman" pitchFamily="18" charset="0"/>
              </a:rPr>
              <a:t>  Как живой с живыми говоря</a:t>
            </a:r>
          </a:p>
          <a:p>
            <a:endParaRPr lang="ru-RU" sz="8000" b="1" i="1">
              <a:solidFill>
                <a:srgbClr val="800000"/>
              </a:solidFill>
              <a:latin typeface="Times New Roman" pitchFamily="18" charset="0"/>
            </a:endParaRPr>
          </a:p>
          <a:p>
            <a:endParaRPr lang="ru-RU" sz="8000" b="1" i="1">
              <a:solidFill>
                <a:srgbClr val="800000"/>
              </a:solidFill>
              <a:latin typeface="Times New Roman" pitchFamily="18" charset="0"/>
            </a:endParaRPr>
          </a:p>
        </p:txBody>
      </p:sp>
      <p:pic>
        <p:nvPicPr>
          <p:cNvPr id="2" name="Picture 10" descr="00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4176712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 build="p"/>
      <p:bldP spid="1536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i="1">
                <a:solidFill>
                  <a:srgbClr val="000099"/>
                </a:solidFill>
                <a:latin typeface="Times New Roman" pitchFamily="18" charset="0"/>
              </a:rPr>
              <a:t> </a:t>
            </a:r>
            <a:endParaRPr lang="ru-RU" sz="8000">
              <a:latin typeface="Calibri" pitchFamily="34" charset="0"/>
            </a:endParaRPr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285750" y="1643063"/>
            <a:ext cx="8643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200" b="1" i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pic>
        <p:nvPicPr>
          <p:cNvPr id="16388" name="Picture 7" descr="тол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23850" y="333375"/>
            <a:ext cx="84248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sz="4000" i="1">
              <a:solidFill>
                <a:srgbClr val="000099"/>
              </a:solidFill>
              <a:latin typeface="Times New Roman" pitchFamily="18" charset="0"/>
            </a:endParaRPr>
          </a:p>
          <a:p>
            <a:r>
              <a:rPr lang="ru-RU" sz="4000" i="1">
                <a:solidFill>
                  <a:srgbClr val="000099"/>
                </a:solidFill>
                <a:latin typeface="Times New Roman" pitchFamily="18" charset="0"/>
              </a:rPr>
              <a:t>   </a:t>
            </a:r>
            <a:endParaRPr lang="ru-RU" sz="4000" i="1">
              <a:solidFill>
                <a:srgbClr val="000099"/>
              </a:solidFill>
            </a:endParaRPr>
          </a:p>
        </p:txBody>
      </p:sp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611188" y="1412875"/>
            <a:ext cx="7921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0099"/>
                </a:solidFill>
              </a:rPr>
              <a:t>          </a:t>
            </a:r>
            <a:endParaRPr lang="ru-RU" sz="32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16391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565400"/>
            <a:ext cx="4464050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565400"/>
            <a:ext cx="4248150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Rectangle 11"/>
          <p:cNvSpPr>
            <a:spLocks noChangeArrowheads="1"/>
          </p:cNvSpPr>
          <p:nvPr/>
        </p:nvSpPr>
        <p:spPr bwMode="auto">
          <a:xfrm>
            <a:off x="323850" y="26988"/>
            <a:ext cx="85693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Михаил Александрович Шолохов родился 24 мая 1905 года в хуторе Кружилином станицы Вешенской. В самом центре этого хутора и теперь стоит небольшой курень, в котором прошли годы раннего детства писателя.  </a:t>
            </a:r>
          </a:p>
          <a:p>
            <a:endParaRPr lang="ru-RU" sz="2800" b="1" i="1">
              <a:solidFill>
                <a:srgbClr val="66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Прямоугольник 6"/>
          <p:cNvSpPr>
            <a:spLocks noChangeArrowheads="1"/>
          </p:cNvSpPr>
          <p:nvPr/>
        </p:nvSpPr>
        <p:spPr bwMode="auto">
          <a:xfrm>
            <a:off x="179388" y="5300663"/>
            <a:ext cx="9215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2800" b="1" i="1">
                <a:solidFill>
                  <a:srgbClr val="000099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17411" name="Picture 7" descr="тол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938"/>
            <a:ext cx="9323388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11"/>
          <p:cNvSpPr>
            <a:spLocks noChangeArrowheads="1"/>
          </p:cNvSpPr>
          <p:nvPr/>
        </p:nvSpPr>
        <p:spPr bwMode="auto">
          <a:xfrm>
            <a:off x="179388" y="5445125"/>
            <a:ext cx="835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4643438" y="198438"/>
            <a:ext cx="4500562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2400" b="1" i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ru-RU" sz="2400" b="1" i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r>
              <a:rPr lang="ru-RU" sz="3200" b="1" i="1">
                <a:solidFill>
                  <a:srgbClr val="000066"/>
                </a:solidFill>
                <a:latin typeface="Times New Roman" pitchFamily="18" charset="0"/>
              </a:rPr>
              <a:t>    Отец писателя, Александр Михайлович Шолохов, был приказчиком, заведовал мануфактурной лавкой в хуторе Кружилине.</a:t>
            </a:r>
          </a:p>
          <a:p>
            <a:pPr eaLnBrk="0" hangingPunct="0"/>
            <a:r>
              <a:rPr lang="ru-RU" sz="3200" b="1" i="1">
                <a:solidFill>
                  <a:srgbClr val="000066"/>
                </a:solidFill>
                <a:latin typeface="Times New Roman" pitchFamily="18" charset="0"/>
              </a:rPr>
              <a:t>    Мать писателя, Анастасия Даниловна, была простой крестьянкой. </a:t>
            </a:r>
          </a:p>
          <a:p>
            <a:pPr eaLnBrk="0" hangingPunct="0"/>
            <a:endParaRPr lang="ru-RU" sz="3200" b="1" i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r>
              <a:rPr lang="ru-RU" sz="2000" b="1"/>
              <a:t>      </a:t>
            </a:r>
          </a:p>
          <a:p>
            <a:r>
              <a:rPr lang="ru-RU" b="1"/>
              <a:t> </a:t>
            </a: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3851275" y="1484313"/>
            <a:ext cx="4249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itchFamily="18" charset="2"/>
              <a:buChar char=""/>
            </a:pPr>
            <a:endParaRPr lang="ru-RU"/>
          </a:p>
        </p:txBody>
      </p:sp>
      <p:pic>
        <p:nvPicPr>
          <p:cNvPr id="1741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403225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Прямоугольник 6"/>
          <p:cNvSpPr>
            <a:spLocks noChangeArrowheads="1"/>
          </p:cNvSpPr>
          <p:nvPr/>
        </p:nvSpPr>
        <p:spPr bwMode="auto">
          <a:xfrm>
            <a:off x="179388" y="5300663"/>
            <a:ext cx="9215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2800" b="1" i="1">
                <a:solidFill>
                  <a:srgbClr val="000099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8435" name="Rectangle 11"/>
          <p:cNvSpPr>
            <a:spLocks noChangeArrowheads="1"/>
          </p:cNvSpPr>
          <p:nvPr/>
        </p:nvSpPr>
        <p:spPr bwMode="auto">
          <a:xfrm>
            <a:off x="179388" y="5445125"/>
            <a:ext cx="835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18436" name="Rectangle 8"/>
          <p:cNvSpPr>
            <a:spLocks noChangeArrowheads="1"/>
          </p:cNvSpPr>
          <p:nvPr/>
        </p:nvSpPr>
        <p:spPr bwMode="auto">
          <a:xfrm>
            <a:off x="250825" y="434975"/>
            <a:ext cx="8424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       </a:t>
            </a:r>
          </a:p>
          <a:p>
            <a:r>
              <a:rPr lang="ru-RU" b="1"/>
              <a:t> </a:t>
            </a:r>
            <a:endParaRPr lang="ru-RU" sz="3200" b="1" i="1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18437" name="Rectangle 14"/>
          <p:cNvSpPr>
            <a:spLocks noChangeArrowheads="1"/>
          </p:cNvSpPr>
          <p:nvPr/>
        </p:nvSpPr>
        <p:spPr bwMode="auto">
          <a:xfrm>
            <a:off x="250825" y="260350"/>
            <a:ext cx="27368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6600CC"/>
                </a:solidFill>
                <a:latin typeface="Times New Roman" pitchFamily="18" charset="0"/>
              </a:rPr>
              <a:t>Безграничные просторы донских степей, зеленеющие берега величавого Дона навсегда вошли в его сердце.</a:t>
            </a:r>
            <a:r>
              <a:rPr lang="ru-RU" sz="3200">
                <a:latin typeface="Times New Roman" pitchFamily="18" charset="0"/>
              </a:rPr>
              <a:t> </a:t>
            </a:r>
          </a:p>
        </p:txBody>
      </p:sp>
      <p:pic>
        <p:nvPicPr>
          <p:cNvPr id="18438" name="Picture 15" descr="m_195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36738" y="0"/>
            <a:ext cx="10980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Rectangle 16"/>
          <p:cNvSpPr>
            <a:spLocks noChangeArrowheads="1"/>
          </p:cNvSpPr>
          <p:nvPr/>
        </p:nvSpPr>
        <p:spPr bwMode="auto">
          <a:xfrm>
            <a:off x="-1044575" y="476250"/>
            <a:ext cx="446405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  Безграничные  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  просторы  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донских степей,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зеленеющие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 берега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величавого 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 Дона навсегда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вошли в его </a:t>
            </a:r>
          </a:p>
          <a:p>
            <a:r>
              <a:rPr lang="ru-RU" sz="4400" b="1" i="1" dirty="0">
                <a:solidFill>
                  <a:srgbClr val="660066"/>
                </a:solidFill>
                <a:latin typeface="Times New Roman" pitchFamily="18" charset="0"/>
              </a:rPr>
              <a:t>     сердце.</a:t>
            </a:r>
            <a:r>
              <a:rPr lang="ru-RU" sz="4400" dirty="0">
                <a:solidFill>
                  <a:srgbClr val="660066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C:\Documents and Settings\удача\Рабочий стол\степь\тол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0" y="-4649788"/>
            <a:ext cx="91440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9460" name="Picture 6" descr="М.А. Шолохов читает отрывок из романа «Тихий Дон» в рабочем клубе завода «Красный богатырь». Москва. Фото 19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429000"/>
            <a:ext cx="514826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8" descr="img1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15888"/>
            <a:ext cx="4105275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0" y="188913"/>
            <a:ext cx="4071934" cy="644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endParaRPr 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3200" b="1" i="1" dirty="0">
                <a:solidFill>
                  <a:srgbClr val="000066"/>
                </a:solidFill>
                <a:latin typeface="Times New Roman" pitchFamily="18" charset="0"/>
              </a:rPr>
              <a:t>Учился Шолохов сначала в </a:t>
            </a:r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</a:rPr>
              <a:t>церковноприходской </a:t>
            </a:r>
            <a:r>
              <a:rPr lang="ru-RU" sz="3200" b="1" i="1" dirty="0">
                <a:solidFill>
                  <a:srgbClr val="000066"/>
                </a:solidFill>
                <a:latin typeface="Times New Roman" pitchFamily="18" charset="0"/>
              </a:rPr>
              <a:t>школе, а затем до 1918 г. в гимназии. В связи с началом Первой Мировой, а затем и Гражданской войны, получил лишь четыре класса образования. В 15 лет записался добровольцем в ряды Красной Армии.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Picture 2" descr="C:\Documents and Settings\удача\Рабочий стол\степь\тол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0" y="-4649788"/>
            <a:ext cx="91440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0484" name="Picture 6" descr="img1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4391025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5076825" y="692150"/>
            <a:ext cx="3816350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    С 1920 г. служил в рядах Красной Армии. Работал грузчиком, разнорабочим, каменщиком. Долго был продработником. Гонялся за бандами. Так будущий писатель познавал жизнь, участвуя в борьбе народа, накапливая огромный запас наблюдений, щедро обогативший его творчество.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Прямоугольник 6"/>
          <p:cNvSpPr>
            <a:spLocks noChangeArrowheads="1"/>
          </p:cNvSpPr>
          <p:nvPr/>
        </p:nvSpPr>
        <p:spPr bwMode="auto">
          <a:xfrm>
            <a:off x="179388" y="5300663"/>
            <a:ext cx="9215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/>
            <a:r>
              <a:rPr lang="ru-RU" sz="2800" b="1" i="1">
                <a:solidFill>
                  <a:srgbClr val="000099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21507" name="Picture 7" descr="тол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11"/>
          <p:cNvSpPr>
            <a:spLocks noChangeArrowheads="1"/>
          </p:cNvSpPr>
          <p:nvPr/>
        </p:nvSpPr>
        <p:spPr bwMode="auto">
          <a:xfrm>
            <a:off x="179388" y="5445125"/>
            <a:ext cx="835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21509" name="Picture 10" descr="2764_13122633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573463"/>
            <a:ext cx="3810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 descr="img1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549275"/>
            <a:ext cx="3851275" cy="604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9"/>
          <p:cNvSpPr>
            <a:spLocks noChangeArrowheads="1"/>
          </p:cNvSpPr>
          <p:nvPr/>
        </p:nvSpPr>
        <p:spPr bwMode="auto">
          <a:xfrm>
            <a:off x="0" y="188913"/>
            <a:ext cx="5111750" cy="32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     В годы Великой Отечественной войны Шолохов —участник  борьбы советского народа против фашистских захватчиков. </a:t>
            </a:r>
          </a:p>
          <a:p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     Всю Великую Отечественную войну писатель был военным корреспондентом. Он видел разгром фашистов под Сталинградом.</a:t>
            </a:r>
          </a:p>
          <a:p>
            <a:endParaRPr lang="ru-RU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2" descr="C:\Documents and Settings\удача\Рабочий стол\степь\тол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0" y="-4649788"/>
            <a:ext cx="914400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i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2532" name="Picture 10" descr="1294592504161mihailsholohovdonskierasskazy"/>
          <p:cNvPicPr>
            <a:picLocks noChangeAspect="1" noChangeArrowheads="1"/>
          </p:cNvPicPr>
          <p:nvPr/>
        </p:nvPicPr>
        <p:blipFill>
          <a:blip r:embed="rId3"/>
          <a:srcRect l="4578" t="3033" r="4175" b="7767"/>
          <a:stretch>
            <a:fillRect/>
          </a:stretch>
        </p:blipFill>
        <p:spPr bwMode="auto">
          <a:xfrm rot="-386940">
            <a:off x="395288" y="620713"/>
            <a:ext cx="3527425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4140200" y="63500"/>
            <a:ext cx="4824413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Times New Roman" pitchFamily="18" charset="0"/>
              </a:rPr>
              <a:t>      </a:t>
            </a: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В середине двадцатых годов начинают печататься  рассказы «Родинка»,  «Пастух», «Продкомиссар» -  произведения, позже объединенные писателем в цикл «Донские рассказы». В них Шолохов выразил все своё отношение к страшным событиям гражданской войны, явившейся трагедией русского народа. </a:t>
            </a:r>
          </a:p>
        </p:txBody>
      </p:sp>
      <p:pic>
        <p:nvPicPr>
          <p:cNvPr id="22534" name="Picture 12" descr="22339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4538"/>
            <a:ext cx="4249737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679</Words>
  <Application>Microsoft Office PowerPoint</Application>
  <PresentationFormat>Экран (4:3)</PresentationFormat>
  <Paragraphs>192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Произведения М.А.Шолохова</vt:lpstr>
      <vt:lpstr>Слайд 18</vt:lpstr>
    </vt:vector>
  </TitlesOfParts>
  <Company>МБОУ ШСОШ №10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удача</dc:creator>
  <cp:lastModifiedBy>1</cp:lastModifiedBy>
  <cp:revision>94</cp:revision>
  <dcterms:created xsi:type="dcterms:W3CDTF">2012-04-24T06:17:43Z</dcterms:created>
  <dcterms:modified xsi:type="dcterms:W3CDTF">2022-10-06T08:12:44Z</dcterms:modified>
</cp:coreProperties>
</file>