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Krabuler" panose="020B0604020202020204" charset="-52"/>
      <p:regular r:id="rId17"/>
    </p:embeddedFont>
    <p:embeddedFont>
      <p:font typeface="Open Sans Light" panose="020B0306030504020204" pitchFamily="34" charset="0"/>
      <p:regular r:id="rId18"/>
    </p:embeddedFont>
    <p:embeddedFont>
      <p:font typeface="Open Sans Light Bold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80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638985" y="4092752"/>
            <a:ext cx="4959452" cy="548832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268183" y="5143500"/>
            <a:ext cx="3751634" cy="441841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678361" y="4092752"/>
            <a:ext cx="4961301" cy="575678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984764" y="1392663"/>
            <a:ext cx="14318473" cy="2866563"/>
            <a:chOff x="0" y="0"/>
            <a:chExt cx="19091297" cy="3822083"/>
          </a:xfrm>
        </p:grpSpPr>
        <p:sp>
          <p:nvSpPr>
            <p:cNvPr id="6" name="TextBox 6"/>
            <p:cNvSpPr txBox="1"/>
            <p:nvPr/>
          </p:nvSpPr>
          <p:spPr>
            <a:xfrm>
              <a:off x="0" y="240097"/>
              <a:ext cx="190912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Доброе утро, ребята!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2883897"/>
              <a:ext cx="19091297" cy="9050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169"/>
                </a:lnSpc>
              </a:pPr>
              <a:r>
                <a:rPr lang="en-US" sz="4699">
                  <a:solidFill>
                    <a:srgbClr val="3E393A"/>
                  </a:solidFill>
                  <a:latin typeface="Krabuler"/>
                </a:rPr>
                <a:t>урок окружающего мира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726" y="702463"/>
            <a:ext cx="15524548" cy="8172619"/>
            <a:chOff x="0" y="0"/>
            <a:chExt cx="20699397" cy="10896825"/>
          </a:xfrm>
        </p:grpSpPr>
        <p:sp>
          <p:nvSpPr>
            <p:cNvPr id="3" name="TextBox 3"/>
            <p:cNvSpPr txBox="1"/>
            <p:nvPr/>
          </p:nvSpPr>
          <p:spPr>
            <a:xfrm>
              <a:off x="0" y="240097"/>
              <a:ext cx="206993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План урока: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912472"/>
              <a:ext cx="20699397" cy="7951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1.Узнаем, какие бывают вещества, </a:t>
              </a: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2. Выясним какими свойствами обладают и как используются человеком</a:t>
              </a: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3.Выполним практическую работу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638985" y="4092752"/>
            <a:ext cx="4959452" cy="548832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268183" y="5143500"/>
            <a:ext cx="3751634" cy="441841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678361" y="4092752"/>
            <a:ext cx="4961301" cy="575678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984764" y="2031173"/>
            <a:ext cx="14318473" cy="2866563"/>
            <a:chOff x="0" y="0"/>
            <a:chExt cx="19091297" cy="3822083"/>
          </a:xfrm>
        </p:grpSpPr>
        <p:sp>
          <p:nvSpPr>
            <p:cNvPr id="6" name="TextBox 6"/>
            <p:cNvSpPr txBox="1"/>
            <p:nvPr/>
          </p:nvSpPr>
          <p:spPr>
            <a:xfrm>
              <a:off x="0" y="240097"/>
              <a:ext cx="190912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Спасибо за урок!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2883897"/>
              <a:ext cx="19091297" cy="9050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16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172445" y="3773555"/>
            <a:ext cx="6666756" cy="27007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408"/>
              </a:lnSpc>
              <a:spcBef>
                <a:spcPct val="0"/>
              </a:spcBef>
            </a:pPr>
            <a:r>
              <a:rPr lang="en-US" sz="14300" dirty="0" err="1">
                <a:solidFill>
                  <a:srgbClr val="000000"/>
                </a:solidFill>
                <a:latin typeface="Krabuler"/>
              </a:rPr>
              <a:t>Ответы</a:t>
            </a:r>
            <a:r>
              <a:rPr lang="en-US" sz="14300" dirty="0">
                <a:solidFill>
                  <a:srgbClr val="000000"/>
                </a:solidFill>
                <a:latin typeface="Krabuler"/>
              </a:rPr>
              <a:t> </a:t>
            </a:r>
            <a:r>
              <a:rPr lang="en-US" sz="14300" dirty="0" err="1">
                <a:solidFill>
                  <a:srgbClr val="000000"/>
                </a:solidFill>
                <a:latin typeface="Krabuler"/>
              </a:rPr>
              <a:t>на</a:t>
            </a:r>
            <a:r>
              <a:rPr lang="en-US" sz="14300" dirty="0">
                <a:solidFill>
                  <a:srgbClr val="000000"/>
                </a:solidFill>
                <a:latin typeface="Krabuler"/>
              </a:rPr>
              <a:t> </a:t>
            </a:r>
            <a:r>
              <a:rPr lang="en-US" sz="14300" dirty="0" err="1">
                <a:solidFill>
                  <a:srgbClr val="000000"/>
                </a:solidFill>
                <a:latin typeface="Krabuler"/>
              </a:rPr>
              <a:t>тест</a:t>
            </a:r>
            <a:r>
              <a:rPr lang="en-US" sz="14300" dirty="0">
                <a:solidFill>
                  <a:srgbClr val="000000"/>
                </a:solidFill>
                <a:latin typeface="Krabuler"/>
              </a:rPr>
              <a:t>:</a:t>
            </a:r>
            <a:endParaRPr lang="en-US" sz="9913" dirty="0">
              <a:solidFill>
                <a:srgbClr val="000000"/>
              </a:solidFill>
              <a:latin typeface="Krabuler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38695" y="895350"/>
            <a:ext cx="3259429" cy="99870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1.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4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2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. 1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3.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1, 2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4.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2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5.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1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6.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1</a:t>
            </a:r>
          </a:p>
          <a:p>
            <a:pPr algn="just">
              <a:lnSpc>
                <a:spcPts val="9799"/>
              </a:lnSpc>
            </a:pPr>
            <a:r>
              <a:rPr lang="en-US" sz="8800" dirty="0">
                <a:solidFill>
                  <a:srgbClr val="000000"/>
                </a:solidFill>
                <a:latin typeface="Open Sans Light Bold"/>
              </a:rPr>
              <a:t>7.</a:t>
            </a:r>
            <a:r>
              <a:rPr lang="en-US" sz="8800" dirty="0">
                <a:solidFill>
                  <a:srgbClr val="000000"/>
                </a:solidFill>
                <a:latin typeface="Open Sans Light"/>
              </a:rPr>
              <a:t> 1, 2</a:t>
            </a:r>
          </a:p>
          <a:p>
            <a:pPr algn="just">
              <a:lnSpc>
                <a:spcPts val="4759"/>
              </a:lnSpc>
            </a:pPr>
            <a:r>
              <a:rPr lang="en-US" sz="4400" dirty="0">
                <a:solidFill>
                  <a:srgbClr val="000000"/>
                </a:solidFill>
                <a:latin typeface="Open Sans Light"/>
              </a:rPr>
              <a:t> </a:t>
            </a:r>
          </a:p>
          <a:p>
            <a:pPr algn="ctr">
              <a:lnSpc>
                <a:spcPts val="4759"/>
              </a:lnSpc>
            </a:pPr>
            <a:endParaRPr lang="en-US" sz="3399" dirty="0">
              <a:solidFill>
                <a:srgbClr val="000000"/>
              </a:solidFill>
              <a:latin typeface="Open Sans Light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2262" y="7642485"/>
            <a:ext cx="2216823" cy="223306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1869537">
            <a:off x="188331" y="5914845"/>
            <a:ext cx="1511877" cy="14404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2340094" y="8920633"/>
            <a:ext cx="1320341" cy="125792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5660667" y="180058"/>
            <a:ext cx="2216823" cy="223306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869537">
            <a:off x="13885202" y="287233"/>
            <a:ext cx="1511877" cy="144040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16769078" y="2758875"/>
            <a:ext cx="1320341" cy="12579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00420" y="1160734"/>
            <a:ext cx="10652879" cy="74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861"/>
              </a:lnSpc>
              <a:spcBef>
                <a:spcPct val="0"/>
              </a:spcBef>
            </a:pP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- </a:t>
            </a:r>
            <a:r>
              <a:rPr lang="en-US" sz="8472" dirty="0" err="1">
                <a:solidFill>
                  <a:srgbClr val="000000"/>
                </a:solidFill>
                <a:latin typeface="Open Sans Light Bold"/>
              </a:rPr>
              <a:t>всё</a:t>
            </a: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 </a:t>
            </a:r>
            <a:r>
              <a:rPr lang="en-US" sz="8472" dirty="0" err="1">
                <a:solidFill>
                  <a:srgbClr val="000000"/>
                </a:solidFill>
                <a:latin typeface="Open Sans Light Bold"/>
              </a:rPr>
              <a:t>правильно</a:t>
            </a:r>
            <a:endParaRPr lang="en-US" sz="8472" dirty="0">
              <a:solidFill>
                <a:srgbClr val="000000"/>
              </a:solidFill>
              <a:latin typeface="Open Sans Light Bold"/>
            </a:endParaRPr>
          </a:p>
          <a:p>
            <a:pPr algn="just">
              <a:lnSpc>
                <a:spcPts val="11861"/>
              </a:lnSpc>
              <a:spcBef>
                <a:spcPct val="0"/>
              </a:spcBef>
            </a:pP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 </a:t>
            </a:r>
          </a:p>
          <a:p>
            <a:pPr algn="just">
              <a:lnSpc>
                <a:spcPts val="11861"/>
              </a:lnSpc>
              <a:spcBef>
                <a:spcPct val="0"/>
              </a:spcBef>
            </a:pP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- </a:t>
            </a:r>
            <a:r>
              <a:rPr lang="ru-RU" sz="8472" dirty="0">
                <a:solidFill>
                  <a:srgbClr val="000000"/>
                </a:solidFill>
                <a:latin typeface="Open Sans Light Bold"/>
              </a:rPr>
              <a:t>1 </a:t>
            </a:r>
            <a:r>
              <a:rPr lang="en-US" sz="8472" dirty="0" err="1">
                <a:solidFill>
                  <a:srgbClr val="000000"/>
                </a:solidFill>
                <a:latin typeface="Open Sans Light Bold"/>
              </a:rPr>
              <a:t>ошибка</a:t>
            </a:r>
            <a:endParaRPr lang="en-US" sz="8472" dirty="0">
              <a:solidFill>
                <a:srgbClr val="000000"/>
              </a:solidFill>
              <a:latin typeface="Open Sans Light Bold"/>
            </a:endParaRPr>
          </a:p>
          <a:p>
            <a:pPr algn="just">
              <a:lnSpc>
                <a:spcPts val="11861"/>
              </a:lnSpc>
              <a:spcBef>
                <a:spcPct val="0"/>
              </a:spcBef>
            </a:pPr>
            <a:endParaRPr lang="en-US" sz="8472" dirty="0">
              <a:solidFill>
                <a:srgbClr val="000000"/>
              </a:solidFill>
              <a:latin typeface="Open Sans Light Bold"/>
            </a:endParaRPr>
          </a:p>
          <a:p>
            <a:pPr algn="just">
              <a:lnSpc>
                <a:spcPts val="11861"/>
              </a:lnSpc>
              <a:spcBef>
                <a:spcPct val="0"/>
              </a:spcBef>
            </a:pP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-</a:t>
            </a:r>
            <a:r>
              <a:rPr lang="en-US" sz="8472" dirty="0" err="1">
                <a:solidFill>
                  <a:srgbClr val="000000"/>
                </a:solidFill>
                <a:latin typeface="Open Sans Light Bold"/>
              </a:rPr>
              <a:t>больше</a:t>
            </a:r>
            <a:r>
              <a:rPr lang="en-US" sz="8472" dirty="0">
                <a:solidFill>
                  <a:srgbClr val="000000"/>
                </a:solidFill>
                <a:latin typeface="Open Sans Light Bold"/>
              </a:rPr>
              <a:t> 3 </a:t>
            </a:r>
            <a:r>
              <a:rPr lang="en-US" sz="8472" dirty="0" err="1">
                <a:solidFill>
                  <a:srgbClr val="000000"/>
                </a:solidFill>
                <a:latin typeface="Open Sans Light Bold"/>
              </a:rPr>
              <a:t>ошибок</a:t>
            </a:r>
            <a:endParaRPr lang="en-US" sz="8472" dirty="0">
              <a:solidFill>
                <a:srgbClr val="000000"/>
              </a:solidFill>
              <a:latin typeface="Open Sans Light Bold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75522" y="702747"/>
            <a:ext cx="2381177" cy="236818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061993" y="3690848"/>
            <a:ext cx="2381177" cy="236818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3256793" y="6855454"/>
            <a:ext cx="2381177" cy="23681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56313" y="368844"/>
            <a:ext cx="12175374" cy="95493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73952" y="2681514"/>
            <a:ext cx="14318473" cy="3552357"/>
            <a:chOff x="0" y="0"/>
            <a:chExt cx="19091297" cy="4736475"/>
          </a:xfrm>
        </p:grpSpPr>
        <p:sp>
          <p:nvSpPr>
            <p:cNvPr id="3" name="TextBox 3"/>
            <p:cNvSpPr txBox="1"/>
            <p:nvPr/>
          </p:nvSpPr>
          <p:spPr>
            <a:xfrm>
              <a:off x="0" y="240097"/>
              <a:ext cx="190912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Тема урока: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921997"/>
              <a:ext cx="19091297" cy="17813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119"/>
                </a:lnSpc>
              </a:pPr>
              <a:r>
                <a:rPr lang="en-US" sz="9199">
                  <a:solidFill>
                    <a:srgbClr val="3E393A"/>
                  </a:solidFill>
                  <a:latin typeface="Krabuler"/>
                </a:rPr>
                <a:t>"РАЗНООБРАЗИЕ ВЕЩЕСТВ"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91100" y="6444191"/>
            <a:ext cx="4327149" cy="32291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3184652" y="424325"/>
            <a:ext cx="4327149" cy="32291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73952" y="2043339"/>
            <a:ext cx="14318473" cy="4828707"/>
            <a:chOff x="0" y="0"/>
            <a:chExt cx="19091297" cy="6438275"/>
          </a:xfrm>
        </p:grpSpPr>
        <p:sp>
          <p:nvSpPr>
            <p:cNvPr id="3" name="TextBox 3"/>
            <p:cNvSpPr txBox="1"/>
            <p:nvPr/>
          </p:nvSpPr>
          <p:spPr>
            <a:xfrm>
              <a:off x="0" y="240097"/>
              <a:ext cx="190912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Цель урока: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921997"/>
              <a:ext cx="19091297" cy="34831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119"/>
                </a:lnSpc>
              </a:pPr>
              <a:r>
                <a:rPr lang="en-US" sz="9199">
                  <a:solidFill>
                    <a:srgbClr val="3E393A"/>
                  </a:solidFill>
                  <a:latin typeface="Krabuler"/>
                </a:rPr>
                <a:t>познакомиться с различными веществами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726" y="702463"/>
            <a:ext cx="15524548" cy="8172619"/>
            <a:chOff x="0" y="0"/>
            <a:chExt cx="20699397" cy="10896825"/>
          </a:xfrm>
        </p:grpSpPr>
        <p:sp>
          <p:nvSpPr>
            <p:cNvPr id="3" name="TextBox 3"/>
            <p:cNvSpPr txBox="1"/>
            <p:nvPr/>
          </p:nvSpPr>
          <p:spPr>
            <a:xfrm>
              <a:off x="0" y="240097"/>
              <a:ext cx="206993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План урока: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912472"/>
              <a:ext cx="20699397" cy="7951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1.Узнаем.. </a:t>
              </a: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2. Выясним..</a:t>
              </a:r>
            </a:p>
            <a:p>
              <a:pPr>
                <a:lnSpc>
                  <a:spcPts val="9349"/>
                </a:lnSpc>
              </a:pPr>
              <a:endParaRPr lang="en-US" sz="8499">
                <a:solidFill>
                  <a:srgbClr val="3E393A"/>
                </a:solidFill>
                <a:latin typeface="Krabuler"/>
              </a:endParaRPr>
            </a:p>
            <a:p>
              <a:pPr>
                <a:lnSpc>
                  <a:spcPts val="9349"/>
                </a:lnSpc>
              </a:pPr>
              <a:endParaRPr lang="en-US" sz="8499">
                <a:solidFill>
                  <a:srgbClr val="3E393A"/>
                </a:solidFill>
                <a:latin typeface="Krabuler"/>
              </a:endParaRP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3.Выполним..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726" y="702463"/>
            <a:ext cx="15524548" cy="8172619"/>
            <a:chOff x="0" y="0"/>
            <a:chExt cx="20699397" cy="10896825"/>
          </a:xfrm>
        </p:grpSpPr>
        <p:sp>
          <p:nvSpPr>
            <p:cNvPr id="3" name="TextBox 3"/>
            <p:cNvSpPr txBox="1"/>
            <p:nvPr/>
          </p:nvSpPr>
          <p:spPr>
            <a:xfrm>
              <a:off x="0" y="240097"/>
              <a:ext cx="20699397" cy="18710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408"/>
                </a:lnSpc>
              </a:pPr>
              <a:r>
                <a:rPr lang="en-US" sz="9913">
                  <a:solidFill>
                    <a:srgbClr val="3E393A"/>
                  </a:solidFill>
                  <a:latin typeface="Krabuler"/>
                </a:rPr>
                <a:t>План урока: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912472"/>
              <a:ext cx="20699397" cy="7951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1.Узнаем, какие бывают вещества, </a:t>
              </a: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2. Выясним какими свойствами обладают и как используются человеком</a:t>
              </a:r>
            </a:p>
            <a:p>
              <a:pPr>
                <a:lnSpc>
                  <a:spcPts val="9349"/>
                </a:lnSpc>
              </a:pPr>
              <a:r>
                <a:rPr lang="en-US" sz="8499">
                  <a:solidFill>
                    <a:srgbClr val="3E393A"/>
                  </a:solidFill>
                  <a:latin typeface="Krabuler"/>
                </a:rPr>
                <a:t>3.Выполним практическую работу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545567" y="0"/>
            <a:ext cx="12308862" cy="9637059"/>
            <a:chOff x="0" y="0"/>
            <a:chExt cx="16411816" cy="12849412"/>
          </a:xfrm>
        </p:grpSpPr>
        <p:sp>
          <p:nvSpPr>
            <p:cNvPr id="3" name="TextBox 3"/>
            <p:cNvSpPr txBox="1"/>
            <p:nvPr/>
          </p:nvSpPr>
          <p:spPr>
            <a:xfrm>
              <a:off x="0" y="215590"/>
              <a:ext cx="16411816" cy="1599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947"/>
                </a:lnSpc>
              </a:pPr>
              <a:r>
                <a:rPr lang="en-US" sz="8521">
                  <a:solidFill>
                    <a:srgbClr val="3E393A"/>
                  </a:solidFill>
                  <a:latin typeface="Krabuler"/>
                </a:rPr>
                <a:t>План: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522587"/>
              <a:ext cx="16411816" cy="102983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699"/>
                </a:lnSpc>
              </a:pPr>
              <a:r>
                <a:rPr lang="en-US" sz="7908">
                  <a:solidFill>
                    <a:srgbClr val="3E393A"/>
                  </a:solidFill>
                  <a:latin typeface="Krabuler"/>
                </a:rPr>
                <a:t>1.      Название вещества;</a:t>
              </a:r>
            </a:p>
            <a:p>
              <a:pPr>
                <a:lnSpc>
                  <a:spcPts val="8699"/>
                </a:lnSpc>
              </a:pPr>
              <a:r>
                <a:rPr lang="en-US" sz="7908">
                  <a:solidFill>
                    <a:srgbClr val="3E393A"/>
                  </a:solidFill>
                  <a:latin typeface="Krabuler"/>
                </a:rPr>
                <a:t>2.      Внешние признаки;</a:t>
              </a:r>
            </a:p>
            <a:p>
              <a:pPr>
                <a:lnSpc>
                  <a:spcPts val="8699"/>
                </a:lnSpc>
              </a:pPr>
              <a:r>
                <a:rPr lang="en-US" sz="7908">
                  <a:solidFill>
                    <a:srgbClr val="3E393A"/>
                  </a:solidFill>
                  <a:latin typeface="Krabuler"/>
                </a:rPr>
                <a:t>3.      Главные свойства;</a:t>
              </a:r>
            </a:p>
            <a:p>
              <a:pPr>
                <a:lnSpc>
                  <a:spcPts val="8699"/>
                </a:lnSpc>
              </a:pPr>
              <a:r>
                <a:rPr lang="en-US" sz="7908">
                  <a:solidFill>
                    <a:srgbClr val="3E393A"/>
                  </a:solidFill>
                  <a:latin typeface="Krabuler"/>
                </a:rPr>
                <a:t>4.      Где встречаются в природе;</a:t>
              </a:r>
            </a:p>
            <a:p>
              <a:pPr>
                <a:lnSpc>
                  <a:spcPts val="8699"/>
                </a:lnSpc>
              </a:pPr>
              <a:r>
                <a:rPr lang="en-US" sz="7908">
                  <a:solidFill>
                    <a:srgbClr val="3E393A"/>
                  </a:solidFill>
                  <a:latin typeface="Krabuler"/>
                </a:rPr>
                <a:t>5.        Как используются человеком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163</Words>
  <Application>Microsoft Office PowerPoint</Application>
  <PresentationFormat>Произвольный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Krabuler</vt:lpstr>
      <vt:lpstr>Open Sans Light</vt:lpstr>
      <vt:lpstr>Open Sans Light Bold</vt:lpstr>
      <vt:lpstr>Calibri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Коричневая День Рождения Питомца Каракули Иллюстрации Мероприятия и Особый Интерес Презентация</dc:title>
  <cp:lastModifiedBy>Настя Даньярова</cp:lastModifiedBy>
  <cp:revision>2</cp:revision>
  <dcterms:created xsi:type="dcterms:W3CDTF">2006-08-16T00:00:00Z</dcterms:created>
  <dcterms:modified xsi:type="dcterms:W3CDTF">2022-10-02T08:48:25Z</dcterms:modified>
  <dc:identifier>DAFN4Lh1FqQ</dc:identifier>
</cp:coreProperties>
</file>