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67" r:id="rId14"/>
    <p:sldId id="277" r:id="rId15"/>
    <p:sldId id="268" r:id="rId16"/>
    <p:sldId id="278" r:id="rId17"/>
    <p:sldId id="269" r:id="rId18"/>
    <p:sldId id="279" r:id="rId19"/>
    <p:sldId id="270" r:id="rId20"/>
    <p:sldId id="280" r:id="rId21"/>
    <p:sldId id="271" r:id="rId22"/>
    <p:sldId id="272" r:id="rId23"/>
    <p:sldId id="273" r:id="rId24"/>
    <p:sldId id="275" r:id="rId25"/>
  </p:sldIdLst>
  <p:sldSz cx="18288000" cy="10287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omfortaa Bold" panose="020B0604020202020204" charset="0"/>
      <p:regular r:id="rId30"/>
    </p:embeddedFont>
    <p:embeddedFont>
      <p:font typeface="Krabuler" panose="020B0604020202020204" charset="-52"/>
      <p:regular r:id="rId31"/>
    </p:embeddedFont>
    <p:embeddedFont>
      <p:font typeface="Open Sans Light" panose="020B0306030504020204" pitchFamily="34" charset="0"/>
      <p:regular r:id="rId32"/>
      <p:italic r:id="rId33"/>
    </p:embeddedFont>
    <p:embeddedFont>
      <p:font typeface="Open Sans Light Bold" panose="020B0604020202020204" charset="0"/>
      <p:regular r:id="rId34"/>
    </p:embeddedFont>
    <p:embeddedFont>
      <p:font typeface="Peace Sans" panose="020B0604020202020204" charset="-52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80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78671" y="702795"/>
            <a:ext cx="1726516" cy="209621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908535" y="7425873"/>
            <a:ext cx="1950671" cy="19187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23214" y="2624142"/>
            <a:ext cx="8792158" cy="4507979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0028802" y="2377520"/>
            <a:ext cx="7230498" cy="5531959"/>
            <a:chOff x="0" y="0"/>
            <a:chExt cx="9640664" cy="7375945"/>
          </a:xfrm>
        </p:grpSpPr>
        <p:sp>
          <p:nvSpPr>
            <p:cNvPr id="6" name="TextBox 6"/>
            <p:cNvSpPr txBox="1"/>
            <p:nvPr/>
          </p:nvSpPr>
          <p:spPr>
            <a:xfrm>
              <a:off x="0" y="334432"/>
              <a:ext cx="9640664" cy="54928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0914"/>
                </a:lnSpc>
              </a:pPr>
              <a:r>
                <a:rPr lang="en-US" sz="10395">
                  <a:solidFill>
                    <a:srgbClr val="3E393A"/>
                  </a:solidFill>
                  <a:latin typeface="Krabuler"/>
                </a:rPr>
                <a:t>УРОК ФИНАНСОВОЙ ГРАМОТНОСТИ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6509170"/>
              <a:ext cx="9640664" cy="8667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950"/>
                </a:lnSpc>
              </a:pPr>
              <a:r>
                <a:rPr lang="en-US" sz="4500">
                  <a:solidFill>
                    <a:srgbClr val="3F2952"/>
                  </a:solidFill>
                  <a:latin typeface="Krabuler"/>
                </a:rPr>
                <a:t>Добрый день ребята!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2509" y="2947168"/>
            <a:ext cx="18205491" cy="5489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49612" lvl="1" indent="-674806" algn="ctr">
              <a:lnSpc>
                <a:spcPts val="8751"/>
              </a:lnSpc>
              <a:buFont typeface="Arial"/>
              <a:buChar char="•"/>
            </a:pPr>
            <a:r>
              <a:rPr lang="en-US" sz="6251">
                <a:solidFill>
                  <a:srgbClr val="3F3F3C"/>
                </a:solidFill>
                <a:latin typeface="Open Sans Light Bold"/>
              </a:rPr>
              <a:t> Жил великий философ около 2400 лет назад;</a:t>
            </a:r>
          </a:p>
          <a:p>
            <a:pPr marL="1349612" lvl="1" indent="-674806" algn="ctr">
              <a:lnSpc>
                <a:spcPts val="8751"/>
              </a:lnSpc>
              <a:buFont typeface="Arial"/>
              <a:buChar char="•"/>
            </a:pPr>
            <a:r>
              <a:rPr lang="en-US" sz="6251">
                <a:solidFill>
                  <a:srgbClr val="3F3F3C"/>
                </a:solidFill>
                <a:latin typeface="Open Sans Light Bold"/>
              </a:rPr>
              <a:t>Основоположник экономики;</a:t>
            </a:r>
          </a:p>
          <a:p>
            <a:pPr marL="1349612" lvl="1" indent="-674806" algn="ctr">
              <a:lnSpc>
                <a:spcPts val="8751"/>
              </a:lnSpc>
              <a:spcBef>
                <a:spcPct val="0"/>
              </a:spcBef>
              <a:buFont typeface="Arial"/>
              <a:buChar char="•"/>
            </a:pPr>
            <a:r>
              <a:rPr lang="en-US" sz="6251">
                <a:solidFill>
                  <a:srgbClr val="3F3F3C"/>
                </a:solidFill>
                <a:latin typeface="Open Sans Light Bold"/>
              </a:rPr>
              <a:t>Был известным атлетом, принимал участие в Олимпийских играх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48799" y="366284"/>
            <a:ext cx="2210098" cy="20574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528774" y="8436715"/>
            <a:ext cx="2210098" cy="2057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373344" y="784519"/>
            <a:ext cx="11541313" cy="135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8"/>
              </a:lnSpc>
              <a:spcBef>
                <a:spcPct val="0"/>
              </a:spcBef>
            </a:pPr>
            <a:r>
              <a:rPr lang="en-US" sz="9779">
                <a:solidFill>
                  <a:srgbClr val="3F3F3C"/>
                </a:solidFill>
                <a:latin typeface="Krabuler"/>
              </a:rPr>
              <a:t>Факты о Аристотеле.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20394" y="3102101"/>
            <a:ext cx="6130183" cy="408279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b="5560"/>
          <a:stretch>
            <a:fillRect/>
          </a:stretch>
        </p:blipFill>
        <p:spPr>
          <a:xfrm>
            <a:off x="10763703" y="3102101"/>
            <a:ext cx="6495597" cy="40827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761126" y="5072774"/>
            <a:ext cx="6481966" cy="422425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373344" y="784519"/>
            <a:ext cx="11541313" cy="135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8"/>
              </a:lnSpc>
              <a:spcBef>
                <a:spcPct val="0"/>
              </a:spcBef>
            </a:pPr>
            <a:r>
              <a:rPr lang="en-US" sz="9779" dirty="0" err="1">
                <a:solidFill>
                  <a:srgbClr val="3F3F3C"/>
                </a:solidFill>
                <a:latin typeface="Krabuler"/>
              </a:rPr>
              <a:t>Промышленность</a:t>
            </a:r>
            <a:endParaRPr lang="en-US" sz="9779" dirty="0">
              <a:solidFill>
                <a:srgbClr val="3F3F3C"/>
              </a:solidFill>
              <a:latin typeface="Krabul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омышленность">
            <a:hlinkClick r:id="" action="ppaction://media"/>
            <a:extLst>
              <a:ext uri="{FF2B5EF4-FFF2-40B4-BE49-F238E27FC236}">
                <a16:creationId xmlns:a16="http://schemas.microsoft.com/office/drawing/2014/main" id="{22E620AB-B462-5700-9B86-E064743FB1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" y="0"/>
            <a:ext cx="18211800" cy="1024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5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78993" y="2399666"/>
            <a:ext cx="11277555" cy="704847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373344" y="784519"/>
            <a:ext cx="11541313" cy="135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8"/>
              </a:lnSpc>
              <a:spcBef>
                <a:spcPct val="0"/>
              </a:spcBef>
            </a:pPr>
            <a:r>
              <a:rPr lang="en-US" sz="9779" dirty="0" err="1">
                <a:solidFill>
                  <a:srgbClr val="3F3F3C"/>
                </a:solidFill>
                <a:latin typeface="Krabuler"/>
              </a:rPr>
              <a:t>Строительство</a:t>
            </a:r>
            <a:endParaRPr lang="en-US" sz="9779" dirty="0">
              <a:solidFill>
                <a:srgbClr val="3F3F3C"/>
              </a:solidFill>
              <a:latin typeface="Krabul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троительство">
            <a:hlinkClick r:id="" action="ppaction://media"/>
            <a:extLst>
              <a:ext uri="{FF2B5EF4-FFF2-40B4-BE49-F238E27FC236}">
                <a16:creationId xmlns:a16="http://schemas.microsoft.com/office/drawing/2014/main" id="{D875FF70-D8C7-148A-1704-E88251A791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400" y="-85725"/>
            <a:ext cx="18440400" cy="1037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2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17153" y="2582647"/>
            <a:ext cx="10053694" cy="667565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373344" y="784519"/>
            <a:ext cx="11541313" cy="135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8"/>
              </a:lnSpc>
              <a:spcBef>
                <a:spcPct val="0"/>
              </a:spcBef>
            </a:pPr>
            <a:r>
              <a:rPr lang="en-US" sz="9779" dirty="0" err="1">
                <a:solidFill>
                  <a:srgbClr val="3F3F3C"/>
                </a:solidFill>
                <a:latin typeface="Krabuler"/>
              </a:rPr>
              <a:t>Сельское</a:t>
            </a:r>
            <a:r>
              <a:rPr lang="en-US" sz="9779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9779" dirty="0" err="1">
                <a:solidFill>
                  <a:srgbClr val="3F3F3C"/>
                </a:solidFill>
                <a:latin typeface="Krabuler"/>
              </a:rPr>
              <a:t>хозяйство</a:t>
            </a:r>
            <a:endParaRPr lang="en-US" sz="9779" dirty="0">
              <a:solidFill>
                <a:srgbClr val="3F3F3C"/>
              </a:solidFill>
              <a:latin typeface="Krabul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ельское хоз">
            <a:hlinkClick r:id="" action="ppaction://media"/>
            <a:extLst>
              <a:ext uri="{FF2B5EF4-FFF2-40B4-BE49-F238E27FC236}">
                <a16:creationId xmlns:a16="http://schemas.microsoft.com/office/drawing/2014/main" id="{9340EE00-169A-271A-6F09-26B12147F9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028" y="-1"/>
            <a:ext cx="18258971" cy="1027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6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20824" y="2400313"/>
            <a:ext cx="10715273" cy="71417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373344" y="784519"/>
            <a:ext cx="11541313" cy="135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8"/>
              </a:lnSpc>
              <a:spcBef>
                <a:spcPct val="0"/>
              </a:spcBef>
            </a:pPr>
            <a:r>
              <a:rPr lang="en-US" sz="9779" dirty="0" err="1">
                <a:solidFill>
                  <a:srgbClr val="3F3F3C"/>
                </a:solidFill>
                <a:latin typeface="Krabuler"/>
              </a:rPr>
              <a:t>Торговля</a:t>
            </a:r>
            <a:endParaRPr lang="en-US" sz="9779" dirty="0">
              <a:solidFill>
                <a:srgbClr val="3F3F3C"/>
              </a:solidFill>
              <a:latin typeface="Krabul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торговля">
            <a:hlinkClick r:id="" action="ppaction://media"/>
            <a:extLst>
              <a:ext uri="{FF2B5EF4-FFF2-40B4-BE49-F238E27FC236}">
                <a16:creationId xmlns:a16="http://schemas.microsoft.com/office/drawing/2014/main" id="{3A508A55-665C-1F18-F9D3-1E2FE05983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7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5576" y="2446230"/>
            <a:ext cx="9716849" cy="7287636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373344" y="784519"/>
            <a:ext cx="11541313" cy="135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8"/>
              </a:lnSpc>
              <a:spcBef>
                <a:spcPct val="0"/>
              </a:spcBef>
            </a:pPr>
            <a:r>
              <a:rPr lang="en-US" sz="9779" dirty="0" err="1">
                <a:solidFill>
                  <a:srgbClr val="3F3F3C"/>
                </a:solidFill>
                <a:latin typeface="Krabuler"/>
              </a:rPr>
              <a:t>Транспорт</a:t>
            </a:r>
            <a:endParaRPr lang="en-US" sz="9779" dirty="0">
              <a:solidFill>
                <a:srgbClr val="3F3F3C"/>
              </a:solidFill>
              <a:latin typeface="Krabul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1925421" y="6796198"/>
            <a:ext cx="1950671" cy="191875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327328" y="797126"/>
            <a:ext cx="7153647" cy="7153647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75432" y="1806171"/>
            <a:ext cx="7508434" cy="668250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21195" y="1028700"/>
            <a:ext cx="1726516" cy="2096211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4717116" y="6774276"/>
            <a:ext cx="2352996" cy="2352996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307351" y="5169112"/>
            <a:ext cx="1396336" cy="162708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0058400" y="2705100"/>
            <a:ext cx="7124354" cy="34388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43"/>
              </a:lnSpc>
              <a:spcBef>
                <a:spcPct val="0"/>
              </a:spcBef>
            </a:pPr>
            <a:r>
              <a:rPr lang="en-US" sz="8517" dirty="0" err="1">
                <a:solidFill>
                  <a:srgbClr val="3F3F3C"/>
                </a:solidFill>
                <a:latin typeface="Krabuler"/>
              </a:rPr>
              <a:t>Привет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, </a:t>
            </a:r>
            <a:r>
              <a:rPr lang="en-US" sz="8517" dirty="0" err="1">
                <a:solidFill>
                  <a:srgbClr val="3F3F3C"/>
                </a:solidFill>
                <a:latin typeface="Krabuler"/>
              </a:rPr>
              <a:t>ребята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, я </a:t>
            </a:r>
            <a:r>
              <a:rPr lang="en-US" sz="8517" dirty="0" err="1">
                <a:solidFill>
                  <a:srgbClr val="3F3F3C"/>
                </a:solidFill>
                <a:latin typeface="Krabuler"/>
              </a:rPr>
              <a:t>мышонок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8517" dirty="0" err="1">
                <a:solidFill>
                  <a:srgbClr val="3F3F3C"/>
                </a:solidFill>
                <a:latin typeface="Krabuler"/>
              </a:rPr>
              <a:t>Экономика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!</a:t>
            </a:r>
          </a:p>
        </p:txBody>
      </p:sp>
      <p:pic>
        <p:nvPicPr>
          <p:cNvPr id="13" name="tts_demofiles_632899ca502c0181250793">
            <a:hlinkClick r:id="" action="ppaction://media"/>
            <a:extLst>
              <a:ext uri="{FF2B5EF4-FFF2-40B4-BE49-F238E27FC236}">
                <a16:creationId xmlns:a16="http://schemas.microsoft.com/office/drawing/2014/main" id="{EA7B015F-0548-3FF2-376B-A4E03C754E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701033" y="774308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транспорт">
            <a:hlinkClick r:id="" action="ppaction://media"/>
            <a:extLst>
              <a:ext uri="{FF2B5EF4-FFF2-40B4-BE49-F238E27FC236}">
                <a16:creationId xmlns:a16="http://schemas.microsoft.com/office/drawing/2014/main" id="{8452FAD8-BF15-BCBA-5409-8EB9BE0D11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34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73344" y="406724"/>
            <a:ext cx="11867707" cy="1386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58"/>
              </a:lnSpc>
              <a:spcBef>
                <a:spcPct val="0"/>
              </a:spcBef>
            </a:pPr>
            <a:r>
              <a:rPr lang="en-US" sz="10055">
                <a:solidFill>
                  <a:srgbClr val="3F3F3C"/>
                </a:solidFill>
                <a:latin typeface="Krabuler"/>
              </a:rPr>
              <a:t>Викторина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18264" y="2862229"/>
            <a:ext cx="15651472" cy="6039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1.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Что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такое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экономика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?</a:t>
            </a:r>
          </a:p>
          <a:p>
            <a:pPr algn="ctr">
              <a:lnSpc>
                <a:spcPts val="7934"/>
              </a:lnSpc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 1)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экономика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–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это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промышленность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 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2)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экономика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–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это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хозяйство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3)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экономика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–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это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деньги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.</a:t>
            </a:r>
          </a:p>
          <a:p>
            <a:pPr algn="ctr">
              <a:lnSpc>
                <a:spcPts val="7934"/>
              </a:lnSpc>
              <a:spcBef>
                <a:spcPct val="0"/>
              </a:spcBef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859077" y="7623864"/>
            <a:ext cx="2199259" cy="2199259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674533" y="8844690"/>
            <a:ext cx="978433" cy="97843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669819" y="263849"/>
            <a:ext cx="3275288" cy="3275288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7117407" y="3889007"/>
            <a:ext cx="978433" cy="978433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859077" y="7623864"/>
            <a:ext cx="2199259" cy="2199259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674533" y="8844690"/>
            <a:ext cx="978433" cy="97843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669819" y="263849"/>
            <a:ext cx="3275288" cy="3275288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7117407" y="3889007"/>
            <a:ext cx="978433" cy="978433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1318264" y="1782950"/>
            <a:ext cx="15651472" cy="9117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2.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Что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не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относится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к</a:t>
            </a:r>
            <a:r>
              <a:rPr lang="ru-RU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ru-RU" sz="7556" dirty="0" err="1">
                <a:solidFill>
                  <a:srgbClr val="3F3F3C"/>
                </a:solidFill>
                <a:latin typeface="Krabuler"/>
              </a:rPr>
              <a:t>отряслям</a:t>
            </a:r>
            <a:r>
              <a:rPr lang="ru-RU" sz="7556" dirty="0">
                <a:solidFill>
                  <a:srgbClr val="3F3F3C"/>
                </a:solidFill>
                <a:latin typeface="Krabuler"/>
              </a:rPr>
              <a:t> экономики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?</a:t>
            </a:r>
          </a:p>
          <a:p>
            <a:pPr algn="ctr">
              <a:lnSpc>
                <a:spcPts val="7934"/>
              </a:lnSpc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1)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торговля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 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2)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строительство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 3)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танцы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 4)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транспорт</a:t>
            </a:r>
            <a:endParaRPr lang="en-US" sz="7556" dirty="0">
              <a:solidFill>
                <a:srgbClr val="3F3F3C"/>
              </a:solidFill>
              <a:latin typeface="Krabuler"/>
            </a:endParaRPr>
          </a:p>
          <a:p>
            <a:pPr algn="ctr">
              <a:lnSpc>
                <a:spcPts val="7934"/>
              </a:lnSpc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  <a:p>
            <a:pPr algn="ctr">
              <a:lnSpc>
                <a:spcPts val="7934"/>
              </a:lnSpc>
              <a:spcBef>
                <a:spcPct val="0"/>
              </a:spcBef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859077" y="7623864"/>
            <a:ext cx="2199259" cy="2199259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674533" y="8844690"/>
            <a:ext cx="978433" cy="97843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669819" y="263849"/>
            <a:ext cx="3275288" cy="3275288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7117407" y="3889007"/>
            <a:ext cx="978433" cy="978433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1028700" y="1593761"/>
            <a:ext cx="15651472" cy="90402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3.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Что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не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относится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к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продукции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сельского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хозяйства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?</a:t>
            </a:r>
          </a:p>
          <a:p>
            <a:pPr algn="ctr">
              <a:lnSpc>
                <a:spcPts val="7934"/>
              </a:lnSpc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1)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автомобиль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 2)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картофель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3)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зерно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,</a:t>
            </a:r>
          </a:p>
          <a:p>
            <a:pPr algn="ctr">
              <a:lnSpc>
                <a:spcPts val="7934"/>
              </a:lnSpc>
            </a:pPr>
            <a:r>
              <a:rPr lang="en-US" sz="7556" dirty="0">
                <a:solidFill>
                  <a:srgbClr val="3F3F3C"/>
                </a:solidFill>
                <a:latin typeface="Krabuler"/>
              </a:rPr>
              <a:t>4) </a:t>
            </a:r>
            <a:r>
              <a:rPr lang="en-US" sz="7556" dirty="0" err="1">
                <a:solidFill>
                  <a:srgbClr val="3F3F3C"/>
                </a:solidFill>
                <a:latin typeface="Krabuler"/>
              </a:rPr>
              <a:t>мясо</a:t>
            </a:r>
            <a:r>
              <a:rPr lang="en-US" sz="7556" dirty="0">
                <a:solidFill>
                  <a:srgbClr val="3F3F3C"/>
                </a:solidFill>
                <a:latin typeface="Krabuler"/>
              </a:rPr>
              <a:t>.</a:t>
            </a:r>
          </a:p>
          <a:p>
            <a:pPr algn="ctr">
              <a:lnSpc>
                <a:spcPts val="7934"/>
              </a:lnSpc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  <a:p>
            <a:pPr algn="ctr">
              <a:lnSpc>
                <a:spcPts val="7934"/>
              </a:lnSpc>
              <a:spcBef>
                <a:spcPct val="0"/>
              </a:spcBef>
            </a:pPr>
            <a:endParaRPr lang="en-US" sz="7556" dirty="0">
              <a:solidFill>
                <a:srgbClr val="3F3F3C"/>
              </a:solidFill>
              <a:latin typeface="Krabul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800000">
            <a:off x="1925421" y="6796198"/>
            <a:ext cx="1950671" cy="191875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327328" y="797126"/>
            <a:ext cx="7153647" cy="7153647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5202" y="3315848"/>
            <a:ext cx="5788861" cy="515208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21195" y="1028700"/>
            <a:ext cx="1726516" cy="2096211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4983858" y="7383870"/>
            <a:ext cx="2352996" cy="2352996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12500" y="1352940"/>
            <a:ext cx="7124354" cy="5706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43"/>
              </a:lnSpc>
              <a:spcBef>
                <a:spcPct val="0"/>
              </a:spcBef>
            </a:pPr>
            <a:r>
              <a:rPr lang="en-US" sz="8517" dirty="0" err="1">
                <a:solidFill>
                  <a:srgbClr val="3F3F3C"/>
                </a:solidFill>
                <a:latin typeface="Krabuler"/>
              </a:rPr>
              <a:t>Мы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8517" dirty="0" err="1">
                <a:solidFill>
                  <a:srgbClr val="3F3F3C"/>
                </a:solidFill>
                <a:latin typeface="Krabuler"/>
              </a:rPr>
              <a:t>очень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8517" dirty="0" err="1">
                <a:solidFill>
                  <a:srgbClr val="3F3F3C"/>
                </a:solidFill>
                <a:latin typeface="Krabuler"/>
              </a:rPr>
              <a:t>внимательно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8517" dirty="0" err="1">
                <a:solidFill>
                  <a:srgbClr val="3F3F3C"/>
                </a:solidFill>
                <a:latin typeface="Krabuler"/>
              </a:rPr>
              <a:t>вас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 </a:t>
            </a:r>
            <a:r>
              <a:rPr lang="en-US" sz="8517" dirty="0" err="1">
                <a:solidFill>
                  <a:srgbClr val="3F3F3C"/>
                </a:solidFill>
                <a:latin typeface="Krabuler"/>
              </a:rPr>
              <a:t>слушаем</a:t>
            </a:r>
            <a:r>
              <a:rPr lang="en-US" sz="8517" dirty="0">
                <a:solidFill>
                  <a:srgbClr val="3F3F3C"/>
                </a:solidFill>
                <a:latin typeface="Krabuler"/>
              </a:rPr>
              <a:t>!</a:t>
            </a:r>
            <a:endParaRPr lang="ru-RU" sz="8517" dirty="0">
              <a:solidFill>
                <a:srgbClr val="3F3F3C"/>
              </a:solidFill>
              <a:latin typeface="Krabuler"/>
            </a:endParaRPr>
          </a:p>
          <a:p>
            <a:pPr algn="ctr">
              <a:lnSpc>
                <a:spcPts val="8943"/>
              </a:lnSpc>
              <a:spcBef>
                <a:spcPct val="0"/>
              </a:spcBef>
            </a:pPr>
            <a:r>
              <a:rPr lang="ru-RU" sz="8517" dirty="0">
                <a:solidFill>
                  <a:srgbClr val="3F3F3C"/>
                </a:solidFill>
                <a:latin typeface="Krabuler"/>
              </a:rPr>
              <a:t>Спасибо вам за объяснение!</a:t>
            </a:r>
            <a:endParaRPr lang="en-US" sz="8517" dirty="0">
              <a:solidFill>
                <a:srgbClr val="3F3F3C"/>
              </a:solidFill>
              <a:latin typeface="Krabuler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264063" y="1028700"/>
            <a:ext cx="4374006" cy="6984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27328" y="797126"/>
            <a:ext cx="7153647" cy="7153647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21195" y="1028700"/>
            <a:ext cx="1726516" cy="2096211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8710389" y="7318192"/>
            <a:ext cx="2352996" cy="2352996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20833" y="568253"/>
            <a:ext cx="4766636" cy="7611395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9144000" y="1152525"/>
            <a:ext cx="8548911" cy="5705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43"/>
              </a:lnSpc>
            </a:pPr>
            <a:r>
              <a:rPr lang="en-US" sz="8517">
                <a:solidFill>
                  <a:srgbClr val="3F3F3C"/>
                </a:solidFill>
                <a:latin typeface="Krabuler"/>
              </a:rPr>
              <a:t>Здравствуйте, а не подскажите мне, пожалуйста, </a:t>
            </a:r>
          </a:p>
          <a:p>
            <a:pPr algn="ctr">
              <a:lnSpc>
                <a:spcPts val="8943"/>
              </a:lnSpc>
              <a:spcBef>
                <a:spcPct val="0"/>
              </a:spcBef>
            </a:pPr>
            <a:r>
              <a:rPr lang="en-US" sz="8517">
                <a:solidFill>
                  <a:srgbClr val="3F3F3C"/>
                </a:solidFill>
                <a:latin typeface="Krabuler"/>
              </a:rPr>
              <a:t>что такое "экономика"?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19661" y="5983012"/>
            <a:ext cx="3275288" cy="327528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57C7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599305" y="8054827"/>
            <a:ext cx="1203473" cy="120347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57C7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7013687" y="728584"/>
            <a:ext cx="5868726" cy="206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47"/>
              </a:lnSpc>
            </a:pPr>
            <a:endParaRPr/>
          </a:p>
        </p:txBody>
      </p:sp>
      <p:grpSp>
        <p:nvGrpSpPr>
          <p:cNvPr id="9" name="Group 9"/>
          <p:cNvGrpSpPr/>
          <p:nvPr/>
        </p:nvGrpSpPr>
        <p:grpSpPr>
          <a:xfrm>
            <a:off x="1745334" y="3686350"/>
            <a:ext cx="1457150" cy="145715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57C7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984012" y="411062"/>
            <a:ext cx="3275288" cy="3275288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57C7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4950983" y="4414925"/>
            <a:ext cx="1203473" cy="1203473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57C7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1697285" y="411062"/>
            <a:ext cx="1457150" cy="1457150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C57C7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016508" y="1183589"/>
            <a:ext cx="13965708" cy="6017311"/>
            <a:chOff x="0" y="-19050"/>
            <a:chExt cx="18620945" cy="9928776"/>
          </a:xfrm>
        </p:grpSpPr>
        <p:sp>
          <p:nvSpPr>
            <p:cNvPr id="22" name="TextBox 22"/>
            <p:cNvSpPr txBox="1"/>
            <p:nvPr/>
          </p:nvSpPr>
          <p:spPr>
            <a:xfrm>
              <a:off x="0" y="-19050"/>
              <a:ext cx="18048282" cy="14153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970"/>
                </a:lnSpc>
              </a:pPr>
              <a:endParaRPr lang="en-US" sz="5713" spc="748" dirty="0">
                <a:solidFill>
                  <a:srgbClr val="000000"/>
                </a:solidFill>
                <a:latin typeface="Comfortaa Bold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572663" y="3129465"/>
              <a:ext cx="18048282" cy="67802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260"/>
                </a:lnSpc>
              </a:pPr>
              <a:r>
                <a:rPr lang="en-US" sz="11839" dirty="0" err="1">
                  <a:solidFill>
                    <a:srgbClr val="3F2952"/>
                  </a:solidFill>
                  <a:latin typeface="Peace Sans"/>
                </a:rPr>
                <a:t>Экономика</a:t>
              </a:r>
              <a:r>
                <a:rPr lang="en-US" sz="11839" dirty="0">
                  <a:solidFill>
                    <a:srgbClr val="3F2952"/>
                  </a:solidFill>
                  <a:latin typeface="Peace Sans"/>
                </a:rPr>
                <a:t> - </a:t>
              </a:r>
              <a:r>
                <a:rPr lang="en-US" sz="11839" dirty="0" err="1">
                  <a:solidFill>
                    <a:srgbClr val="3F2952"/>
                  </a:solidFill>
                  <a:latin typeface="Peace Sans"/>
                </a:rPr>
                <a:t>для</a:t>
              </a:r>
              <a:r>
                <a:rPr lang="en-US" sz="11839" dirty="0">
                  <a:solidFill>
                    <a:srgbClr val="3F2952"/>
                  </a:solidFill>
                  <a:latin typeface="Peace Sans"/>
                </a:rPr>
                <a:t> </a:t>
              </a:r>
              <a:r>
                <a:rPr lang="en-US" sz="11839" dirty="0" err="1">
                  <a:solidFill>
                    <a:srgbClr val="3F2952"/>
                  </a:solidFill>
                  <a:latin typeface="Peace Sans"/>
                </a:rPr>
                <a:t>всех</a:t>
              </a:r>
              <a:r>
                <a:rPr lang="en-US" sz="11839" dirty="0">
                  <a:solidFill>
                    <a:srgbClr val="3F2952"/>
                  </a:solidFill>
                  <a:latin typeface="Peace Sans"/>
                </a:rPr>
                <a:t> и </a:t>
              </a:r>
              <a:r>
                <a:rPr lang="en-US" sz="11839" dirty="0" err="1">
                  <a:solidFill>
                    <a:srgbClr val="3F2952"/>
                  </a:solidFill>
                  <a:latin typeface="Peace Sans"/>
                </a:rPr>
                <a:t>каждого</a:t>
              </a:r>
              <a:endParaRPr lang="en-US" sz="11839" dirty="0">
                <a:solidFill>
                  <a:srgbClr val="3F2952"/>
                </a:solidFill>
                <a:latin typeface="Peace Sans"/>
              </a:endParaRPr>
            </a:p>
          </p:txBody>
        </p:sp>
      </p:grp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18FCD02-0BDA-6EE7-FD3A-93BC3ACB3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380" y="847373"/>
            <a:ext cx="6474513" cy="1530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8691" y="1396130"/>
            <a:ext cx="11288678" cy="1436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96"/>
              </a:lnSpc>
            </a:pPr>
            <a:r>
              <a:rPr lang="en-US" sz="9259" spc="1213">
                <a:solidFill>
                  <a:srgbClr val="000000"/>
                </a:solidFill>
                <a:latin typeface="Comfortaa Bold"/>
              </a:rPr>
              <a:t>ЦЕЛЬ УРОКА: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485956" y="4304611"/>
            <a:ext cx="8506816" cy="838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328" spc="698">
                <a:solidFill>
                  <a:srgbClr val="000000"/>
                </a:solidFill>
                <a:latin typeface="Comfortaa Bold"/>
              </a:rPr>
              <a:t>УЗНАТЬ, ЧТО..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46241" y="6346843"/>
            <a:ext cx="3275288" cy="327528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4104213"/>
            <a:ext cx="1457150" cy="1457150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839211" y="8164981"/>
            <a:ext cx="1457150" cy="1457150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5244564" y="4414925"/>
            <a:ext cx="1457150" cy="1457150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868033" y="6867033"/>
            <a:ext cx="2391267" cy="2391267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264197" y="7984487"/>
            <a:ext cx="1457150" cy="1457150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78691" y="1396130"/>
            <a:ext cx="11288678" cy="1436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96"/>
              </a:lnSpc>
            </a:pPr>
            <a:r>
              <a:rPr lang="en-US" sz="9259" spc="1213">
                <a:solidFill>
                  <a:srgbClr val="000000"/>
                </a:solidFill>
                <a:latin typeface="Comfortaa Bold"/>
              </a:rPr>
              <a:t>ЦЕЛЬ УРОКА: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485956" y="3860258"/>
            <a:ext cx="8506816" cy="2486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00"/>
              </a:lnSpc>
            </a:pPr>
            <a:r>
              <a:rPr lang="en-US" sz="5328" spc="698">
                <a:solidFill>
                  <a:srgbClr val="000000"/>
                </a:solidFill>
                <a:latin typeface="Comfortaa Bold"/>
              </a:rPr>
              <a:t>УЗНАТЬ, ЧТО ТАКОЕ ЭКОНОМИКА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46241" y="6346843"/>
            <a:ext cx="3275288" cy="327528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4104213"/>
            <a:ext cx="1457150" cy="1457150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839211" y="8164981"/>
            <a:ext cx="1457150" cy="1457150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5244564" y="4414925"/>
            <a:ext cx="1457150" cy="1457150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868033" y="6867033"/>
            <a:ext cx="2391267" cy="2391267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264197" y="7984487"/>
            <a:ext cx="1457150" cy="1457150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99628" y="710322"/>
            <a:ext cx="8555719" cy="10958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61"/>
              </a:lnSpc>
            </a:pPr>
            <a:r>
              <a:rPr lang="en-US" sz="7017" spc="919">
                <a:solidFill>
                  <a:srgbClr val="000000"/>
                </a:solidFill>
                <a:latin typeface="Comfortaa Bold"/>
              </a:rPr>
              <a:t>ПЛАН УРОКА: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27971" y="6367055"/>
            <a:ext cx="9955337" cy="635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5"/>
              </a:lnSpc>
            </a:pPr>
            <a:r>
              <a:rPr lang="en-US" sz="4053" spc="531" dirty="0">
                <a:solidFill>
                  <a:srgbClr val="000000"/>
                </a:solidFill>
                <a:latin typeface="Comfortaa Bold"/>
              </a:rPr>
              <a:t>ЧТО ТАКОЕ ЭКОНОМИКА?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43697" y="5867537"/>
            <a:ext cx="9955337" cy="635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5"/>
              </a:lnSpc>
            </a:pPr>
            <a:r>
              <a:rPr lang="en-US" sz="4053" spc="531" dirty="0">
                <a:solidFill>
                  <a:srgbClr val="000000"/>
                </a:solidFill>
                <a:latin typeface="Comfortaa Bold"/>
              </a:rPr>
              <a:t>КТО ОСНОВОПОЛОЖНИК?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43259" y="8393957"/>
            <a:ext cx="13573562" cy="635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5"/>
              </a:lnSpc>
            </a:pPr>
            <a:r>
              <a:rPr lang="en-US" sz="4053" spc="531" dirty="0">
                <a:solidFill>
                  <a:srgbClr val="000000"/>
                </a:solidFill>
                <a:latin typeface="Comfortaa Bold"/>
              </a:rPr>
              <a:t>КАКИЕ ЕСТЬ ОТРАСЛИ ЭКОНОМИКИ?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52236" y="3976640"/>
            <a:ext cx="13691805" cy="635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45"/>
              </a:lnSpc>
            </a:pPr>
            <a:r>
              <a:rPr lang="en-US" sz="4053" spc="531" dirty="0">
                <a:solidFill>
                  <a:srgbClr val="000000"/>
                </a:solidFill>
                <a:latin typeface="Comfortaa Bold"/>
              </a:rPr>
              <a:t>КАКОЙ МЫ МОЖЕМ СДЕЛАТЬ ВЫВОД?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48444" y="481293"/>
            <a:ext cx="1473191" cy="1473191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6183308" y="7953487"/>
            <a:ext cx="1714485" cy="1714485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91835" y="3004217"/>
            <a:ext cx="993205" cy="993205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504279" y="9029478"/>
            <a:ext cx="1094815" cy="1094815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973150" y="591219"/>
            <a:ext cx="874962" cy="874962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7168144" y="6296550"/>
            <a:ext cx="874962" cy="874962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BB44D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32099E-6 L -0.12934 -0.353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67" y="-176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5679E-6 L 0.10625 -0.0547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2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25 L 0.03645 -0.1708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3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1E-6 1.7284E-6 L -0.04766 0.460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" y="22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800000">
            <a:off x="1239614" y="7239711"/>
            <a:ext cx="1950671" cy="191875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28700" y="1988075"/>
            <a:ext cx="5767498" cy="5767498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9705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21195" y="1028700"/>
            <a:ext cx="1726516" cy="20962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900757" y="3124911"/>
            <a:ext cx="4804968" cy="411480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7116885" y="2451239"/>
            <a:ext cx="10449846" cy="4788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37"/>
              </a:lnSpc>
              <a:spcBef>
                <a:spcPct val="0"/>
              </a:spcBef>
            </a:pPr>
            <a:r>
              <a:rPr lang="en-US" sz="8892">
                <a:solidFill>
                  <a:srgbClr val="3F3F3C"/>
                </a:solidFill>
                <a:latin typeface="Krabuler"/>
              </a:rPr>
              <a:t>Экономика(экос-дом, номос-закон)-искусство ведения хозяйства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28700" y="625288"/>
            <a:ext cx="7120010" cy="863301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8148710" y="1824209"/>
            <a:ext cx="9814970" cy="3956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8"/>
              </a:lnSpc>
            </a:pPr>
            <a:r>
              <a:rPr lang="en-US" sz="9779">
                <a:solidFill>
                  <a:srgbClr val="3F3F3C"/>
                </a:solidFill>
                <a:latin typeface="Krabuler"/>
              </a:rPr>
              <a:t>Аристотель -</a:t>
            </a:r>
          </a:p>
          <a:p>
            <a:pPr algn="ctr">
              <a:lnSpc>
                <a:spcPts val="10268"/>
              </a:lnSpc>
              <a:spcBef>
                <a:spcPct val="0"/>
              </a:spcBef>
            </a:pPr>
            <a:r>
              <a:rPr lang="en-US" sz="9779">
                <a:solidFill>
                  <a:srgbClr val="3F3F3C"/>
                </a:solidFill>
                <a:latin typeface="Krabuler"/>
              </a:rPr>
              <a:t>древнегреческий философ.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581597" y="6475627"/>
            <a:ext cx="6949196" cy="1648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799">
                <a:solidFill>
                  <a:srgbClr val="3F3F3C"/>
                </a:solidFill>
                <a:latin typeface="Open Sans Light"/>
              </a:rPr>
              <a:t>«Познание себя -</a:t>
            </a:r>
          </a:p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799">
                <a:solidFill>
                  <a:srgbClr val="3F3F3C"/>
                </a:solidFill>
                <a:latin typeface="Open Sans Light"/>
              </a:rPr>
              <a:t> начало всей мудрости».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218</Words>
  <Application>Microsoft Office PowerPoint</Application>
  <PresentationFormat>Произвольный</PresentationFormat>
  <Paragraphs>49</Paragraphs>
  <Slides>24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Krabuler</vt:lpstr>
      <vt:lpstr>Peace Sans</vt:lpstr>
      <vt:lpstr>Comfortaa Bold</vt:lpstr>
      <vt:lpstr>Calibri</vt:lpstr>
      <vt:lpstr>Open Sans Light</vt:lpstr>
      <vt:lpstr>Open Sans Light Bold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Коричневая День Рождения Питомца Каракули Иллюстрации Мероприятия и Особый Интерес Презентация</dc:title>
  <cp:lastModifiedBy>Настя Даньярова</cp:lastModifiedBy>
  <cp:revision>2</cp:revision>
  <dcterms:created xsi:type="dcterms:W3CDTF">2006-08-16T00:00:00Z</dcterms:created>
  <dcterms:modified xsi:type="dcterms:W3CDTF">2022-09-19T17:02:45Z</dcterms:modified>
  <dc:identifier>DAFMrlWz2iE</dc:identifier>
</cp:coreProperties>
</file>