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9" r:id="rId1"/>
  </p:sldMasterIdLst>
  <p:sldIdLst>
    <p:sldId id="256" r:id="rId2"/>
    <p:sldId id="258" r:id="rId3"/>
    <p:sldId id="259" r:id="rId4"/>
    <p:sldId id="266" r:id="rId5"/>
    <p:sldId id="260" r:id="rId6"/>
    <p:sldId id="267" r:id="rId7"/>
    <p:sldId id="268" r:id="rId8"/>
    <p:sldId id="269" r:id="rId9"/>
    <p:sldId id="270" r:id="rId10"/>
    <p:sldId id="271" r:id="rId11"/>
    <p:sldId id="272" r:id="rId12"/>
    <p:sldId id="273" r:id="rId13"/>
    <p:sldId id="274" r:id="rId14"/>
    <p:sldId id="275" r:id="rId15"/>
    <p:sldId id="276" r:id="rId16"/>
    <p:sldId id="264" r:id="rId17"/>
    <p:sldId id="265" r:id="rId18"/>
    <p:sldId id="277" r:id="rId19"/>
    <p:sldId id="281" r:id="rId20"/>
    <p:sldId id="278" r:id="rId21"/>
    <p:sldId id="279" r:id="rId22"/>
    <p:sldId id="280" r:id="rId23"/>
    <p:sldId id="282" r:id="rId24"/>
    <p:sldId id="283" r:id="rId25"/>
    <p:sldId id="284" r:id="rId26"/>
    <p:sldId id="285" r:id="rId27"/>
    <p:sldId id="262" r:id="rId28"/>
    <p:sldId id="286" r:id="rId29"/>
    <p:sldId id="287" r:id="rId30"/>
    <p:sldId id="288" r:id="rId31"/>
    <p:sldId id="261" r:id="rId32"/>
    <p:sldId id="289" r:id="rId33"/>
    <p:sldId id="290" r:id="rId34"/>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6" autoAdjust="0"/>
    <p:restoredTop sz="94660"/>
  </p:normalViewPr>
  <p:slideViewPr>
    <p:cSldViewPr snapToGrid="0" showGuides="1">
      <p:cViewPr varScale="1">
        <p:scale>
          <a:sx n="76" d="100"/>
          <a:sy n="76" d="100"/>
        </p:scale>
        <p:origin x="126" y="79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ru-RU" smtClean="0"/>
              <a:t>Образец заголовка</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a:xfrm>
            <a:off x="7983232" y="5037663"/>
            <a:ext cx="897467" cy="279400"/>
          </a:xfrm>
        </p:spPr>
        <p:txBody>
          <a:bodyPr/>
          <a:lstStyle/>
          <a:p>
            <a:fld id="{599DF940-8E82-4057-A4F6-4EF8A85055D3}" type="datetimeFigureOut">
              <a:rPr lang="ru-RU" smtClean="0"/>
              <a:t>16.11.2022</a:t>
            </a:fld>
            <a:endParaRPr lang="ru-RU"/>
          </a:p>
        </p:txBody>
      </p:sp>
      <p:sp>
        <p:nvSpPr>
          <p:cNvPr id="5" name="Footer Placeholder 4"/>
          <p:cNvSpPr>
            <a:spLocks noGrp="1"/>
          </p:cNvSpPr>
          <p:nvPr>
            <p:ph type="ftr" sz="quarter" idx="11"/>
          </p:nvPr>
        </p:nvSpPr>
        <p:spPr>
          <a:xfrm>
            <a:off x="2692397" y="5037663"/>
            <a:ext cx="5214635" cy="279400"/>
          </a:xfrm>
        </p:spPr>
        <p:txBody>
          <a:bodyPr/>
          <a:lstStyle/>
          <a:p>
            <a:endParaRPr lang="ru-RU"/>
          </a:p>
        </p:txBody>
      </p:sp>
      <p:sp>
        <p:nvSpPr>
          <p:cNvPr id="6" name="Slide Number Placeholder 5"/>
          <p:cNvSpPr>
            <a:spLocks noGrp="1"/>
          </p:cNvSpPr>
          <p:nvPr>
            <p:ph type="sldNum" sz="quarter" idx="12"/>
          </p:nvPr>
        </p:nvSpPr>
        <p:spPr>
          <a:xfrm>
            <a:off x="8956900" y="5037663"/>
            <a:ext cx="551167" cy="279400"/>
          </a:xfrm>
        </p:spPr>
        <p:txBody>
          <a:bodyPr/>
          <a:lstStyle/>
          <a:p>
            <a:fld id="{CFC2E72F-8125-4959-AEA3-383621450DCE}" type="slidenum">
              <a:rPr lang="ru-RU" smtClean="0"/>
              <a:t>‹#›</a:t>
            </a:fld>
            <a:endParaRPr lang="ru-RU"/>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6435867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599DF940-8E82-4057-A4F6-4EF8A85055D3}" type="datetimeFigureOut">
              <a:rPr lang="ru-RU" smtClean="0"/>
              <a:t>16.11.2022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CFC2E72F-8125-4959-AEA3-383621450DCE}" type="slidenum">
              <a:rPr lang="ru-RU" smtClean="0"/>
              <a:t>‹#›</a:t>
            </a:fld>
            <a:endParaRPr lang="ru-RU"/>
          </a:p>
        </p:txBody>
      </p:sp>
    </p:spTree>
    <p:extLst>
      <p:ext uri="{BB962C8B-B14F-4D97-AF65-F5344CB8AC3E}">
        <p14:creationId xmlns:p14="http://schemas.microsoft.com/office/powerpoint/2010/main" val="25163246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599DF940-8E82-4057-A4F6-4EF8A85055D3}" type="datetimeFigureOut">
              <a:rPr lang="ru-RU" smtClean="0"/>
              <a:t>16.11.2022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FC2E72F-8125-4959-AEA3-383621450DCE}" type="slidenum">
              <a:rPr lang="ru-RU" smtClean="0"/>
              <a:t>‹#›</a:t>
            </a:fld>
            <a:endParaRPr lang="ru-RU"/>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1522661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ru-RU" smtClean="0"/>
              <a:t>Образец заголовка</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599DF940-8E82-4057-A4F6-4EF8A85055D3}" type="datetimeFigureOut">
              <a:rPr lang="ru-RU" smtClean="0"/>
              <a:t>16.11.2022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FC2E72F-8125-4959-AEA3-383621450DCE}" type="slidenum">
              <a:rPr lang="ru-RU" smtClean="0"/>
              <a:t>‹#›</a:t>
            </a:fld>
            <a:endParaRPr lang="ru-RU"/>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75111647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599DF940-8E82-4057-A4F6-4EF8A85055D3}" type="datetimeFigureOut">
              <a:rPr lang="ru-RU" smtClean="0"/>
              <a:t>16.11.2022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FC2E72F-8125-4959-AEA3-383621450DCE}" type="slidenum">
              <a:rPr lang="ru-RU" smtClean="0"/>
              <a:t>‹#›</a:t>
            </a:fld>
            <a:endParaRPr lang="ru-RU"/>
          </a:p>
        </p:txBody>
      </p:sp>
    </p:spTree>
    <p:extLst>
      <p:ext uri="{BB962C8B-B14F-4D97-AF65-F5344CB8AC3E}">
        <p14:creationId xmlns:p14="http://schemas.microsoft.com/office/powerpoint/2010/main" val="403803913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ru-RU" smtClean="0"/>
              <a:t>Образец заголовка</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599DF940-8E82-4057-A4F6-4EF8A85055D3}" type="datetimeFigureOut">
              <a:rPr lang="ru-RU" smtClean="0"/>
              <a:t>16.11.2022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FC2E72F-8125-4959-AEA3-383621450DCE}" type="slidenum">
              <a:rPr lang="ru-RU" smtClean="0"/>
              <a:t>‹#›</a:t>
            </a:fld>
            <a:endParaRPr lang="ru-RU"/>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64668855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ru-RU" smtClean="0"/>
              <a:t>Образец заголовка</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599DF940-8E82-4057-A4F6-4EF8A85055D3}" type="datetimeFigureOut">
              <a:rPr lang="ru-RU" smtClean="0"/>
              <a:t>16.11.2022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FC2E72F-8125-4959-AEA3-383621450DCE}" type="slidenum">
              <a:rPr lang="ru-RU" smtClean="0"/>
              <a:t>‹#›</a:t>
            </a:fld>
            <a:endParaRPr lang="ru-RU"/>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22480975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599DF940-8E82-4057-A4F6-4EF8A85055D3}" type="datetimeFigureOut">
              <a:rPr lang="ru-RU" smtClean="0"/>
              <a:t>16.11.2022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FC2E72F-8125-4959-AEA3-383621450DCE}" type="slidenum">
              <a:rPr lang="ru-RU" smtClean="0"/>
              <a:t>‹#›</a:t>
            </a:fld>
            <a:endParaRPr lang="ru-RU"/>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54264467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599DF940-8E82-4057-A4F6-4EF8A85055D3}" type="datetimeFigureOut">
              <a:rPr lang="ru-RU" smtClean="0"/>
              <a:t>16.11.2022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FC2E72F-8125-4959-AEA3-383621450DCE}" type="slidenum">
              <a:rPr lang="ru-RU" smtClean="0"/>
              <a:t>‹#›</a:t>
            </a:fld>
            <a:endParaRPr lang="ru-RU"/>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9959168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599DF940-8E82-4057-A4F6-4EF8A85055D3}" type="datetimeFigureOut">
              <a:rPr lang="ru-RU" smtClean="0"/>
              <a:t>16.11.2022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FC2E72F-8125-4959-AEA3-383621450DCE}" type="slidenum">
              <a:rPr lang="ru-RU" smtClean="0"/>
              <a:t>‹#›</a:t>
            </a:fld>
            <a:endParaRPr lang="ru-RU"/>
          </a:p>
        </p:txBody>
      </p:sp>
    </p:spTree>
    <p:extLst>
      <p:ext uri="{BB962C8B-B14F-4D97-AF65-F5344CB8AC3E}">
        <p14:creationId xmlns:p14="http://schemas.microsoft.com/office/powerpoint/2010/main" val="26718612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599DF940-8E82-4057-A4F6-4EF8A85055D3}" type="datetimeFigureOut">
              <a:rPr lang="ru-RU" smtClean="0"/>
              <a:t>16.11.2022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FC2E72F-8125-4959-AEA3-383621450DCE}" type="slidenum">
              <a:rPr lang="ru-RU" smtClean="0"/>
              <a:t>‹#›</a:t>
            </a:fld>
            <a:endParaRPr lang="ru-RU"/>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6098735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599DF940-8E82-4057-A4F6-4EF8A85055D3}" type="datetimeFigureOut">
              <a:rPr lang="ru-RU" smtClean="0"/>
              <a:t>16.11.2022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CFC2E72F-8125-4959-AEA3-383621450DCE}" type="slidenum">
              <a:rPr lang="ru-RU" smtClean="0"/>
              <a:t>‹#›</a:t>
            </a:fld>
            <a:endParaRPr lang="ru-RU"/>
          </a:p>
        </p:txBody>
      </p:sp>
    </p:spTree>
    <p:extLst>
      <p:ext uri="{BB962C8B-B14F-4D97-AF65-F5344CB8AC3E}">
        <p14:creationId xmlns:p14="http://schemas.microsoft.com/office/powerpoint/2010/main" val="23718779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599DF940-8E82-4057-A4F6-4EF8A85055D3}" type="datetimeFigureOut">
              <a:rPr lang="ru-RU" smtClean="0"/>
              <a:t>16.11.2022</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CFC2E72F-8125-4959-AEA3-383621450DCE}" type="slidenum">
              <a:rPr lang="ru-RU" smtClean="0"/>
              <a:t>‹#›</a:t>
            </a:fld>
            <a:endParaRPr lang="ru-RU"/>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326608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599DF940-8E82-4057-A4F6-4EF8A85055D3}" type="datetimeFigureOut">
              <a:rPr lang="ru-RU" smtClean="0"/>
              <a:t>16.11.2022</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CFC2E72F-8125-4959-AEA3-383621450DCE}" type="slidenum">
              <a:rPr lang="ru-RU" smtClean="0"/>
              <a:t>‹#›</a:t>
            </a:fld>
            <a:endParaRPr lang="ru-RU"/>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3817149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99DF940-8E82-4057-A4F6-4EF8A85055D3}" type="datetimeFigureOut">
              <a:rPr lang="ru-RU" smtClean="0"/>
              <a:t>16.11.2022</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CFC2E72F-8125-4959-AEA3-383621450DCE}" type="slidenum">
              <a:rPr lang="ru-RU" smtClean="0"/>
              <a:t>‹#›</a:t>
            </a:fld>
            <a:endParaRPr lang="ru-RU"/>
          </a:p>
        </p:txBody>
      </p:sp>
    </p:spTree>
    <p:extLst>
      <p:ext uri="{BB962C8B-B14F-4D97-AF65-F5344CB8AC3E}">
        <p14:creationId xmlns:p14="http://schemas.microsoft.com/office/powerpoint/2010/main" val="3901057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599DF940-8E82-4057-A4F6-4EF8A85055D3}" type="datetimeFigureOut">
              <a:rPr lang="ru-RU" smtClean="0"/>
              <a:t>16.11.2022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CFC2E72F-8125-4959-AEA3-383621450DCE}" type="slidenum">
              <a:rPr lang="ru-RU" smtClean="0"/>
              <a:t>‹#›</a:t>
            </a:fld>
            <a:endParaRPr lang="ru-RU"/>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5837970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ru-RU" smtClean="0"/>
              <a:t>Образец заголовка</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599DF940-8E82-4057-A4F6-4EF8A85055D3}" type="datetimeFigureOut">
              <a:rPr lang="ru-RU" smtClean="0"/>
              <a:t>16.11.2022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CFC2E72F-8125-4959-AEA3-383621450DCE}" type="slidenum">
              <a:rPr lang="ru-RU" smtClean="0"/>
              <a:t>‹#›</a:t>
            </a:fld>
            <a:endParaRPr lang="ru-RU"/>
          </a:p>
        </p:txBody>
      </p:sp>
    </p:spTree>
    <p:extLst>
      <p:ext uri="{BB962C8B-B14F-4D97-AF65-F5344CB8AC3E}">
        <p14:creationId xmlns:p14="http://schemas.microsoft.com/office/powerpoint/2010/main" val="35802117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599DF940-8E82-4057-A4F6-4EF8A85055D3}" type="datetimeFigureOut">
              <a:rPr lang="ru-RU" smtClean="0"/>
              <a:t>16.11.2022</a:t>
            </a:fld>
            <a:endParaRPr lang="ru-RU"/>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ru-RU"/>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CFC2E72F-8125-4959-AEA3-383621450DCE}" type="slidenum">
              <a:rPr lang="ru-RU" smtClean="0"/>
              <a:t>‹#›</a:t>
            </a:fld>
            <a:endParaRPr lang="ru-RU"/>
          </a:p>
        </p:txBody>
      </p:sp>
    </p:spTree>
    <p:extLst>
      <p:ext uri="{BB962C8B-B14F-4D97-AF65-F5344CB8AC3E}">
        <p14:creationId xmlns:p14="http://schemas.microsoft.com/office/powerpoint/2010/main" val="3531738687"/>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 id="2147483701" r:id="rId12"/>
    <p:sldLayoutId id="2147483702" r:id="rId13"/>
    <p:sldLayoutId id="2147483703" r:id="rId14"/>
    <p:sldLayoutId id="2147483704" r:id="rId15"/>
    <p:sldLayoutId id="2147483705" r:id="rId16"/>
    <p:sldLayoutId id="2147483706"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3.jpg"/><Relationship Id="rId1" Type="http://schemas.openxmlformats.org/officeDocument/2006/relationships/slideLayout" Target="../slideLayouts/slideLayout7.xml"/><Relationship Id="rId4" Type="http://schemas.openxmlformats.org/officeDocument/2006/relationships/image" Target="../media/image15.jp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image" Target="../media/image16.jp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692398" y="1625601"/>
            <a:ext cx="6972302" cy="1761064"/>
          </a:xfrm>
        </p:spPr>
        <p:txBody>
          <a:bodyPr/>
          <a:lstStyle/>
          <a:p>
            <a:r>
              <a:rPr lang="ru-RU" sz="4000" b="1" dirty="0" smtClean="0">
                <a:solidFill>
                  <a:srgbClr val="0070C0"/>
                </a:solidFill>
                <a:latin typeface="Gabriola" panose="04040605051002020D02" pitchFamily="82" charset="0"/>
              </a:rPr>
              <a:t>Формирование читательской грамотности на уроках русского языка в 6 классе</a:t>
            </a:r>
            <a:endParaRPr lang="ru-RU" sz="4000" b="1" dirty="0">
              <a:solidFill>
                <a:srgbClr val="0070C0"/>
              </a:solidFill>
              <a:latin typeface="Gabriola" panose="04040605051002020D02" pitchFamily="82" charset="0"/>
            </a:endParaRPr>
          </a:p>
        </p:txBody>
      </p:sp>
      <p:sp>
        <p:nvSpPr>
          <p:cNvPr id="3" name="Подзаголовок 2"/>
          <p:cNvSpPr>
            <a:spLocks noGrp="1"/>
          </p:cNvSpPr>
          <p:nvPr>
            <p:ph type="subTitle" idx="1"/>
          </p:nvPr>
        </p:nvSpPr>
        <p:spPr>
          <a:xfrm>
            <a:off x="2692398" y="3937000"/>
            <a:ext cx="6815669" cy="952500"/>
          </a:xfrm>
        </p:spPr>
        <p:txBody>
          <a:bodyPr>
            <a:normAutofit/>
          </a:bodyPr>
          <a:lstStyle/>
          <a:p>
            <a:pPr algn="r"/>
            <a:r>
              <a:rPr lang="ru-RU" b="1" dirty="0" smtClean="0">
                <a:solidFill>
                  <a:srgbClr val="FF0000"/>
                </a:solidFill>
              </a:rPr>
              <a:t>Учитель </a:t>
            </a:r>
            <a:r>
              <a:rPr lang="ru-RU" dirty="0" smtClean="0">
                <a:solidFill>
                  <a:srgbClr val="FF0000"/>
                </a:solidFill>
              </a:rPr>
              <a:t> </a:t>
            </a:r>
            <a:r>
              <a:rPr lang="ru-RU" b="1" dirty="0">
                <a:solidFill>
                  <a:srgbClr val="FF0000"/>
                </a:solidFill>
              </a:rPr>
              <a:t>МБОУ СОШ №8 г. </a:t>
            </a:r>
            <a:r>
              <a:rPr lang="ru-RU" b="1" dirty="0" smtClean="0">
                <a:solidFill>
                  <a:srgbClr val="FF0000"/>
                </a:solidFill>
              </a:rPr>
              <a:t>Томмот</a:t>
            </a:r>
          </a:p>
          <a:p>
            <a:pPr algn="r"/>
            <a:r>
              <a:rPr lang="ru-RU" b="1" dirty="0" smtClean="0">
                <a:solidFill>
                  <a:srgbClr val="FF0000"/>
                </a:solidFill>
              </a:rPr>
              <a:t>Кускова С.А.</a:t>
            </a:r>
            <a:endParaRPr lang="ru-RU" dirty="0">
              <a:solidFill>
                <a:srgbClr val="FF0000"/>
              </a:solidFill>
            </a:endParaRPr>
          </a:p>
        </p:txBody>
      </p:sp>
    </p:spTree>
    <p:extLst>
      <p:ext uri="{BB962C8B-B14F-4D97-AF65-F5344CB8AC3E}">
        <p14:creationId xmlns:p14="http://schemas.microsoft.com/office/powerpoint/2010/main" val="280917816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146221" y="-1395397"/>
            <a:ext cx="9865216" cy="9719584"/>
          </a:xfrm>
          <a:prstGeom prst="rect">
            <a:avLst/>
          </a:prstGeom>
        </p:spPr>
        <p:txBody>
          <a:bodyPr wrap="square">
            <a:spAutoFit/>
          </a:bodyPr>
          <a:lstStyle/>
          <a:p>
            <a:pPr indent="228600" algn="just">
              <a:lnSpc>
                <a:spcPct val="115000"/>
              </a:lnSpc>
              <a:spcAft>
                <a:spcPts val="0"/>
              </a:spcAft>
            </a:pPr>
            <a:endParaRPr lang="ru-RU"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indent="228600" algn="just">
              <a:lnSpc>
                <a:spcPct val="115000"/>
              </a:lnSpc>
              <a:spcAft>
                <a:spcPts val="0"/>
              </a:spcAft>
            </a:pPr>
            <a:endParaRPr lang="ru-RU"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indent="228600" algn="just">
              <a:lnSpc>
                <a:spcPct val="115000"/>
              </a:lnSpc>
              <a:spcAft>
                <a:spcPts val="0"/>
              </a:spcAft>
            </a:pPr>
            <a:endParaRPr lang="ru-RU"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indent="228600" algn="just">
              <a:lnSpc>
                <a:spcPct val="115000"/>
              </a:lnSpc>
              <a:spcAft>
                <a:spcPts val="0"/>
              </a:spcAft>
            </a:pPr>
            <a:endParaRPr lang="ru-RU"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indent="228600" algn="just">
              <a:lnSpc>
                <a:spcPct val="115000"/>
              </a:lnSpc>
              <a:spcAft>
                <a:spcPts val="0"/>
              </a:spcAft>
            </a:pPr>
            <a:endParaRPr lang="ru-RU"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indent="228600" algn="just">
              <a:lnSpc>
                <a:spcPct val="115000"/>
              </a:lnSpc>
              <a:spcAft>
                <a:spcPts val="0"/>
              </a:spcAft>
            </a:pPr>
            <a:endParaRPr lang="ru-RU"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indent="228600" algn="just">
              <a:lnSpc>
                <a:spcPct val="115000"/>
              </a:lnSpc>
              <a:spcAft>
                <a:spcPts val="0"/>
              </a:spcAft>
            </a:pPr>
            <a:r>
              <a:rPr lang="ru-RU"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На </a:t>
            </a:r>
            <a:r>
              <a:rPr lang="ru-RU"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уроке русского языка перед изучением темы «Имя прилагательное» учащиеся 6 А, 6 Б классов познакомились со «Сказкой о прилагательном»:</a:t>
            </a:r>
            <a:endParaRPr lang="ru-RU" sz="1600" dirty="0">
              <a:latin typeface="Calibri" panose="020F0502020204030204" pitchFamily="34" charset="0"/>
              <a:ea typeface="Calibri" panose="020F0502020204030204" pitchFamily="34" charset="0"/>
              <a:cs typeface="Times New Roman" panose="02020603050405020304" pitchFamily="18" charset="0"/>
            </a:endParaRPr>
          </a:p>
          <a:p>
            <a:pPr indent="457200" algn="just">
              <a:lnSpc>
                <a:spcPct val="115000"/>
              </a:lnSpc>
              <a:spcAft>
                <a:spcPts val="0"/>
              </a:spcAft>
            </a:pPr>
            <a:r>
              <a:rPr lang="ru-RU"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«В некотором царстве, в некотором государстве, название которому Морфология</a:t>
            </a:r>
            <a:r>
              <a:rPr lang="ru-RU"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в городе </a:t>
            </a:r>
            <a:r>
              <a:rPr lang="ru-RU"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Частиречинск</a:t>
            </a:r>
            <a:r>
              <a:rPr lang="ru-RU"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появился новый житель. Уж такой он был слабенький, уж такой был бледненький, беспомощный, только и спрашивал: </a:t>
            </a:r>
            <a:r>
              <a:rPr lang="ru-RU"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ru-RU"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Какой</a:t>
            </a:r>
            <a:r>
              <a:rPr lang="ru-RU"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я? Я чей?».  Царица Морфология посмотрела на такое чудо и не могла решить, что с этим дальше делать. Обратилась она по такому случаю ко всем своим самостоятельным господам-частям речи: «Господа мои великие да самостоятельные!  Не возьмет ли кто из вас под опеку нового жителя нашего государства?» Но не захотели брать на себя такую обузу ни Глагол, ни Наречие, ни Числительное: мол, зачем нам это? Жили себе, жили, не тужили, а тут: "Вот тебе, бабушка, и Юрьев день".</a:t>
            </a:r>
            <a:endParaRPr lang="ru-RU" sz="1600" dirty="0">
              <a:latin typeface="Calibri" panose="020F0502020204030204" pitchFamily="34" charset="0"/>
              <a:ea typeface="Calibri" panose="020F0502020204030204" pitchFamily="34" charset="0"/>
              <a:cs typeface="Times New Roman" panose="02020603050405020304" pitchFamily="18" charset="0"/>
            </a:endParaRPr>
          </a:p>
          <a:p>
            <a:pPr indent="457200" algn="just">
              <a:lnSpc>
                <a:spcPct val="115000"/>
              </a:lnSpc>
              <a:spcAft>
                <a:spcPts val="0"/>
              </a:spcAft>
            </a:pPr>
            <a:r>
              <a:rPr lang="ru-RU"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Только Существительному жаль стало бедолагу: «Возьму тебя себе в друзья, будешь ко мне прилагаться, так сказать. Но смотри, подчиняйся</a:t>
            </a:r>
            <a:r>
              <a:rPr lang="ru-RU"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мне и в роде, и в числе, и в падеже</a:t>
            </a:r>
            <a:r>
              <a:rPr lang="ru-RU"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А раз я – предмет, то ты будешь моим признаком! Не потерплю другого!»  А Прилагательное (так его теперь все звать стали с легкой руки Существительного) и радо стараться: как старший друг скажет, так и сделаю; подчиняться, так подчиняться. Лишь бы не прогнали. И стало Прилагательное украшать Существительное, песни ему хвалебные петь: и доброе оно, и умное, и милостивое, и самостоятельное… Существительному это, ой, как нравилось! Так и стали поживать, горя не знать. Вот и сказке конец, а кто слушал – молодец</a:t>
            </a:r>
            <a:r>
              <a:rPr lang="ru-RU"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p>
          <a:p>
            <a:pPr indent="457200" algn="just">
              <a:lnSpc>
                <a:spcPct val="115000"/>
              </a:lnSpc>
              <a:spcAft>
                <a:spcPts val="0"/>
              </a:spcAft>
            </a:pPr>
            <a:endParaRPr lang="ru-RU"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p>
            <a:pPr indent="457200" algn="just">
              <a:lnSpc>
                <a:spcPct val="115000"/>
              </a:lnSpc>
              <a:spcAft>
                <a:spcPts val="0"/>
              </a:spcAft>
            </a:pPr>
            <a:endParaRPr lang="ru-RU" sz="1600"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indent="457200" algn="just">
              <a:lnSpc>
                <a:spcPct val="115000"/>
              </a:lnSpc>
              <a:spcAft>
                <a:spcPts val="0"/>
              </a:spcAft>
            </a:pPr>
            <a:endParaRPr lang="ru-RU"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p>
            <a:pPr indent="457200" algn="just">
              <a:lnSpc>
                <a:spcPct val="115000"/>
              </a:lnSpc>
              <a:spcAft>
                <a:spcPts val="0"/>
              </a:spcAft>
            </a:pPr>
            <a:endParaRPr lang="ru-RU" sz="1600"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indent="457200" algn="just">
              <a:lnSpc>
                <a:spcPct val="115000"/>
              </a:lnSpc>
              <a:spcAft>
                <a:spcPts val="0"/>
              </a:spcAft>
            </a:pPr>
            <a:endParaRPr lang="ru-RU"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p>
            <a:pPr indent="457200" algn="just">
              <a:lnSpc>
                <a:spcPct val="115000"/>
              </a:lnSpc>
              <a:spcAft>
                <a:spcPts val="0"/>
              </a:spcAft>
            </a:pPr>
            <a:endParaRPr lang="ru-RU" sz="1600"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indent="457200" algn="just">
              <a:lnSpc>
                <a:spcPct val="115000"/>
              </a:lnSpc>
              <a:spcAft>
                <a:spcPts val="0"/>
              </a:spcAft>
            </a:pP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16937959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04552" y="901522"/>
            <a:ext cx="10058400" cy="5237331"/>
          </a:xfrm>
          <a:prstGeom prst="rect">
            <a:avLst/>
          </a:prstGeom>
        </p:spPr>
        <p:txBody>
          <a:bodyPr wrap="square">
            <a:spAutoFit/>
          </a:bodyPr>
          <a:lstStyle/>
          <a:p>
            <a:pPr indent="450850" algn="just">
              <a:lnSpc>
                <a:spcPct val="115000"/>
              </a:lnSpc>
              <a:spcAft>
                <a:spcPts val="0"/>
              </a:spcAft>
            </a:pPr>
            <a:r>
              <a:rPr lang="ru-RU" sz="2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После знакомства с текстом ученики ответили на предложенные вопросы по содержанию сказки:</a:t>
            </a:r>
            <a:endParaRPr lang="ru-RU" sz="2400" dirty="0">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nSpc>
                <a:spcPct val="115000"/>
              </a:lnSpc>
              <a:spcAft>
                <a:spcPts val="1000"/>
              </a:spcAft>
              <a:tabLst>
                <a:tab pos="457200" algn="l"/>
              </a:tabLst>
            </a:pPr>
            <a:r>
              <a:rPr lang="ru-RU" sz="2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На какие вопросы отвечает прилагательное?</a:t>
            </a:r>
            <a:endParaRPr lang="ru-RU" sz="2400" dirty="0">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nSpc>
                <a:spcPct val="115000"/>
              </a:lnSpc>
              <a:spcAft>
                <a:spcPts val="1000"/>
              </a:spcAft>
              <a:tabLst>
                <a:tab pos="457200" algn="l"/>
              </a:tabLst>
            </a:pPr>
            <a:r>
              <a:rPr lang="ru-RU" sz="2400"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Что </a:t>
            </a:r>
            <a:r>
              <a:rPr lang="ru-RU" sz="2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обозначает прилагательное?</a:t>
            </a:r>
            <a:endParaRPr lang="ru-RU" sz="2400" dirty="0">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nSpc>
                <a:spcPct val="115000"/>
              </a:lnSpc>
              <a:spcAft>
                <a:spcPts val="1000"/>
              </a:spcAft>
              <a:tabLst>
                <a:tab pos="457200" algn="l"/>
              </a:tabLst>
            </a:pPr>
            <a:r>
              <a:rPr lang="ru-RU" sz="2400"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Почему </a:t>
            </a:r>
            <a:r>
              <a:rPr lang="ru-RU" sz="2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прилагательное получило такое название?</a:t>
            </a:r>
            <a:endParaRPr lang="ru-RU" sz="2400" dirty="0">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nSpc>
                <a:spcPct val="115000"/>
              </a:lnSpc>
              <a:spcAft>
                <a:spcPts val="1000"/>
              </a:spcAft>
              <a:tabLst>
                <a:tab pos="457200" algn="l"/>
              </a:tabLst>
            </a:pPr>
            <a:r>
              <a:rPr lang="ru-RU" sz="2400"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Каковы </a:t>
            </a:r>
            <a:r>
              <a:rPr lang="ru-RU" sz="2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морфологические признаки прилагательного?</a:t>
            </a:r>
            <a:endParaRPr lang="ru-RU" sz="2400" dirty="0">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nSpc>
                <a:spcPct val="115000"/>
              </a:lnSpc>
              <a:spcAft>
                <a:spcPts val="1000"/>
              </a:spcAft>
              <a:tabLst>
                <a:tab pos="457200" algn="l"/>
              </a:tabLst>
            </a:pPr>
            <a:r>
              <a:rPr lang="ru-RU" sz="2400"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Они </a:t>
            </a:r>
            <a:r>
              <a:rPr lang="ru-RU" sz="2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постоянные или непостоянные?</a:t>
            </a:r>
            <a:endParaRPr lang="ru-RU" sz="2400" dirty="0">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nSpc>
                <a:spcPct val="115000"/>
              </a:lnSpc>
              <a:spcAft>
                <a:spcPts val="1000"/>
              </a:spcAft>
              <a:tabLst>
                <a:tab pos="457200" algn="l"/>
              </a:tabLst>
            </a:pPr>
            <a:r>
              <a:rPr lang="ru-RU" sz="2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400"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-В </a:t>
            </a:r>
            <a:r>
              <a:rPr lang="ru-RU" sz="2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каком разделе науки о языке изучается прилагательное?</a:t>
            </a:r>
            <a:endParaRPr lang="ru-RU" sz="2400" dirty="0">
              <a:latin typeface="Times New Roman" panose="02020603050405020304" pitchFamily="18" charset="0"/>
              <a:ea typeface="Calibri" panose="020F0502020204030204" pitchFamily="34" charset="0"/>
              <a:cs typeface="Times New Roman" panose="02020603050405020304" pitchFamily="18" charset="0"/>
            </a:endParaRPr>
          </a:p>
          <a:p>
            <a:pPr lvl="0">
              <a:lnSpc>
                <a:spcPct val="115000"/>
              </a:lnSpc>
              <a:spcAft>
                <a:spcPts val="1000"/>
              </a:spcAft>
              <a:tabLst>
                <a:tab pos="457200" algn="l"/>
              </a:tabLst>
            </a:pPr>
            <a:r>
              <a:rPr lang="ru-RU" sz="2400"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Какова </a:t>
            </a:r>
            <a:r>
              <a:rPr lang="ru-RU" sz="2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роль прилагательных в речи</a:t>
            </a:r>
            <a:r>
              <a:rPr lang="ru-RU" sz="2400"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p>
          <a:p>
            <a:pPr marL="342900" lvl="0" indent="-342900">
              <a:lnSpc>
                <a:spcPct val="115000"/>
              </a:lnSpc>
              <a:spcAft>
                <a:spcPts val="1000"/>
              </a:spcAft>
              <a:buFontTx/>
              <a:buChar char="-"/>
              <a:tabLst>
                <a:tab pos="457200" algn="l"/>
              </a:tabLst>
            </a:pPr>
            <a:endParaRPr lang="ru-RU" sz="24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26089721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965915" y="953036"/>
            <a:ext cx="9672034" cy="5509200"/>
          </a:xfrm>
          <a:prstGeom prst="rect">
            <a:avLst/>
          </a:prstGeom>
        </p:spPr>
        <p:txBody>
          <a:bodyPr wrap="square">
            <a:spAutoFit/>
          </a:bodyPr>
          <a:lstStyle/>
          <a:p>
            <a:r>
              <a:rPr lang="ru-RU" sz="2800" b="1" i="1" dirty="0" smtClean="0">
                <a:latin typeface="Times New Roman" panose="02020603050405020304" pitchFamily="18" charset="0"/>
                <a:ea typeface="Calibri" panose="020F0502020204030204" pitchFamily="34" charset="0"/>
              </a:rPr>
              <a:t>Методы</a:t>
            </a:r>
            <a:r>
              <a:rPr lang="ru-RU" b="1" i="1" dirty="0" smtClean="0">
                <a:latin typeface="Times New Roman" panose="02020603050405020304" pitchFamily="18" charset="0"/>
                <a:ea typeface="Calibri" panose="020F0502020204030204" pitchFamily="34" charset="0"/>
              </a:rPr>
              <a:t>:</a:t>
            </a:r>
          </a:p>
          <a:p>
            <a:endParaRPr lang="ru-RU" b="1" i="1" dirty="0">
              <a:latin typeface="Times New Roman" panose="02020603050405020304" pitchFamily="18" charset="0"/>
              <a:ea typeface="Calibri" panose="020F0502020204030204" pitchFamily="34" charset="0"/>
            </a:endParaRPr>
          </a:p>
          <a:p>
            <a:pPr marL="285750" indent="-285750">
              <a:buFont typeface="Arial" panose="020B0604020202020204" pitchFamily="34" charset="0"/>
              <a:buChar char="•"/>
            </a:pPr>
            <a:r>
              <a:rPr lang="ru-RU" dirty="0" smtClean="0">
                <a:latin typeface="Times New Roman" panose="02020603050405020304" pitchFamily="18" charset="0"/>
                <a:ea typeface="Calibri" panose="020F0502020204030204" pitchFamily="34" charset="0"/>
              </a:rPr>
              <a:t> </a:t>
            </a:r>
            <a:r>
              <a:rPr lang="ru-RU" sz="2400" dirty="0">
                <a:latin typeface="Times New Roman" panose="02020603050405020304" pitchFamily="18" charset="0"/>
                <a:cs typeface="Times New Roman" panose="02020603050405020304" pitchFamily="18" charset="0"/>
              </a:rPr>
              <a:t>П</a:t>
            </a:r>
            <a:r>
              <a:rPr lang="ru-RU" sz="2400" dirty="0" smtClean="0">
                <a:latin typeface="Times New Roman" panose="02020603050405020304" pitchFamily="18" charset="0"/>
                <a:cs typeface="Times New Roman" panose="02020603050405020304" pitchFamily="18" charset="0"/>
              </a:rPr>
              <a:t>осредством </a:t>
            </a:r>
            <a:r>
              <a:rPr lang="ru-RU" sz="2400" dirty="0">
                <a:latin typeface="Times New Roman" panose="02020603050405020304" pitchFamily="18" charset="0"/>
                <a:cs typeface="Times New Roman" panose="02020603050405020304" pitchFamily="18" charset="0"/>
              </a:rPr>
              <a:t>слова учителя, слова учителя с элементами беседы, слова учителя с последующим фронтальным </a:t>
            </a:r>
            <a:r>
              <a:rPr lang="ru-RU" sz="2400" dirty="0" smtClean="0">
                <a:latin typeface="Times New Roman" panose="02020603050405020304" pitchFamily="18" charset="0"/>
                <a:cs typeface="Times New Roman" panose="02020603050405020304" pitchFamily="18" charset="0"/>
              </a:rPr>
              <a:t>опросом</a:t>
            </a:r>
            <a:r>
              <a:rPr lang="ru-RU" dirty="0"/>
              <a:t>;</a:t>
            </a:r>
            <a:endParaRPr lang="ru-RU" dirty="0" smtClean="0"/>
          </a:p>
          <a:p>
            <a:pPr marL="285750" indent="-285750">
              <a:buFont typeface="Arial" panose="020B0604020202020204" pitchFamily="34" charset="0"/>
              <a:buChar char="•"/>
            </a:pPr>
            <a:r>
              <a:rPr lang="ru-RU" sz="2400" dirty="0" smtClean="0">
                <a:latin typeface="Times New Roman" panose="02020603050405020304" pitchFamily="18" charset="0"/>
                <a:cs typeface="Times New Roman" panose="02020603050405020304" pitchFamily="18" charset="0"/>
              </a:rPr>
              <a:t>Подготовленность, </a:t>
            </a:r>
            <a:r>
              <a:rPr lang="ru-RU" sz="2400" dirty="0">
                <a:latin typeface="Times New Roman" panose="02020603050405020304" pitchFamily="18" charset="0"/>
                <a:cs typeface="Times New Roman" panose="02020603050405020304" pitchFamily="18" charset="0"/>
              </a:rPr>
              <a:t>когда ребята получили домашнее задание – сочинить лингвистическую сказку</a:t>
            </a:r>
            <a:r>
              <a:rPr lang="ru-RU" sz="2400" dirty="0" smtClean="0">
                <a:latin typeface="Times New Roman" panose="02020603050405020304" pitchFamily="18" charset="0"/>
                <a:cs typeface="Times New Roman" panose="02020603050405020304" pitchFamily="18" charset="0"/>
              </a:rPr>
              <a:t>.</a:t>
            </a:r>
          </a:p>
          <a:p>
            <a:pPr marL="285750" indent="-285750">
              <a:buFont typeface="Arial" panose="020B0604020202020204" pitchFamily="34" charset="0"/>
              <a:buChar char="•"/>
            </a:pPr>
            <a:endParaRPr lang="ru-RU" sz="2400" dirty="0">
              <a:latin typeface="Times New Roman" panose="02020603050405020304" pitchFamily="18" charset="0"/>
              <a:cs typeface="Times New Roman" panose="02020603050405020304" pitchFamily="18" charset="0"/>
            </a:endParaRPr>
          </a:p>
          <a:p>
            <a:r>
              <a:rPr lang="ru-RU" sz="2400" dirty="0" smtClean="0">
                <a:latin typeface="Times New Roman" panose="02020603050405020304" pitchFamily="18" charset="0"/>
                <a:cs typeface="Times New Roman" panose="02020603050405020304" pitchFamily="18" charset="0"/>
              </a:rPr>
              <a:t> </a:t>
            </a:r>
            <a:r>
              <a:rPr lang="ru-RU" dirty="0"/>
              <a:t> </a:t>
            </a:r>
            <a:r>
              <a:rPr lang="ru-RU" sz="2400" dirty="0" smtClean="0">
                <a:latin typeface="Times New Roman" panose="02020603050405020304" pitchFamily="18" charset="0"/>
                <a:cs typeface="Times New Roman" panose="02020603050405020304" pitchFamily="18" charset="0"/>
              </a:rPr>
              <a:t>Сказки </a:t>
            </a:r>
            <a:r>
              <a:rPr lang="ru-RU" sz="2400" dirty="0">
                <a:latin typeface="Times New Roman" panose="02020603050405020304" pitchFamily="18" charset="0"/>
                <a:cs typeface="Times New Roman" panose="02020603050405020304" pitchFamily="18" charset="0"/>
              </a:rPr>
              <a:t>на уроках русского языка применяю: </a:t>
            </a:r>
          </a:p>
          <a:p>
            <a:r>
              <a:rPr lang="ru-RU" sz="2400" dirty="0">
                <a:latin typeface="Times New Roman" panose="02020603050405020304" pitchFamily="18" charset="0"/>
                <a:cs typeface="Times New Roman" panose="02020603050405020304" pitchFamily="18" charset="0"/>
              </a:rPr>
              <a:t>- в качестве дидактического материала;</a:t>
            </a:r>
          </a:p>
          <a:p>
            <a:r>
              <a:rPr lang="ru-RU" sz="2400" dirty="0">
                <a:latin typeface="Times New Roman" panose="02020603050405020304" pitchFamily="18" charset="0"/>
                <a:cs typeface="Times New Roman" panose="02020603050405020304" pitchFamily="18" charset="0"/>
              </a:rPr>
              <a:t>- как средство, помогающее организовать объяснение нового материала, повторение и обобщение усвоенного ранее;</a:t>
            </a:r>
          </a:p>
          <a:p>
            <a:r>
              <a:rPr lang="ru-RU" sz="2400" dirty="0">
                <a:latin typeface="Times New Roman" panose="02020603050405020304" pitchFamily="18" charset="0"/>
                <a:cs typeface="Times New Roman" panose="02020603050405020304" pitchFamily="18" charset="0"/>
              </a:rPr>
              <a:t>- как творческое задание (сочинение детьми лингвистических сказок).</a:t>
            </a:r>
          </a:p>
          <a:p>
            <a:r>
              <a:rPr lang="ru-RU" dirty="0"/>
              <a:t> </a:t>
            </a:r>
          </a:p>
          <a:p>
            <a:endParaRPr lang="ru-RU" sz="2400" dirty="0" smtClean="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endParaRPr lang="ru-RU"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4673005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914400" y="1171977"/>
            <a:ext cx="9852338" cy="5293757"/>
          </a:xfrm>
          <a:prstGeom prst="rect">
            <a:avLst/>
          </a:prstGeom>
        </p:spPr>
        <p:txBody>
          <a:bodyPr wrap="square">
            <a:spAutoFit/>
          </a:bodyPr>
          <a:lstStyle/>
          <a:p>
            <a:pPr indent="449580" algn="just">
              <a:spcAft>
                <a:spcPts val="0"/>
              </a:spcAft>
            </a:pPr>
            <a:r>
              <a:rPr lang="ru-RU" b="1" dirty="0">
                <a:latin typeface="Times New Roman" panose="02020603050405020304" pitchFamily="18" charset="0"/>
                <a:ea typeface="Calibri" panose="020F0502020204030204" pitchFamily="34" charset="0"/>
                <a:cs typeface="Times New Roman" panose="02020603050405020304" pitchFamily="18" charset="0"/>
              </a:rPr>
              <a:t>Возможны следующие задания</a:t>
            </a:r>
            <a:r>
              <a:rPr lang="ru-RU" b="1" dirty="0" smtClean="0">
                <a:latin typeface="Times New Roman" panose="02020603050405020304" pitchFamily="18" charset="0"/>
                <a:ea typeface="Calibri" panose="020F0502020204030204" pitchFamily="34" charset="0"/>
                <a:cs typeface="Times New Roman" panose="02020603050405020304" pitchFamily="18" charset="0"/>
              </a:rPr>
              <a:t>: </a:t>
            </a:r>
          </a:p>
          <a:p>
            <a:pPr indent="449580" algn="just">
              <a:spcAft>
                <a:spcPts val="0"/>
              </a:spcAft>
            </a:pPr>
            <a:endParaRPr lang="ru-RU" sz="1600" b="1" dirty="0">
              <a:effectLst/>
              <a:latin typeface="Times New Roman" panose="02020603050405020304" pitchFamily="18" charset="0"/>
              <a:ea typeface="Calibri" panose="020F0502020204030204" pitchFamily="34" charset="0"/>
              <a:cs typeface="Times New Roman" panose="02020603050405020304" pitchFamily="18" charset="0"/>
            </a:endParaRPr>
          </a:p>
          <a:p>
            <a:r>
              <a:rPr lang="ru-RU" b="1" dirty="0"/>
              <a:t>Задание 1.</a:t>
            </a:r>
            <a:r>
              <a:rPr lang="ru-RU" dirty="0"/>
              <a:t> Найдите синонимы в следующих предложениях. Какова их роль?</a:t>
            </a:r>
          </a:p>
          <a:p>
            <a:r>
              <a:rPr lang="ru-RU" i="1" dirty="0"/>
              <a:t>1. Сел Иван-царевич на коня и вслед за Никанором-богатырем поехал на неприятеля; стали биться, рубиться изводить силу змеиную.</a:t>
            </a:r>
            <a:r>
              <a:rPr lang="ru-RU" dirty="0"/>
              <a:t> (Синонимы позволяют более точно описать ту или иную картину событие.)</a:t>
            </a:r>
          </a:p>
          <a:p>
            <a:r>
              <a:rPr lang="ru-RU" i="1" dirty="0"/>
              <a:t>2. Едут они степами, едут лугами. А день такой жаркий, такой знойный.</a:t>
            </a:r>
            <a:r>
              <a:rPr lang="ru-RU" dirty="0"/>
              <a:t> (Синонимами, расположенными рядом, часто передается степень проявления признака или интенсивного действия).</a:t>
            </a:r>
          </a:p>
          <a:p>
            <a:r>
              <a:rPr lang="ru-RU" b="1" dirty="0"/>
              <a:t>Задание </a:t>
            </a:r>
            <a:r>
              <a:rPr lang="ru-RU" b="1" dirty="0" smtClean="0"/>
              <a:t>2.</a:t>
            </a:r>
            <a:endParaRPr lang="ru-RU" dirty="0"/>
          </a:p>
          <a:p>
            <a:r>
              <a:rPr lang="ru-RU" i="1" dirty="0"/>
              <a:t>Пожили друзья в нашей свободной </a:t>
            </a:r>
            <a:r>
              <a:rPr lang="ru-RU" i="1" dirty="0" err="1"/>
              <a:t>Ошиблике</a:t>
            </a:r>
            <a:r>
              <a:rPr lang="ru-RU" i="1" dirty="0"/>
              <a:t>, </a:t>
            </a:r>
            <a:r>
              <a:rPr lang="ru-RU" i="1" dirty="0" err="1"/>
              <a:t>понаслаждались</a:t>
            </a:r>
            <a:r>
              <a:rPr lang="ru-RU" i="1" dirty="0"/>
              <a:t> сначала, </a:t>
            </a:r>
            <a:r>
              <a:rPr lang="ru-RU" i="1" dirty="0" err="1"/>
              <a:t>поудивлялись</a:t>
            </a:r>
            <a:r>
              <a:rPr lang="ru-RU" i="1" dirty="0"/>
              <a:t> и посмеялись вволю. Но с каждым днем им становилось все хуже и хуже. Вот </a:t>
            </a:r>
            <a:r>
              <a:rPr lang="ru-RU" i="1" dirty="0" err="1"/>
              <a:t>Забывайкин</a:t>
            </a:r>
            <a:r>
              <a:rPr lang="ru-RU" i="1" dirty="0"/>
              <a:t> рассказывает: «Не, братцы, это не страна, а фильм ужасов какой-то! Раньше я как рассуждал? Подумаешь, не ту букву поставил! Запятой не хватило – эка беда! А сейчас - не-е-</a:t>
            </a:r>
            <a:r>
              <a:rPr lang="ru-RU" i="1" dirty="0" err="1"/>
              <a:t>ет</a:t>
            </a:r>
            <a:r>
              <a:rPr lang="ru-RU" i="1" dirty="0"/>
              <a:t>! Когда все твои ошибки тебе на голову валятся – увольте! Я тут за один день такое пережил! Поседел у телевизора, стаял у магазина, парился в банке. Еще я примирял костюм – он у меня с ботинками поссорился и в драку полез. Захотел съесть яблоко – не дали, говорят, просил сесть. И вообще я тут такого насмотрелся! Видел, как </a:t>
            </a:r>
            <a:r>
              <a:rPr lang="ru-RU" i="1" dirty="0" err="1"/>
              <a:t>Лейтянкин</a:t>
            </a:r>
            <a:r>
              <a:rPr lang="ru-RU" i="1" dirty="0"/>
              <a:t> полоскал свою любимую собаку, как все спустились с горы, а </a:t>
            </a:r>
            <a:r>
              <a:rPr lang="ru-RU" i="1" dirty="0" err="1"/>
              <a:t>Лодырянников</a:t>
            </a:r>
            <a:r>
              <a:rPr lang="ru-RU" i="1" dirty="0"/>
              <a:t> все слизал, как </a:t>
            </a:r>
            <a:r>
              <a:rPr lang="ru-RU" i="1" dirty="0" err="1"/>
              <a:t>Ошибкина</a:t>
            </a:r>
            <a:r>
              <a:rPr lang="ru-RU" i="1" dirty="0"/>
              <a:t> искала в морковке патроны, чтобы ее разрядить! Нет, с меня хватит!»</a:t>
            </a:r>
            <a:endParaRPr lang="ru-RU" dirty="0"/>
          </a:p>
          <a:p>
            <a:r>
              <a:rPr lang="ru-RU" i="1" dirty="0"/>
              <a:t> </a:t>
            </a:r>
            <a:endParaRPr lang="ru-RU" dirty="0"/>
          </a:p>
          <a:p>
            <a:r>
              <a:rPr lang="ru-RU" dirty="0"/>
              <a:t>А вы как считаете? Исправьте и объясните ошибки.</a:t>
            </a:r>
          </a:p>
          <a:p>
            <a:pPr indent="449580" algn="just">
              <a:spcAft>
                <a:spcPts val="0"/>
              </a:spcAft>
            </a:pP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53812862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75762" y="785612"/>
            <a:ext cx="10483404" cy="5324535"/>
          </a:xfrm>
          <a:prstGeom prst="rect">
            <a:avLst/>
          </a:prstGeom>
        </p:spPr>
        <p:txBody>
          <a:bodyPr wrap="square">
            <a:spAutoFit/>
          </a:bodyPr>
          <a:lstStyle/>
          <a:p>
            <a:pPr algn="just">
              <a:spcAft>
                <a:spcPts val="0"/>
              </a:spcAft>
            </a:pPr>
            <a:r>
              <a:rPr lang="ru-RU" sz="2000" dirty="0">
                <a:latin typeface="Times New Roman" panose="02020603050405020304" pitchFamily="18" charset="0"/>
                <a:ea typeface="Calibri" panose="020F0502020204030204" pitchFamily="34" charset="0"/>
                <a:cs typeface="Times New Roman" panose="02020603050405020304" pitchFamily="18" charset="0"/>
              </a:rPr>
              <a:t>Сказки являются также прекрасным </a:t>
            </a:r>
            <a:r>
              <a:rPr lang="ru-RU" sz="2000" b="1" i="1" dirty="0">
                <a:latin typeface="Times New Roman" panose="02020603050405020304" pitchFamily="18" charset="0"/>
                <a:ea typeface="Calibri" panose="020F0502020204030204" pitchFamily="34" charset="0"/>
                <a:cs typeface="Times New Roman" panose="02020603050405020304" pitchFamily="18" charset="0"/>
              </a:rPr>
              <a:t>материалом для изложения</a:t>
            </a:r>
            <a:r>
              <a:rPr lang="ru-RU" sz="2000" dirty="0">
                <a:latin typeface="Times New Roman" panose="02020603050405020304" pitchFamily="18" charset="0"/>
                <a:ea typeface="Calibri" panose="020F0502020204030204" pitchFamily="34" charset="0"/>
                <a:cs typeface="Times New Roman" panose="02020603050405020304" pitchFamily="18" charset="0"/>
              </a:rPr>
              <a:t>. Основная цель таких изложений – приобщить детей к миру сказочных героев, показать богатство языка и воображения создателей сказок. Ученики могут не просто изложить содержание сказки, но и написать каким они представляют ее героев, обстановку, где происходит действие, закончить сказку, ввести еще одно удивительное превращение. Возникает возможность “соавторства</a:t>
            </a:r>
            <a:r>
              <a:rPr lang="ru-RU" sz="2000" dirty="0" smtClean="0">
                <a:latin typeface="Times New Roman" panose="02020603050405020304" pitchFamily="18" charset="0"/>
                <a:ea typeface="Calibri" panose="020F0502020204030204" pitchFamily="34" charset="0"/>
                <a:cs typeface="Times New Roman" panose="02020603050405020304" pitchFamily="18" charset="0"/>
              </a:rPr>
              <a:t>”. </a:t>
            </a:r>
          </a:p>
          <a:p>
            <a:r>
              <a:rPr lang="ru-RU" sz="2000" dirty="0">
                <a:latin typeface="Times New Roman" panose="02020603050405020304" pitchFamily="18" charset="0"/>
                <a:cs typeface="Times New Roman" panose="02020603050405020304" pitchFamily="18" charset="0"/>
              </a:rPr>
              <a:t>Лингвистическая сказка </a:t>
            </a:r>
            <a:r>
              <a:rPr lang="ru-RU" sz="2000" dirty="0" smtClean="0">
                <a:latin typeface="Times New Roman" panose="02020603050405020304" pitchFamily="18" charset="0"/>
                <a:cs typeface="Times New Roman" panose="02020603050405020304" pitchFamily="18" charset="0"/>
              </a:rPr>
              <a:t>помогает </a:t>
            </a:r>
            <a:r>
              <a:rPr lang="ru-RU" sz="2000" dirty="0">
                <a:latin typeface="Times New Roman" panose="02020603050405020304" pitchFamily="18" charset="0"/>
                <a:cs typeface="Times New Roman" panose="02020603050405020304" pitchFamily="18" charset="0"/>
              </a:rPr>
              <a:t>организовать </a:t>
            </a:r>
            <a:r>
              <a:rPr lang="ru-RU" sz="2000" b="1" i="1" dirty="0">
                <a:latin typeface="Times New Roman" panose="02020603050405020304" pitchFamily="18" charset="0"/>
                <a:cs typeface="Times New Roman" panose="02020603050405020304" pitchFamily="18" charset="0"/>
              </a:rPr>
              <a:t>объяснение нового материала и воспроизведение усвоенного ранее</a:t>
            </a:r>
            <a:r>
              <a:rPr lang="ru-RU" sz="2000" dirty="0">
                <a:latin typeface="Times New Roman" panose="02020603050405020304" pitchFamily="18" charset="0"/>
                <a:cs typeface="Times New Roman" panose="02020603050405020304" pitchFamily="18" charset="0"/>
              </a:rPr>
              <a:t>. Она сразу же приковывает внимание учащихся к теме, помогает им увидеть основное в изучаемом явлении, легко запомнить главное. </a:t>
            </a:r>
          </a:p>
          <a:p>
            <a:r>
              <a:rPr lang="ru-RU" sz="2000" dirty="0">
                <a:latin typeface="Times New Roman" panose="02020603050405020304" pitchFamily="18" charset="0"/>
                <a:cs typeface="Times New Roman" panose="02020603050405020304" pitchFamily="18" charset="0"/>
              </a:rPr>
              <a:t>Проблемный вопрос, поставленный перед сказкой, нацеливает учеников на активное ее восприятие, так как нужно не просто слушать, но искать ответ на заключенную в ней задачу. Лингвистические сказки хорошо запоминаются, потому что в них приставки, корни, суффиксы, подлежащие, сказуемые превращаются в гордых королев, красивых принцесс, обаятельных рыцарей. Главное – организовать работу на уроке так, чтобы каждый учащийся соотносил «сказочный» материал с теоретическим материалом учебника.</a:t>
            </a:r>
          </a:p>
          <a:p>
            <a:r>
              <a:rPr lang="ru-RU" sz="2000" dirty="0">
                <a:latin typeface="Times New Roman" panose="02020603050405020304" pitchFamily="18" charset="0"/>
                <a:cs typeface="Times New Roman" panose="02020603050405020304" pitchFamily="18" charset="0"/>
              </a:rPr>
              <a:t>Очень важно, на мой взгляд, сопровождать каждую лингвистическую сказку языковыми иллюстрациями. Этим включаем в работу различные виды внимания и памяти. Рисунки часто носят схематический характер, что способствует развитию логического мышления учащихся. </a:t>
            </a:r>
            <a:endParaRPr lang="ru-RU" sz="20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6889416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75763" y="759854"/>
            <a:ext cx="9903853" cy="4647426"/>
          </a:xfrm>
          <a:prstGeom prst="rect">
            <a:avLst/>
          </a:prstGeom>
        </p:spPr>
        <p:txBody>
          <a:bodyPr wrap="square">
            <a:spAutoFit/>
          </a:bodyPr>
          <a:lstStyle/>
          <a:p>
            <a:pPr>
              <a:spcAft>
                <a:spcPts val="0"/>
              </a:spcAft>
            </a:pPr>
            <a:endParaRPr lang="ru-RU" b="1" dirty="0" smtClean="0">
              <a:latin typeface="Times New Roman" panose="02020603050405020304" pitchFamily="18" charset="0"/>
              <a:ea typeface="Calibri" panose="020F0502020204030204" pitchFamily="34" charset="0"/>
              <a:cs typeface="Times New Roman" panose="02020603050405020304" pitchFamily="18" charset="0"/>
            </a:endParaRPr>
          </a:p>
          <a:p>
            <a:r>
              <a:rPr lang="ru-RU" sz="2000" dirty="0" smtClean="0">
                <a:latin typeface="Times New Roman" panose="02020603050405020304" pitchFamily="18" charset="0"/>
                <a:cs typeface="Times New Roman" panose="02020603050405020304" pitchFamily="18" charset="0"/>
              </a:rPr>
              <a:t> Чаще </a:t>
            </a:r>
            <a:r>
              <a:rPr lang="ru-RU" sz="2000" dirty="0">
                <a:latin typeface="Times New Roman" panose="02020603050405020304" pitchFamily="18" charset="0"/>
                <a:cs typeface="Times New Roman" panose="02020603050405020304" pitchFamily="18" charset="0"/>
              </a:rPr>
              <a:t>всего лингвистическую сказку я использую при объяснении нового материала. Проблемный вопрос может быть задан до или после прослушивания сказки. А уже после того, как ученики отвечают на проблемный вопрос, опираясь на иллюстрацию (схематическое изображение правила), они актуализируют полученные знания</a:t>
            </a:r>
            <a:r>
              <a:rPr lang="ru-RU" sz="2000" dirty="0"/>
              <a:t>.</a:t>
            </a:r>
          </a:p>
          <a:p>
            <a:pPr>
              <a:spcAft>
                <a:spcPts val="0"/>
              </a:spcAft>
            </a:pPr>
            <a:r>
              <a:rPr lang="ru-RU" b="1" dirty="0" smtClean="0">
                <a:latin typeface="Times New Roman" panose="02020603050405020304" pitchFamily="18" charset="0"/>
                <a:ea typeface="Calibri" panose="020F0502020204030204" pitchFamily="34" charset="0"/>
                <a:cs typeface="Times New Roman" panose="02020603050405020304" pitchFamily="18" charset="0"/>
              </a:rPr>
              <a:t>Сказка </a:t>
            </a:r>
            <a:r>
              <a:rPr lang="ru-RU" b="1" dirty="0">
                <a:latin typeface="Times New Roman" panose="02020603050405020304" pitchFamily="18" charset="0"/>
                <a:ea typeface="Calibri" panose="020F0502020204030204" pitchFamily="34" charset="0"/>
                <a:cs typeface="Times New Roman" panose="02020603050405020304" pitchFamily="18" charset="0"/>
              </a:rPr>
              <a:t>о корнях –ГОР- и –ГАР-.</a:t>
            </a:r>
            <a:endParaRPr lang="ru-RU" sz="1600" dirty="0">
              <a:latin typeface="Calibri" panose="020F0502020204030204" pitchFamily="34" charset="0"/>
              <a:ea typeface="Calibri" panose="020F0502020204030204" pitchFamily="34" charset="0"/>
              <a:cs typeface="Times New Roman" panose="02020603050405020304" pitchFamily="18" charset="0"/>
            </a:endParaRPr>
          </a:p>
          <a:p>
            <a:pPr indent="449580" algn="just">
              <a:spcAft>
                <a:spcPts val="0"/>
              </a:spcAft>
            </a:pPr>
            <a:r>
              <a:rPr lang="ru-RU" b="1" i="1" u="sng" dirty="0">
                <a:latin typeface="Times New Roman" panose="02020603050405020304" pitchFamily="18" charset="0"/>
                <a:ea typeface="Calibri" panose="020F0502020204030204" pitchFamily="34" charset="0"/>
                <a:cs typeface="Times New Roman" panose="02020603050405020304" pitchFamily="18" charset="0"/>
              </a:rPr>
              <a:t>Проблемный вопрос</a:t>
            </a:r>
            <a:r>
              <a:rPr lang="ru-RU" i="1" dirty="0">
                <a:latin typeface="Times New Roman" panose="02020603050405020304" pitchFamily="18" charset="0"/>
                <a:ea typeface="Calibri" panose="020F0502020204030204" pitchFamily="34" charset="0"/>
                <a:cs typeface="Times New Roman" panose="02020603050405020304" pitchFamily="18" charset="0"/>
              </a:rPr>
              <a:t>: При каком условии происходит чередование корней –ГОР- и –ГАР-?</a:t>
            </a:r>
            <a:endParaRPr lang="ru-RU" sz="1600" dirty="0">
              <a:latin typeface="Calibri" panose="020F0502020204030204" pitchFamily="34" charset="0"/>
              <a:ea typeface="Calibri" panose="020F0502020204030204" pitchFamily="34" charset="0"/>
              <a:cs typeface="Times New Roman" panose="02020603050405020304" pitchFamily="18" charset="0"/>
            </a:endParaRPr>
          </a:p>
          <a:p>
            <a:pPr algn="just">
              <a:spcAft>
                <a:spcPts val="0"/>
              </a:spcAft>
            </a:pPr>
            <a:r>
              <a:rPr lang="ru-RU" dirty="0">
                <a:latin typeface="Times New Roman" panose="02020603050405020304" pitchFamily="18" charset="0"/>
                <a:ea typeface="Calibri" panose="020F0502020204030204" pitchFamily="34" charset="0"/>
                <a:cs typeface="Times New Roman" panose="02020603050405020304" pitchFamily="18" charset="0"/>
              </a:rPr>
              <a:t> </a:t>
            </a:r>
            <a:endParaRPr lang="ru-RU" sz="1600" dirty="0">
              <a:latin typeface="Calibri" panose="020F0502020204030204" pitchFamily="34" charset="0"/>
              <a:ea typeface="Calibri" panose="020F0502020204030204" pitchFamily="34" charset="0"/>
              <a:cs typeface="Times New Roman" panose="02020603050405020304" pitchFamily="18" charset="0"/>
            </a:endParaRPr>
          </a:p>
          <a:p>
            <a:pPr indent="449580" algn="just">
              <a:spcAft>
                <a:spcPts val="0"/>
              </a:spcAft>
            </a:pPr>
            <a:r>
              <a:rPr lang="ru-RU" dirty="0">
                <a:latin typeface="Times New Roman" panose="02020603050405020304" pitchFamily="18" charset="0"/>
                <a:ea typeface="Calibri" panose="020F0502020204030204" pitchFamily="34" charset="0"/>
                <a:cs typeface="Times New Roman" panose="02020603050405020304" pitchFamily="18" charset="0"/>
              </a:rPr>
              <a:t>Жила-была в стране Русского языка Грамматика. Строгая была и умная. Прислуживали ей два пажа — ГОР и ГАР. И она никак не могла их отличить: уж очень они были похожи друг на друга.</a:t>
            </a:r>
            <a:endParaRPr lang="ru-RU" sz="1600" dirty="0">
              <a:latin typeface="Calibri" panose="020F0502020204030204" pitchFamily="34" charset="0"/>
              <a:ea typeface="Calibri" panose="020F0502020204030204" pitchFamily="34" charset="0"/>
              <a:cs typeface="Times New Roman" panose="02020603050405020304" pitchFamily="18" charset="0"/>
            </a:endParaRPr>
          </a:p>
          <a:p>
            <a:pPr indent="449580" algn="just">
              <a:spcAft>
                <a:spcPts val="0"/>
              </a:spcAft>
            </a:pPr>
            <a:r>
              <a:rPr lang="ru-RU" dirty="0">
                <a:latin typeface="Times New Roman" panose="02020603050405020304" pitchFamily="18" charset="0"/>
                <a:ea typeface="Calibri" panose="020F0502020204030204" pitchFamily="34" charset="0"/>
                <a:cs typeface="Times New Roman" panose="02020603050405020304" pitchFamily="18" charset="0"/>
              </a:rPr>
              <a:t>И вот однажды царица собрала Совет. Явились Гласные, Ударение, Суффиксы, Корни, Приставки. Царица говорит: «Помогите мне: научите, как различать моих пажей. Кто поможет, тот будет награжден». Первым вызвалось Ударение. Оно подпрыгнуло и остановилось над ГАР. Да так и осталось навсегда. </a:t>
            </a:r>
            <a:endParaRPr lang="ru-RU" sz="1600" dirty="0">
              <a:latin typeface="Calibri" panose="020F0502020204030204" pitchFamily="34" charset="0"/>
              <a:ea typeface="Calibri" panose="020F0502020204030204" pitchFamily="34" charset="0"/>
              <a:cs typeface="Times New Roman" panose="02020603050405020304" pitchFamily="18" charset="0"/>
            </a:endParaRPr>
          </a:p>
          <a:p>
            <a:pPr indent="449580" algn="just">
              <a:spcAft>
                <a:spcPts val="0"/>
              </a:spcAft>
            </a:pPr>
            <a:r>
              <a:rPr lang="ru-RU" dirty="0">
                <a:latin typeface="Times New Roman" panose="02020603050405020304" pitchFamily="18" charset="0"/>
                <a:ea typeface="Calibri" panose="020F0502020204030204" pitchFamily="34" charset="0"/>
                <a:cs typeface="Times New Roman" panose="02020603050405020304" pitchFamily="18" charset="0"/>
              </a:rPr>
              <a:t>С тех пор, как увидит царица над корнем Ударение, то уже знает, что это паж ГАР, а без ударения — ГОР.</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9833118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22738" y="1004552"/>
            <a:ext cx="8822028" cy="4950179"/>
          </a:xfrm>
          <a:prstGeom prst="snip2DiagRect">
            <a:avLst/>
          </a:prstGeom>
          <a:solidFill>
            <a:srgbClr val="FFFFFF">
              <a:shade val="85000"/>
            </a:srgbClr>
          </a:solidFill>
          <a:ln w="88900" cap="sq">
            <a:solidFill>
              <a:schemeClr val="accent2">
                <a:lumMod val="60000"/>
                <a:lumOff val="40000"/>
              </a:schemeClr>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
        <p:nvSpPr>
          <p:cNvPr id="3" name="TextBox 2"/>
          <p:cNvSpPr txBox="1"/>
          <p:nvPr/>
        </p:nvSpPr>
        <p:spPr>
          <a:xfrm>
            <a:off x="2730322" y="4919730"/>
            <a:ext cx="6903077" cy="461665"/>
          </a:xfrm>
          <a:prstGeom prst="rect">
            <a:avLst/>
          </a:prstGeom>
          <a:noFill/>
        </p:spPr>
        <p:txBody>
          <a:bodyPr wrap="square" rtlCol="0">
            <a:spAutoFit/>
          </a:bodyPr>
          <a:lstStyle/>
          <a:p>
            <a:r>
              <a:rPr lang="ru-RU" sz="2400" dirty="0" smtClean="0">
                <a:solidFill>
                  <a:schemeClr val="accent4"/>
                </a:solidFill>
                <a:latin typeface="Times New Roman" panose="02020603050405020304" pitchFamily="18" charset="0"/>
                <a:cs typeface="Times New Roman" panose="02020603050405020304" pitchFamily="18" charset="0"/>
              </a:rPr>
              <a:t>  Лингвистическая сказка  </a:t>
            </a:r>
            <a:endParaRPr lang="ru-RU" sz="2400" dirty="0">
              <a:solidFill>
                <a:schemeClr val="accent4"/>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1700507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75007" y="978794"/>
            <a:ext cx="9195517" cy="4842457"/>
          </a:xfrm>
          <a:prstGeom prst="snip2DiagRect">
            <a:avLst/>
          </a:prstGeom>
          <a:solidFill>
            <a:srgbClr val="FFFFFF">
              <a:shade val="85000"/>
            </a:srgbClr>
          </a:solidFill>
          <a:ln w="88900" cap="sq">
            <a:solidFill>
              <a:schemeClr val="accent2">
                <a:lumMod val="60000"/>
                <a:lumOff val="40000"/>
              </a:schemeClr>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
        <p:nvSpPr>
          <p:cNvPr id="17" name="TextBox 16"/>
          <p:cNvSpPr txBox="1"/>
          <p:nvPr/>
        </p:nvSpPr>
        <p:spPr>
          <a:xfrm>
            <a:off x="1957589" y="1236372"/>
            <a:ext cx="7508383" cy="523220"/>
          </a:xfrm>
          <a:prstGeom prst="rect">
            <a:avLst/>
          </a:prstGeom>
          <a:noFill/>
        </p:spPr>
        <p:txBody>
          <a:bodyPr wrap="square" rtlCol="0">
            <a:spAutoFit/>
          </a:bodyPr>
          <a:lstStyle/>
          <a:p>
            <a:r>
              <a:rPr lang="ru-RU" sz="2800" dirty="0" smtClean="0">
                <a:solidFill>
                  <a:schemeClr val="accent2">
                    <a:lumMod val="50000"/>
                  </a:schemeClr>
                </a:solidFill>
                <a:latin typeface="Times New Roman" panose="02020603050405020304" pitchFamily="18" charset="0"/>
                <a:cs typeface="Times New Roman" panose="02020603050405020304" pitchFamily="18" charset="0"/>
              </a:rPr>
              <a:t>Лингвистическая сказка о корнях ГАР и ГОР</a:t>
            </a:r>
            <a:endParaRPr lang="ru-RU" sz="2800" dirty="0">
              <a:solidFill>
                <a:schemeClr val="accent2">
                  <a:lumMod val="50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8932045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75764" y="721217"/>
            <a:ext cx="10689464" cy="5940088"/>
          </a:xfrm>
          <a:prstGeom prst="rect">
            <a:avLst/>
          </a:prstGeom>
        </p:spPr>
        <p:txBody>
          <a:bodyPr wrap="square">
            <a:spAutoFit/>
          </a:bodyPr>
          <a:lstStyle/>
          <a:p>
            <a:pPr indent="449580" algn="just">
              <a:spcAft>
                <a:spcPts val="0"/>
              </a:spcAft>
            </a:pPr>
            <a:r>
              <a:rPr lang="ru-RU" sz="2000" dirty="0">
                <a:latin typeface="Times New Roman" panose="02020603050405020304" pitchFamily="18" charset="0"/>
                <a:ea typeface="Calibri" panose="020F0502020204030204" pitchFamily="34" charset="0"/>
                <a:cs typeface="Times New Roman" panose="02020603050405020304" pitchFamily="18" charset="0"/>
              </a:rPr>
              <a:t>Школьники не только с интересом слушают лингвистические сказки, но и сами изъявляют желание выступить в роли сочинителей сказки. </a:t>
            </a:r>
            <a:endParaRPr lang="ru-RU" sz="2000" dirty="0">
              <a:latin typeface="Calibri" panose="020F0502020204030204" pitchFamily="34" charset="0"/>
              <a:ea typeface="Calibri" panose="020F0502020204030204" pitchFamily="34" charset="0"/>
              <a:cs typeface="Times New Roman" panose="02020603050405020304" pitchFamily="18" charset="0"/>
            </a:endParaRPr>
          </a:p>
          <a:p>
            <a:pPr indent="449580" algn="just">
              <a:spcAft>
                <a:spcPts val="0"/>
              </a:spcAft>
            </a:pPr>
            <a:r>
              <a:rPr lang="ru-RU" sz="2000" b="1" i="1" dirty="0">
                <a:latin typeface="Times New Roman" panose="02020603050405020304" pitchFamily="18" charset="0"/>
                <a:ea typeface="Calibri" panose="020F0502020204030204" pitchFamily="34" charset="0"/>
                <a:cs typeface="Times New Roman" panose="02020603050405020304" pitchFamily="18" charset="0"/>
              </a:rPr>
              <a:t>Сочинение сказки</a:t>
            </a:r>
            <a:r>
              <a:rPr lang="ru-RU" sz="2000" dirty="0">
                <a:latin typeface="Times New Roman" panose="02020603050405020304" pitchFamily="18" charset="0"/>
                <a:ea typeface="Calibri" panose="020F0502020204030204" pitchFamily="34" charset="0"/>
                <a:cs typeface="Times New Roman" panose="02020603050405020304" pitchFamily="18" charset="0"/>
              </a:rPr>
              <a:t> становится приёмом закрепления лингвистических знаний. Задача состоит в том, чтобы максимально представить в тексте лексические, морфологические или синтаксические формы и придумать для персонажей такие действия, в которых проявятся их лингвистические признаки. Эта лингвистическая ученическая сказка может быть вариантом той сказки, которую они слышали на уроке прежде. Некоторые из них иллюстрируют то или иное правило,  сопровождая свой рисунок кратким комментарием изображённого.  </a:t>
            </a:r>
            <a:endParaRPr lang="ru-RU" sz="2000" dirty="0" smtClean="0">
              <a:latin typeface="Times New Roman" panose="02020603050405020304" pitchFamily="18" charset="0"/>
              <a:ea typeface="Calibri" panose="020F0502020204030204" pitchFamily="34" charset="0"/>
              <a:cs typeface="Times New Roman" panose="02020603050405020304" pitchFamily="18" charset="0"/>
            </a:endParaRPr>
          </a:p>
          <a:p>
            <a:pPr indent="449580" algn="just">
              <a:spcAft>
                <a:spcPts val="0"/>
              </a:spcAft>
            </a:pPr>
            <a:endParaRPr lang="ru-RU" sz="2000" dirty="0">
              <a:effectLst/>
              <a:latin typeface="Times New Roman" panose="02020603050405020304" pitchFamily="18" charset="0"/>
              <a:ea typeface="Calibri" panose="020F0502020204030204" pitchFamily="34" charset="0"/>
              <a:cs typeface="Times New Roman" panose="02020603050405020304" pitchFamily="18" charset="0"/>
            </a:endParaRPr>
          </a:p>
          <a:p>
            <a:pPr lvl="0"/>
            <a:r>
              <a:rPr lang="ru-RU" sz="2000" dirty="0">
                <a:latin typeface="Times New Roman" panose="02020603050405020304" pitchFamily="18" charset="0"/>
                <a:cs typeface="Times New Roman" panose="02020603050405020304" pitchFamily="18" charset="0"/>
              </a:rPr>
              <a:t>Создание сказки развивает фантазию, речь, творческие способности, помогает лучше понять теоретический материал, изложенный в учебнике.</a:t>
            </a:r>
          </a:p>
          <a:p>
            <a:pPr lvl="0"/>
            <a:r>
              <a:rPr lang="ru-RU" sz="2000" dirty="0">
                <a:latin typeface="Times New Roman" panose="02020603050405020304" pitchFamily="18" charset="0"/>
                <a:cs typeface="Times New Roman" panose="02020603050405020304" pitchFamily="18" charset="0"/>
              </a:rPr>
              <a:t>На уроках русского языка можно использовать сказки в качестве средства, помогающего организовать объяснение нового материала.</a:t>
            </a:r>
          </a:p>
          <a:p>
            <a:pPr lvl="0"/>
            <a:r>
              <a:rPr lang="ru-RU" sz="2000" dirty="0">
                <a:latin typeface="Times New Roman" panose="02020603050405020304" pitchFamily="18" charset="0"/>
                <a:cs typeface="Times New Roman" panose="02020603050405020304" pitchFamily="18" charset="0"/>
              </a:rPr>
              <a:t>Сочинение сказок учениками помогает глубже усвоить учебный материал.</a:t>
            </a:r>
          </a:p>
          <a:p>
            <a:r>
              <a:rPr lang="ru-RU" sz="2000" b="1" dirty="0">
                <a:latin typeface="Times New Roman" panose="02020603050405020304" pitchFamily="18" charset="0"/>
                <a:cs typeface="Times New Roman" panose="02020603050405020304" pitchFamily="18" charset="0"/>
              </a:rPr>
              <a:t>Таким образом, лингвистическая сказка служит творческой адаптации теоретического материала. Являясь одним из методов обучения русскому языку, лингвистическая сказка позволяет сделать занятия увлекательными, учитывает индивидуальные особенности обучающихся и активизирует их познавательную деятельность</a:t>
            </a:r>
            <a:r>
              <a:rPr lang="ru-RU" sz="2000" b="1" dirty="0" smtClean="0">
                <a:latin typeface="Times New Roman" panose="02020603050405020304" pitchFamily="18" charset="0"/>
                <a:cs typeface="Times New Roman" panose="02020603050405020304" pitchFamily="18" charset="0"/>
              </a:rPr>
              <a:t>.</a:t>
            </a:r>
            <a:endParaRPr lang="ru-RU" sz="2000" dirty="0" smtClean="0">
              <a:latin typeface="Times New Roman" panose="02020603050405020304" pitchFamily="18" charset="0"/>
              <a:ea typeface="Calibri" panose="020F0502020204030204" pitchFamily="34" charset="0"/>
              <a:cs typeface="Times New Roman" panose="02020603050405020304" pitchFamily="18" charset="0"/>
            </a:endParaRPr>
          </a:p>
          <a:p>
            <a:pPr indent="449580" algn="just">
              <a:spcAft>
                <a:spcPts val="0"/>
              </a:spcAft>
            </a:pP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63200802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940158" y="772732"/>
            <a:ext cx="10238704" cy="7232749"/>
          </a:xfrm>
          <a:prstGeom prst="rect">
            <a:avLst/>
          </a:prstGeom>
        </p:spPr>
        <p:txBody>
          <a:bodyPr wrap="square">
            <a:spAutoFit/>
          </a:bodyPr>
          <a:lstStyle/>
          <a:p>
            <a:pPr indent="450215" algn="just">
              <a:lnSpc>
                <a:spcPct val="150000"/>
              </a:lnSpc>
              <a:spcAft>
                <a:spcPts val="0"/>
              </a:spcAft>
            </a:pPr>
            <a:r>
              <a:rPr lang="ru-RU" sz="2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Кластер (от англ. </a:t>
            </a:r>
            <a:r>
              <a:rPr lang="ru-RU" sz="2000"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cluster</a:t>
            </a:r>
            <a:r>
              <a:rPr lang="ru-RU" sz="2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 «скопление», «пучок», «созвездие») — это способ графической организации материала, позволяющий сделать наглядными те мыслительные процессы, которые происходят при погружении в  тему, свободно и открыто думать. Иногда такой способ называют «наглядным мозговым штурмом».</a:t>
            </a:r>
            <a:endParaRPr lang="ru-RU" sz="2000" dirty="0">
              <a:latin typeface="Times New Roman" panose="02020603050405020304" pitchFamily="18" charset="0"/>
              <a:ea typeface="Times New Roman" panose="02020603050405020304" pitchFamily="18" charset="0"/>
              <a:cs typeface="Times New Roman" panose="02020603050405020304" pitchFamily="18" charset="0"/>
            </a:endParaRPr>
          </a:p>
          <a:p>
            <a:r>
              <a:rPr lang="ru-RU" sz="2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Прием кластеров универсален.</a:t>
            </a:r>
            <a:r>
              <a:rPr lang="ru-RU" sz="2000" dirty="0">
                <a:latin typeface="Times New Roman" panose="02020603050405020304" pitchFamily="18" charset="0"/>
                <a:ea typeface="Times New Roman" panose="02020603050405020304" pitchFamily="18" charset="0"/>
                <a:cs typeface="Times New Roman" panose="02020603050405020304" pitchFamily="18" charset="0"/>
              </a:rPr>
              <a:t> Возможно применение кластера на протяжении всего урока. В самом начале дети фиксируют всю информацию, которой они владеют. Постепенно, в ходе урока, в схему добавляются новые данные</a:t>
            </a:r>
            <a:r>
              <a:rPr lang="ru-RU" sz="2000" dirty="0" smtClean="0">
                <a:latin typeface="Times New Roman" panose="02020603050405020304" pitchFamily="18" charset="0"/>
                <a:ea typeface="Times New Roman" panose="02020603050405020304" pitchFamily="18" charset="0"/>
                <a:cs typeface="Times New Roman" panose="02020603050405020304" pitchFamily="18" charset="0"/>
              </a:rPr>
              <a:t>.</a:t>
            </a:r>
          </a:p>
          <a:p>
            <a:r>
              <a:rPr lang="ru-RU" sz="2000" b="1" dirty="0">
                <a:latin typeface="Times New Roman" panose="02020603050405020304" pitchFamily="18" charset="0"/>
                <a:cs typeface="Times New Roman" panose="02020603050405020304" pitchFamily="18" charset="0"/>
              </a:rPr>
              <a:t>Кластер используется мною на разных этапах урока:</a:t>
            </a:r>
            <a:endParaRPr lang="ru-RU" sz="2000" dirty="0">
              <a:latin typeface="Times New Roman" panose="02020603050405020304" pitchFamily="18" charset="0"/>
              <a:cs typeface="Times New Roman" panose="02020603050405020304" pitchFamily="18" charset="0"/>
            </a:endParaRPr>
          </a:p>
          <a:p>
            <a:r>
              <a:rPr lang="ru-RU" sz="2000" dirty="0">
                <a:latin typeface="Times New Roman" panose="02020603050405020304" pitchFamily="18" charset="0"/>
                <a:cs typeface="Times New Roman" panose="02020603050405020304" pitchFamily="18" charset="0"/>
              </a:rPr>
              <a:t>- в начале – для стимулирования мыслительной деятельности;</a:t>
            </a:r>
          </a:p>
          <a:p>
            <a:r>
              <a:rPr lang="ru-RU" sz="2000" dirty="0">
                <a:latin typeface="Times New Roman" panose="02020603050405020304" pitchFamily="18" charset="0"/>
                <a:cs typeface="Times New Roman" panose="02020603050405020304" pitchFamily="18" charset="0"/>
              </a:rPr>
              <a:t>- на этапе ознакомления с новым материалом или для  закрепления его – для структурирования этого материала;</a:t>
            </a:r>
          </a:p>
          <a:p>
            <a:r>
              <a:rPr lang="ru-RU" sz="2000" dirty="0">
                <a:latin typeface="Times New Roman" panose="02020603050405020304" pitchFamily="18" charset="0"/>
                <a:cs typeface="Times New Roman" panose="02020603050405020304" pitchFamily="18" charset="0"/>
              </a:rPr>
              <a:t>- на этапе обобщения, повторения большой темы – для подведения итогов того, что учащиеся изучили.</a:t>
            </a:r>
          </a:p>
          <a:p>
            <a:r>
              <a:rPr lang="ru-RU" sz="2000" b="1" dirty="0">
                <a:latin typeface="Times New Roman" panose="02020603050405020304" pitchFamily="18" charset="0"/>
                <a:cs typeface="Times New Roman" panose="02020603050405020304" pitchFamily="18" charset="0"/>
              </a:rPr>
              <a:t>Существуют различные виды кластеров.</a:t>
            </a:r>
            <a:endParaRPr lang="ru-RU" sz="2000" dirty="0">
              <a:latin typeface="Times New Roman" panose="02020603050405020304" pitchFamily="18" charset="0"/>
              <a:cs typeface="Times New Roman" panose="02020603050405020304" pitchFamily="18" charset="0"/>
            </a:endParaRPr>
          </a:p>
          <a:p>
            <a:endParaRPr lang="ru-RU" dirty="0">
              <a:latin typeface="Times New Roman" panose="02020603050405020304" pitchFamily="18" charset="0"/>
            </a:endParaRPr>
          </a:p>
          <a:p>
            <a:endParaRPr lang="ru-RU" dirty="0" smtClean="0">
              <a:latin typeface="Times New Roman" panose="02020603050405020304" pitchFamily="18" charset="0"/>
            </a:endParaRPr>
          </a:p>
          <a:p>
            <a:endParaRPr lang="ru-RU" dirty="0">
              <a:latin typeface="Times New Roman" panose="02020603050405020304" pitchFamily="18" charset="0"/>
            </a:endParaRPr>
          </a:p>
          <a:p>
            <a:endParaRPr lang="ru-RU" dirty="0" smtClean="0">
              <a:latin typeface="Times New Roman" panose="02020603050405020304" pitchFamily="18" charset="0"/>
            </a:endParaRPr>
          </a:p>
          <a:p>
            <a:endParaRPr lang="ru-RU" dirty="0">
              <a:latin typeface="Times New Roman" panose="02020603050405020304" pitchFamily="18" charset="0"/>
            </a:endParaRPr>
          </a:p>
          <a:p>
            <a:endParaRPr lang="ru-RU" dirty="0" smtClean="0">
              <a:latin typeface="Times New Roman" panose="02020603050405020304" pitchFamily="18" charset="0"/>
            </a:endParaRPr>
          </a:p>
          <a:p>
            <a:endParaRPr lang="ru-RU" dirty="0">
              <a:latin typeface="Times New Roman" panose="02020603050405020304" pitchFamily="18" charset="0"/>
            </a:endParaRPr>
          </a:p>
          <a:p>
            <a:endParaRPr lang="ru-RU" dirty="0"/>
          </a:p>
        </p:txBody>
      </p:sp>
    </p:spTree>
    <p:extLst>
      <p:ext uri="{BB962C8B-B14F-4D97-AF65-F5344CB8AC3E}">
        <p14:creationId xmlns:p14="http://schemas.microsoft.com/office/powerpoint/2010/main" val="397858528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41400" y="762001"/>
            <a:ext cx="9486900" cy="5498941"/>
          </a:xfrm>
          <a:prstGeom prst="rect">
            <a:avLst/>
          </a:prstGeom>
        </p:spPr>
        <p:txBody>
          <a:bodyPr wrap="square">
            <a:spAutoFit/>
          </a:bodyPr>
          <a:lstStyle/>
          <a:p>
            <a:pPr>
              <a:lnSpc>
                <a:spcPct val="115000"/>
              </a:lnSpc>
              <a:spcAft>
                <a:spcPts val="1000"/>
              </a:spcAft>
            </a:pPr>
            <a:r>
              <a:rPr lang="ru-RU" sz="2000" b="1" dirty="0" smtClean="0">
                <a:effectLst/>
                <a:latin typeface="Times New Roman" panose="02020603050405020304" pitchFamily="18" charset="0"/>
                <a:ea typeface="Calibri" panose="020F0502020204030204" pitchFamily="34" charset="0"/>
                <a:cs typeface="Times New Roman" panose="02020603050405020304" pitchFamily="18" charset="0"/>
              </a:rPr>
              <a:t>Актуальность:</a:t>
            </a:r>
            <a:endParaRPr lang="ru-RU" sz="200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360680" algn="just">
              <a:spcAft>
                <a:spcPts val="0"/>
              </a:spcAft>
            </a:pPr>
            <a:r>
              <a:rPr lang="ru-RU" sz="2000" dirty="0" smtClean="0">
                <a:solidFill>
                  <a:srgbClr val="000000"/>
                </a:solidFill>
                <a:effectLst/>
                <a:latin typeface="Times New Roman" panose="02020603050405020304" pitchFamily="18" charset="0"/>
                <a:ea typeface="Times New Roman" panose="02020603050405020304" pitchFamily="18" charset="0"/>
              </a:rPr>
              <a:t>Ни для кого не секрет, что хорошо учится тот ребёнок, кто хорошо читает. А неумение хорошо читать приводит к возникновению трудностей при выполнении различных заданий. </a:t>
            </a:r>
            <a:endParaRPr lang="ru-RU" sz="2000" dirty="0" smtClean="0">
              <a:effectLst/>
              <a:latin typeface="Times New Roman" panose="02020603050405020304" pitchFamily="18" charset="0"/>
              <a:ea typeface="Times New Roman" panose="02020603050405020304" pitchFamily="18" charset="0"/>
            </a:endParaRPr>
          </a:p>
          <a:p>
            <a:pPr indent="360680" algn="just">
              <a:spcAft>
                <a:spcPts val="0"/>
              </a:spcAft>
            </a:pPr>
            <a:r>
              <a:rPr lang="ru-RU" sz="2000" dirty="0" smtClean="0">
                <a:solidFill>
                  <a:srgbClr val="000000"/>
                </a:solidFill>
                <a:effectLst/>
                <a:latin typeface="Times New Roman" panose="02020603050405020304" pitchFamily="18" charset="0"/>
                <a:ea typeface="Times New Roman" panose="02020603050405020304" pitchFamily="18" charset="0"/>
              </a:rPr>
              <a:t>В условиях информатизации и интеллектуализации общества, перехода на электронные носители информации, идет процесс снижения интереса к чтению и книге как духовной и социокультурной ценности. Ребята отдают предпочтение просмотру телевизора, игре в компьютер, планшет, телефон и т.д. Конечно, такие увлечения не способствуют полноценному формированию грамотной личности.</a:t>
            </a:r>
            <a:endParaRPr lang="ru-RU" sz="2000" dirty="0" smtClean="0">
              <a:effectLst/>
              <a:latin typeface="Times New Roman" panose="02020603050405020304" pitchFamily="18" charset="0"/>
              <a:ea typeface="Times New Roman" panose="02020603050405020304" pitchFamily="18" charset="0"/>
            </a:endParaRPr>
          </a:p>
          <a:p>
            <a:pPr indent="360680" algn="just">
              <a:spcAft>
                <a:spcPts val="0"/>
              </a:spcAft>
            </a:pPr>
            <a:r>
              <a:rPr lang="ru-RU" sz="2000" dirty="0" smtClean="0">
                <a:solidFill>
                  <a:srgbClr val="000000"/>
                </a:solidFill>
                <a:effectLst/>
                <a:latin typeface="Times New Roman" panose="02020603050405020304" pitchFamily="18" charset="0"/>
                <a:ea typeface="Times New Roman" panose="02020603050405020304" pitchFamily="18" charset="0"/>
              </a:rPr>
              <a:t>Поэтому формирование  у подрастающего поколения устойчивого интереса к чтению – первостепенная задача современного общества.</a:t>
            </a:r>
            <a:endParaRPr lang="ru-RU" sz="2000" dirty="0" smtClean="0">
              <a:effectLst/>
              <a:latin typeface="Times New Roman" panose="02020603050405020304" pitchFamily="18" charset="0"/>
              <a:ea typeface="Times New Roman" panose="02020603050405020304" pitchFamily="18" charset="0"/>
            </a:endParaRPr>
          </a:p>
          <a:p>
            <a:pPr indent="360680" algn="just">
              <a:spcAft>
                <a:spcPts val="0"/>
              </a:spcAft>
            </a:pPr>
            <a:r>
              <a:rPr lang="ru-RU" sz="2000" dirty="0" smtClean="0">
                <a:solidFill>
                  <a:srgbClr val="000000"/>
                </a:solidFill>
                <a:effectLst/>
                <a:latin typeface="Times New Roman" panose="02020603050405020304" pitchFamily="18" charset="0"/>
                <a:ea typeface="Times New Roman" panose="02020603050405020304" pitchFamily="18" charset="0"/>
              </a:rPr>
              <a:t>Традиционная передача знаний от учителя к учащимся путем трансляции собственного опыта сегодня неактуальна. Школа должна формировать навыки самостоятельного познания учениками окружающего мира. В связи с этим в настоящее время одной из основных задач образовательной сферы является приобщение к чтению, повышение интереса к нему, роста значения чтения как культурной и личностной ценности.</a:t>
            </a:r>
            <a:endParaRPr lang="ru-RU" sz="20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5456375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46975" y="785611"/>
            <a:ext cx="10676586" cy="1346522"/>
          </a:xfrm>
          <a:prstGeom prst="rect">
            <a:avLst/>
          </a:prstGeom>
        </p:spPr>
        <p:txBody>
          <a:bodyPr wrap="square">
            <a:spAutoFit/>
          </a:bodyPr>
          <a:lstStyle/>
          <a:p>
            <a:pPr>
              <a:spcAft>
                <a:spcPts val="675"/>
              </a:spcAft>
            </a:pPr>
            <a:endParaRPr lang="ru-RU" sz="1600" dirty="0">
              <a:latin typeface="Calibri" panose="020F0502020204030204" pitchFamily="34" charset="0"/>
              <a:ea typeface="Calibri" panose="020F0502020204030204" pitchFamily="34" charset="0"/>
              <a:cs typeface="Times New Roman" panose="02020603050405020304" pitchFamily="18" charset="0"/>
            </a:endParaRPr>
          </a:p>
          <a:p>
            <a:pPr>
              <a:spcAft>
                <a:spcPts val="675"/>
              </a:spcAft>
            </a:pPr>
            <a:endParaRPr lang="ru-RU" sz="1600" dirty="0" smtClean="0">
              <a:latin typeface="Calibri" panose="020F0502020204030204" pitchFamily="34" charset="0"/>
              <a:ea typeface="Calibri" panose="020F0502020204030204" pitchFamily="34" charset="0"/>
              <a:cs typeface="Times New Roman" panose="02020603050405020304" pitchFamily="18" charset="0"/>
            </a:endParaRPr>
          </a:p>
          <a:p>
            <a:pPr>
              <a:spcAft>
                <a:spcPts val="675"/>
              </a:spcAft>
            </a:pPr>
            <a:endParaRPr lang="ru-RU" sz="1600" dirty="0">
              <a:latin typeface="Calibri" panose="020F0502020204030204" pitchFamily="34" charset="0"/>
              <a:ea typeface="Calibri" panose="020F0502020204030204" pitchFamily="34" charset="0"/>
              <a:cs typeface="Times New Roman" panose="02020603050405020304" pitchFamily="18" charset="0"/>
            </a:endParaRPr>
          </a:p>
          <a:p>
            <a:pPr>
              <a:spcAft>
                <a:spcPts val="675"/>
              </a:spcAft>
            </a:pPr>
            <a:endParaRPr lang="ru-RU" sz="1600" dirty="0">
              <a:latin typeface="Calibri" panose="020F0502020204030204" pitchFamily="34" charset="0"/>
              <a:ea typeface="Calibri" panose="020F0502020204030204" pitchFamily="34" charset="0"/>
              <a:cs typeface="Times New Roman" panose="02020603050405020304" pitchFamily="18" charset="0"/>
            </a:endParaRPr>
          </a:p>
        </p:txBody>
      </p:sp>
      <p:pic>
        <p:nvPicPr>
          <p:cNvPr id="1027" name="Рисунок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40918" y="2630051"/>
            <a:ext cx="4211392" cy="3593145"/>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a:extLst/>
        </p:spPr>
      </p:pic>
      <p:pic>
        <p:nvPicPr>
          <p:cNvPr id="1029" name="Рисунок 22" descr="C:\Users\deti\Desktop\img1.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41707" y="2634783"/>
            <a:ext cx="4437529" cy="3588413"/>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a:extLst/>
        </p:spPr>
      </p:pic>
      <p:sp>
        <p:nvSpPr>
          <p:cNvPr id="10" name="TextBox 9"/>
          <p:cNvSpPr txBox="1"/>
          <p:nvPr/>
        </p:nvSpPr>
        <p:spPr>
          <a:xfrm>
            <a:off x="5318975" y="785611"/>
            <a:ext cx="6104585" cy="1754326"/>
          </a:xfrm>
          <a:prstGeom prst="rect">
            <a:avLst/>
          </a:prstGeom>
          <a:noFill/>
        </p:spPr>
        <p:txBody>
          <a:bodyPr wrap="square" rtlCol="0">
            <a:spAutoFit/>
          </a:bodyPr>
          <a:lstStyle/>
          <a:p>
            <a:pPr lvl="0"/>
            <a:r>
              <a:rPr lang="ru-RU" b="1" dirty="0"/>
              <a:t>Блок-схемы.</a:t>
            </a:r>
          </a:p>
          <a:p>
            <a:r>
              <a:rPr lang="ru-RU" dirty="0"/>
              <a:t>Существует множество вариантов блок-схем. Данный прием можно считать эффективным, когда учащиеся  воспроизводят факты, но не запоминают важные аспекты темы. Кластер позволяет наиболее эффективно структурировать большой объем информации, облегчить её восприятие и запоминание. </a:t>
            </a:r>
          </a:p>
        </p:txBody>
      </p:sp>
      <p:sp>
        <p:nvSpPr>
          <p:cNvPr id="11" name="TextBox 10"/>
          <p:cNvSpPr txBox="1"/>
          <p:nvPr/>
        </p:nvSpPr>
        <p:spPr>
          <a:xfrm>
            <a:off x="746975" y="785611"/>
            <a:ext cx="4456090" cy="1200329"/>
          </a:xfrm>
          <a:prstGeom prst="rect">
            <a:avLst/>
          </a:prstGeom>
          <a:noFill/>
        </p:spPr>
        <p:txBody>
          <a:bodyPr wrap="square" rtlCol="0">
            <a:spAutoFit/>
          </a:bodyPr>
          <a:lstStyle/>
          <a:p>
            <a:r>
              <a:rPr lang="ru-RU" b="1" dirty="0" smtClean="0"/>
              <a:t>Планета и ее спутники</a:t>
            </a:r>
            <a:r>
              <a:rPr lang="ru-RU" dirty="0" smtClean="0"/>
              <a:t>.</a:t>
            </a:r>
          </a:p>
          <a:p>
            <a:r>
              <a:rPr lang="ru-RU" dirty="0" smtClean="0"/>
              <a:t>Этот </a:t>
            </a:r>
            <a:r>
              <a:rPr lang="ru-RU" dirty="0" smtClean="0">
                <a:latin typeface="Times New Roman" panose="02020603050405020304" pitchFamily="18" charset="0"/>
                <a:cs typeface="Times New Roman" panose="02020603050405020304" pitchFamily="18" charset="0"/>
              </a:rPr>
              <a:t>вид</a:t>
            </a:r>
            <a:r>
              <a:rPr lang="ru-RU" dirty="0" smtClean="0"/>
              <a:t> является самой востребованной моделью кластера. Его я использую на этапе  повторения изученного материала.                                                         </a:t>
            </a:r>
            <a:endParaRPr lang="ru-RU" dirty="0"/>
          </a:p>
        </p:txBody>
      </p:sp>
    </p:spTree>
    <p:extLst>
      <p:ext uri="{BB962C8B-B14F-4D97-AF65-F5344CB8AC3E}">
        <p14:creationId xmlns:p14="http://schemas.microsoft.com/office/powerpoint/2010/main" val="93991998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Рисунок 20" descr="C:\Users\Zver\Desktop\КЛАСТЕР\img_user_file_56a4eee164019_7_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43601" y="3129565"/>
            <a:ext cx="5480738" cy="3013657"/>
          </a:xfrm>
          <a:prstGeom prst="roundRect">
            <a:avLst>
              <a:gd name="adj" fmla="val 4167"/>
            </a:avLst>
          </a:prstGeom>
          <a:solidFill>
            <a:srgbClr val="FFFFFF"/>
          </a:solidFill>
          <a:ln w="9525">
            <a:solidFill>
              <a:srgbClr val="000000"/>
            </a:solidFill>
            <a:miter lim="800000"/>
            <a:headEnd/>
            <a:tailEnd/>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a:extLst/>
        </p:spPr>
      </p:pic>
      <p:sp>
        <p:nvSpPr>
          <p:cNvPr id="5" name="TextBox 4"/>
          <p:cNvSpPr txBox="1"/>
          <p:nvPr/>
        </p:nvSpPr>
        <p:spPr>
          <a:xfrm>
            <a:off x="6194738" y="682580"/>
            <a:ext cx="5293217" cy="2308324"/>
          </a:xfrm>
          <a:prstGeom prst="rect">
            <a:avLst/>
          </a:prstGeom>
          <a:noFill/>
        </p:spPr>
        <p:txBody>
          <a:bodyPr wrap="square" rtlCol="0">
            <a:spAutoFit/>
          </a:bodyPr>
          <a:lstStyle/>
          <a:p>
            <a:pPr lvl="0"/>
            <a:r>
              <a:rPr lang="ru-RU" b="1" dirty="0">
                <a:latin typeface="Times New Roman" panose="02020603050405020304" pitchFamily="18" charset="0"/>
                <a:cs typeface="Times New Roman" panose="02020603050405020304" pitchFamily="18" charset="0"/>
              </a:rPr>
              <a:t>Обратный кластер. </a:t>
            </a:r>
          </a:p>
          <a:p>
            <a:r>
              <a:rPr lang="ru-RU" dirty="0">
                <a:latin typeface="Times New Roman" panose="02020603050405020304" pitchFamily="18" charset="0"/>
                <a:cs typeface="Times New Roman" panose="02020603050405020304" pitchFamily="18" charset="0"/>
              </a:rPr>
              <a:t>Данный вид кластера использую для того, чтобы вызвать интерес у учащихся, активизировать их и определить тему урока.  Составляем  следующим образом: записываем дополнительные категории или основные компоненты, в центре ставим знак вопроса или  пустую  рамку для определения и записи темы урока. </a:t>
            </a:r>
          </a:p>
        </p:txBody>
      </p:sp>
      <p:pic>
        <p:nvPicPr>
          <p:cNvPr id="2052" name="Рисунок 4" descr="Омонимы.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3038" y="3133322"/>
            <a:ext cx="4468968" cy="3009900"/>
          </a:xfrm>
          <a:prstGeom prst="roundRect">
            <a:avLst>
              <a:gd name="adj" fmla="val 4167"/>
            </a:avLst>
          </a:prstGeom>
          <a:solidFill>
            <a:srgbClr val="FFFFFF"/>
          </a:solidFill>
          <a:ln w="9525">
            <a:solidFill>
              <a:srgbClr val="000000"/>
            </a:solidFill>
            <a:miter lim="800000"/>
            <a:headEnd/>
            <a:tailEnd/>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a:extLst/>
        </p:spPr>
      </p:pic>
      <p:sp>
        <p:nvSpPr>
          <p:cNvPr id="6" name="TextBox 5"/>
          <p:cNvSpPr txBox="1"/>
          <p:nvPr/>
        </p:nvSpPr>
        <p:spPr>
          <a:xfrm>
            <a:off x="953039" y="914400"/>
            <a:ext cx="4468968" cy="2031325"/>
          </a:xfrm>
          <a:prstGeom prst="rect">
            <a:avLst/>
          </a:prstGeom>
          <a:noFill/>
        </p:spPr>
        <p:txBody>
          <a:bodyPr wrap="square" rtlCol="0">
            <a:spAutoFit/>
          </a:bodyPr>
          <a:lstStyle/>
          <a:p>
            <a:pPr lvl="0"/>
            <a:r>
              <a:rPr lang="ru-RU" b="1" dirty="0">
                <a:latin typeface="Times New Roman" panose="02020603050405020304" pitchFamily="18" charset="0"/>
                <a:cs typeface="Times New Roman" panose="02020603050405020304" pitchFamily="18" charset="0"/>
              </a:rPr>
              <a:t>Кластер с использованием отдельных или сюжетных картинок вместо записи слов. </a:t>
            </a:r>
          </a:p>
          <a:p>
            <a:r>
              <a:rPr lang="ru-RU" dirty="0">
                <a:latin typeface="Times New Roman" panose="02020603050405020304" pitchFamily="18" charset="0"/>
                <a:cs typeface="Times New Roman" panose="02020603050405020304" pitchFamily="18" charset="0"/>
              </a:rPr>
              <a:t>Кластер с использованием сюжетных картинок вместо записи слов – эффективный метод для изучения темы «Омонимы».</a:t>
            </a:r>
          </a:p>
        </p:txBody>
      </p:sp>
    </p:spTree>
    <p:extLst>
      <p:ext uri="{BB962C8B-B14F-4D97-AF65-F5344CB8AC3E}">
        <p14:creationId xmlns:p14="http://schemas.microsoft.com/office/powerpoint/2010/main" val="105113760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53037" y="759854"/>
            <a:ext cx="5267459" cy="3013657"/>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pic>
        <p:nvPicPr>
          <p:cNvPr id="3" name="Рисунок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79836" y="3884213"/>
            <a:ext cx="8519476" cy="2194616"/>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pic>
        <p:nvPicPr>
          <p:cNvPr id="4" name="Рисунок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82131" y="759854"/>
            <a:ext cx="4799327" cy="2743200"/>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Tree>
    <p:extLst>
      <p:ext uri="{BB962C8B-B14F-4D97-AF65-F5344CB8AC3E}">
        <p14:creationId xmlns:p14="http://schemas.microsoft.com/office/powerpoint/2010/main" val="265756739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901522" y="1171977"/>
            <a:ext cx="10122794" cy="4247317"/>
          </a:xfrm>
          <a:prstGeom prst="rect">
            <a:avLst/>
          </a:prstGeom>
        </p:spPr>
        <p:txBody>
          <a:bodyPr wrap="square">
            <a:spAutoFit/>
          </a:bodyPr>
          <a:lstStyle/>
          <a:p>
            <a:pPr algn="just">
              <a:spcAft>
                <a:spcPts val="0"/>
              </a:spcAft>
            </a:pPr>
            <a:r>
              <a:rPr lang="ru-RU"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Уроки с применением метода кластера </a:t>
            </a:r>
            <a:endParaRPr lang="ru-RU" b="1" dirty="0">
              <a:latin typeface="Times New Roman" panose="02020603050405020304" pitchFamily="18" charset="0"/>
              <a:ea typeface="Calibri" panose="020F0502020204030204" pitchFamily="34" charset="0"/>
              <a:cs typeface="Times New Roman" panose="02020603050405020304" pitchFamily="18" charset="0"/>
            </a:endParaRPr>
          </a:p>
          <a:p>
            <a:pPr marL="742950" lvl="1" indent="-285750" algn="just">
              <a:spcAft>
                <a:spcPts val="0"/>
              </a:spcAft>
              <a:buFont typeface="Courier New" panose="02070309020205020404" pitchFamily="49" charset="0"/>
              <a:buChar char="o"/>
            </a:pPr>
            <a:r>
              <a:rPr lang="ru-RU"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дают ребятам возможность проявить себя, высказать свое видение вопроса, дают свободу творческой деятельности; </a:t>
            </a:r>
            <a:endParaRPr lang="ru-RU" dirty="0">
              <a:latin typeface="Times New Roman" panose="02020603050405020304" pitchFamily="18" charset="0"/>
              <a:ea typeface="Times New Roman" panose="02020603050405020304" pitchFamily="18" charset="0"/>
              <a:cs typeface="Times New Roman" panose="02020603050405020304" pitchFamily="18" charset="0"/>
            </a:endParaRPr>
          </a:p>
          <a:p>
            <a:pPr marL="742950" lvl="1" indent="-285750" algn="just">
              <a:spcAft>
                <a:spcPts val="0"/>
              </a:spcAft>
              <a:buFont typeface="Courier New" panose="02070309020205020404" pitchFamily="49" charset="0"/>
              <a:buChar char="o"/>
            </a:pPr>
            <a:r>
              <a:rPr lang="ru-RU"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повышают мотивацию учащихся, формируют обстановку сотрудничества и воспитывают в детях чувство собственного достоинства, дарят им ощущение творческой свободы. </a:t>
            </a:r>
            <a:endParaRPr lang="ru-RU" dirty="0">
              <a:latin typeface="Times New Roman" panose="02020603050405020304" pitchFamily="18" charset="0"/>
              <a:ea typeface="Times New Roman" panose="02020603050405020304" pitchFamily="18" charset="0"/>
              <a:cs typeface="Times New Roman" panose="02020603050405020304" pitchFamily="18" charset="0"/>
            </a:endParaRPr>
          </a:p>
          <a:p>
            <a:pPr algn="just">
              <a:spcAft>
                <a:spcPts val="0"/>
              </a:spcAft>
            </a:pPr>
            <a:r>
              <a:rPr lang="ru-RU"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Метод  «КЛАСТЕР»</a:t>
            </a:r>
            <a:endParaRPr lang="ru-RU" b="1" dirty="0">
              <a:latin typeface="Times New Roman" panose="02020603050405020304" pitchFamily="18" charset="0"/>
              <a:ea typeface="Calibri" panose="020F0502020204030204" pitchFamily="34" charset="0"/>
              <a:cs typeface="Times New Roman" panose="02020603050405020304" pitchFamily="18" charset="0"/>
            </a:endParaRPr>
          </a:p>
          <a:p>
            <a:pPr marL="742950" lvl="1" indent="-285750" algn="just">
              <a:spcAft>
                <a:spcPts val="0"/>
              </a:spcAft>
              <a:buFont typeface="Courier New" panose="02070309020205020404" pitchFamily="49" charset="0"/>
              <a:buChar char="o"/>
            </a:pPr>
            <a:r>
              <a:rPr lang="ru-RU"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вооружает ученика и учителя способами работы с информацией;</a:t>
            </a:r>
            <a:endParaRPr lang="ru-RU" dirty="0">
              <a:latin typeface="Times New Roman" panose="02020603050405020304" pitchFamily="18" charset="0"/>
              <a:ea typeface="Times New Roman" panose="02020603050405020304" pitchFamily="18" charset="0"/>
              <a:cs typeface="Times New Roman" panose="02020603050405020304" pitchFamily="18" charset="0"/>
            </a:endParaRPr>
          </a:p>
          <a:p>
            <a:pPr marL="742950" lvl="1" indent="-285750" algn="just">
              <a:spcAft>
                <a:spcPts val="0"/>
              </a:spcAft>
              <a:buFont typeface="Courier New" panose="02070309020205020404" pitchFamily="49" charset="0"/>
              <a:buChar char="o"/>
            </a:pPr>
            <a:r>
              <a:rPr lang="ru-RU"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активизирует мыслительную деятельность учащихся;</a:t>
            </a:r>
            <a:endParaRPr lang="ru-RU" dirty="0">
              <a:latin typeface="Times New Roman" panose="02020603050405020304" pitchFamily="18" charset="0"/>
              <a:ea typeface="Times New Roman" panose="02020603050405020304" pitchFamily="18" charset="0"/>
              <a:cs typeface="Times New Roman" panose="02020603050405020304" pitchFamily="18" charset="0"/>
            </a:endParaRPr>
          </a:p>
          <a:p>
            <a:pPr marL="742950" lvl="1" indent="-285750" algn="just">
              <a:spcAft>
                <a:spcPts val="0"/>
              </a:spcAft>
              <a:buFont typeface="Courier New" panose="02070309020205020404" pitchFamily="49" charset="0"/>
              <a:buChar char="o"/>
            </a:pPr>
            <a:r>
              <a:rPr lang="ru-RU"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помогает развитию умений вырабатывать собственное мнение на основе различных наблюдений, опыта; </a:t>
            </a:r>
            <a:endParaRPr lang="ru-RU" dirty="0">
              <a:latin typeface="Times New Roman" panose="02020603050405020304" pitchFamily="18" charset="0"/>
              <a:ea typeface="Times New Roman" panose="02020603050405020304" pitchFamily="18" charset="0"/>
              <a:cs typeface="Times New Roman" panose="02020603050405020304" pitchFamily="18" charset="0"/>
            </a:endParaRPr>
          </a:p>
          <a:p>
            <a:pPr marL="742950" lvl="1" indent="-285750" algn="just">
              <a:spcAft>
                <a:spcPts val="0"/>
              </a:spcAft>
              <a:buFont typeface="Courier New" panose="02070309020205020404" pitchFamily="49" charset="0"/>
              <a:buChar char="o"/>
            </a:pPr>
            <a:r>
              <a:rPr lang="ru-RU"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содействует самообразовательной деятельности учащихся, </a:t>
            </a:r>
            <a:endParaRPr lang="ru-RU" dirty="0">
              <a:latin typeface="Times New Roman" panose="02020603050405020304" pitchFamily="18" charset="0"/>
              <a:ea typeface="Times New Roman" panose="02020603050405020304" pitchFamily="18" charset="0"/>
              <a:cs typeface="Times New Roman" panose="02020603050405020304" pitchFamily="18" charset="0"/>
            </a:endParaRPr>
          </a:p>
          <a:p>
            <a:pPr algn="just">
              <a:spcAft>
                <a:spcPts val="0"/>
              </a:spcAft>
            </a:pPr>
            <a:r>
              <a:rPr lang="ru-RU"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r>
              <a:rPr lang="ru-RU"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r>
              <a:rPr lang="ru-RU"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умению самостоятельно решать проблемы и работать в группе;</a:t>
            </a:r>
            <a:endParaRPr lang="ru-RU" dirty="0">
              <a:latin typeface="Times New Roman" panose="02020603050405020304" pitchFamily="18" charset="0"/>
              <a:ea typeface="Calibri" panose="020F0502020204030204" pitchFamily="34" charset="0"/>
              <a:cs typeface="Times New Roman" panose="02020603050405020304" pitchFamily="18" charset="0"/>
            </a:endParaRPr>
          </a:p>
          <a:p>
            <a:pPr marL="742950" lvl="1" indent="-285750" algn="just">
              <a:spcAft>
                <a:spcPts val="0"/>
              </a:spcAft>
              <a:buFont typeface="Courier New" panose="02070309020205020404" pitchFamily="49" charset="0"/>
              <a:buChar char="o"/>
            </a:pPr>
            <a:r>
              <a:rPr lang="ru-RU"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дает возможность исправления, редактирования работ. </a:t>
            </a:r>
            <a:endParaRPr lang="ru-RU" dirty="0">
              <a:latin typeface="Times New Roman" panose="02020603050405020304" pitchFamily="18" charset="0"/>
              <a:ea typeface="Times New Roman" panose="02020603050405020304" pitchFamily="18" charset="0"/>
              <a:cs typeface="Times New Roman" panose="02020603050405020304" pitchFamily="18" charset="0"/>
            </a:endParaRPr>
          </a:p>
          <a:p>
            <a:pPr algn="just">
              <a:spcAft>
                <a:spcPts val="750"/>
              </a:spcAft>
            </a:pPr>
            <a:r>
              <a:rPr lang="ru-RU"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Такие уроки дают учащимся возможность проявить себя, показать свое видение предложенных тем и проблем, дают большую свободу творчества. </a:t>
            </a:r>
            <a:endParaRPr lang="ru-RU" dirty="0">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79928294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30310" y="1197734"/>
            <a:ext cx="9968248" cy="3599960"/>
          </a:xfrm>
          <a:prstGeom prst="rect">
            <a:avLst/>
          </a:prstGeom>
        </p:spPr>
        <p:txBody>
          <a:bodyPr wrap="square">
            <a:spAutoFit/>
          </a:bodyPr>
          <a:lstStyle/>
          <a:p>
            <a:pPr>
              <a:lnSpc>
                <a:spcPct val="115000"/>
              </a:lnSpc>
              <a:spcAft>
                <a:spcPts val="0"/>
              </a:spcAft>
            </a:pPr>
            <a:r>
              <a:rPr lang="ru-RU"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3.Прием «Мозаика».</a:t>
            </a:r>
            <a:r>
              <a:rPr lang="ru-RU"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«Реконструкция текста»</a:t>
            </a:r>
            <a:endParaRPr lang="ru-RU" dirty="0">
              <a:latin typeface="Times New Roman" panose="02020603050405020304" pitchFamily="18" charset="0"/>
              <a:ea typeface="Calibri" panose="020F0502020204030204" pitchFamily="34" charset="0"/>
              <a:cs typeface="Times New Roman" panose="02020603050405020304" pitchFamily="18" charset="0"/>
            </a:endParaRPr>
          </a:p>
          <a:p>
            <a:pPr>
              <a:lnSpc>
                <a:spcPct val="115000"/>
              </a:lnSpc>
              <a:spcAft>
                <a:spcPts val="0"/>
              </a:spcAft>
            </a:pPr>
            <a:r>
              <a:rPr lang="ru-RU"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ru-RU" dirty="0">
              <a:latin typeface="Times New Roman" panose="02020603050405020304" pitchFamily="18" charset="0"/>
              <a:ea typeface="Calibri" panose="020F0502020204030204" pitchFamily="34" charset="0"/>
              <a:cs typeface="Times New Roman" panose="02020603050405020304" pitchFamily="18" charset="0"/>
            </a:endParaRPr>
          </a:p>
          <a:p>
            <a:pPr indent="450850" algn="just">
              <a:spcAft>
                <a:spcPts val="0"/>
              </a:spcAft>
            </a:pPr>
            <a:r>
              <a:rPr lang="ru-RU"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Ценность данного приема в том, что он развивает мышление, осмысление прочитанного текста, развивает речь, даёт возможность общения, повышает познавательный интерес, формирует навык работы с текстом. </a:t>
            </a:r>
            <a:endParaRPr lang="ru-RU" dirty="0">
              <a:latin typeface="Times New Roman" panose="02020603050405020304" pitchFamily="18" charset="0"/>
              <a:ea typeface="Times New Roman" panose="02020603050405020304" pitchFamily="18" charset="0"/>
              <a:cs typeface="Times New Roman" panose="02020603050405020304" pitchFamily="18" charset="0"/>
            </a:endParaRPr>
          </a:p>
          <a:p>
            <a:pPr>
              <a:lnSpc>
                <a:spcPct val="115000"/>
              </a:lnSpc>
              <a:spcAft>
                <a:spcPts val="1000"/>
              </a:spcAft>
            </a:pPr>
            <a:r>
              <a:rPr lang="ru-RU" dirty="0">
                <a:latin typeface="Times New Roman" panose="02020603050405020304" pitchFamily="18" charset="0"/>
                <a:ea typeface="Calibri" panose="020F0502020204030204" pitchFamily="34" charset="0"/>
                <a:cs typeface="Times New Roman" panose="02020603050405020304" pitchFamily="18" charset="0"/>
              </a:rPr>
              <a:t>эффективен при изучении, например,  тем: «Предложение» “Текст”, “ Тема текста”. Ученикам предлагается составить из слов предложение, восстановить деформированный текст (расставить предложения в нужной последовательности). Текст разделяется на части (предложения, абзацы).</a:t>
            </a:r>
          </a:p>
          <a:p>
            <a:pPr>
              <a:lnSpc>
                <a:spcPct val="115000"/>
              </a:lnSpc>
              <a:spcAft>
                <a:spcPts val="1000"/>
              </a:spcAft>
            </a:pPr>
            <a:r>
              <a:rPr lang="ru-RU" dirty="0">
                <a:latin typeface="Times New Roman" panose="02020603050405020304" pitchFamily="18" charset="0"/>
                <a:ea typeface="Calibri" panose="020F0502020204030204" pitchFamily="34" charset="0"/>
                <a:cs typeface="Times New Roman" panose="02020603050405020304" pitchFamily="18" charset="0"/>
              </a:rPr>
              <a:t>Ученикам предлагается собрать текст из разрозненных частей, разложив их в правильной последовательности. Например, в 6 классе при изучении темы «Текст» обучающимся можно дать задание :восстановить текст, поделив на абзацы, и озаглавить.</a:t>
            </a:r>
          </a:p>
        </p:txBody>
      </p:sp>
    </p:spTree>
    <p:extLst>
      <p:ext uri="{BB962C8B-B14F-4D97-AF65-F5344CB8AC3E}">
        <p14:creationId xmlns:p14="http://schemas.microsoft.com/office/powerpoint/2010/main" val="378490978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30310" y="669701"/>
            <a:ext cx="10212946" cy="5259901"/>
          </a:xfrm>
          <a:prstGeom prst="rect">
            <a:avLst/>
          </a:prstGeom>
        </p:spPr>
        <p:txBody>
          <a:bodyPr wrap="square">
            <a:spAutoFit/>
          </a:bodyPr>
          <a:lstStyle/>
          <a:p>
            <a:pPr>
              <a:lnSpc>
                <a:spcPct val="115000"/>
              </a:lnSpc>
              <a:spcAft>
                <a:spcPts val="0"/>
              </a:spcAft>
            </a:pPr>
            <a:r>
              <a:rPr lang="ru-RU" b="1" dirty="0">
                <a:latin typeface="Times New Roman" panose="02020603050405020304" pitchFamily="18" charset="0"/>
                <a:ea typeface="Times New Roman" panose="02020603050405020304" pitchFamily="18" charset="0"/>
                <a:cs typeface="Microsoft Sans Serif" panose="020B0604020202020204" pitchFamily="34" charset="0"/>
              </a:rPr>
              <a:t>Приведу пример. Детям дается текст, состоящий из отдельных частей. </a:t>
            </a:r>
            <a:endParaRPr lang="ru-RU" sz="160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ru-RU" b="1" dirty="0">
                <a:latin typeface="Times New Roman" panose="02020603050405020304" pitchFamily="18" charset="0"/>
                <a:ea typeface="Times New Roman" panose="02020603050405020304" pitchFamily="18" charset="0"/>
                <a:cs typeface="Microsoft Sans Serif" panose="020B0604020202020204" pitchFamily="34" charset="0"/>
              </a:rPr>
              <a:t>Задание: разложить части текста в правильной последовательности.</a:t>
            </a:r>
            <a:endParaRPr lang="ru-RU" sz="1600" dirty="0">
              <a:latin typeface="Calibri" panose="020F0502020204030204" pitchFamily="34" charset="0"/>
              <a:ea typeface="Calibri" panose="020F0502020204030204" pitchFamily="34" charset="0"/>
              <a:cs typeface="Times New Roman" panose="02020603050405020304" pitchFamily="18" charset="0"/>
            </a:endParaRPr>
          </a:p>
          <a:p>
            <a:pPr algn="ctr">
              <a:lnSpc>
                <a:spcPct val="115000"/>
              </a:lnSpc>
              <a:spcAft>
                <a:spcPts val="0"/>
              </a:spcAft>
            </a:pPr>
            <a:r>
              <a:rPr lang="ru-RU" sz="1600" b="1" dirty="0" smtClean="0">
                <a:latin typeface="Times New Roman" panose="02020603050405020304" pitchFamily="18" charset="0"/>
                <a:ea typeface="Times New Roman" panose="02020603050405020304" pitchFamily="18" charset="0"/>
                <a:cs typeface="Microsoft Sans Serif" panose="020B0604020202020204" pitchFamily="34" charset="0"/>
              </a:rPr>
              <a:t>МУРАВЬИ</a:t>
            </a:r>
            <a:r>
              <a:rPr lang="ru-RU" sz="1600" b="1" dirty="0">
                <a:latin typeface="Times New Roman" panose="02020603050405020304" pitchFamily="18" charset="0"/>
                <a:ea typeface="Times New Roman" panose="02020603050405020304" pitchFamily="18" charset="0"/>
                <a:cs typeface="Microsoft Sans Serif" panose="020B0604020202020204" pitchFamily="34" charset="0"/>
              </a:rPr>
              <a:t>.</a:t>
            </a:r>
            <a:endParaRPr lang="ru-RU" sz="160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ru-RU" sz="2400" b="1" dirty="0">
                <a:latin typeface="Times New Roman" panose="02020603050405020304" pitchFamily="18" charset="0"/>
                <a:ea typeface="Times New Roman" panose="02020603050405020304" pitchFamily="18" charset="0"/>
                <a:cs typeface="Microsoft Sans Serif" panose="020B0604020202020204" pitchFamily="34" charset="0"/>
              </a:rPr>
              <a:t> </a:t>
            </a:r>
            <a:r>
              <a:rPr lang="ru-RU" dirty="0" smtClean="0">
                <a:latin typeface="Times New Roman" panose="02020603050405020304" pitchFamily="18" charset="0"/>
                <a:ea typeface="Times New Roman" panose="02020603050405020304" pitchFamily="18" charset="0"/>
                <a:cs typeface="Microsoft Sans Serif" panose="020B0604020202020204" pitchFamily="34" charset="0"/>
              </a:rPr>
              <a:t>.       </a:t>
            </a:r>
            <a:r>
              <a:rPr lang="ru-RU" dirty="0">
                <a:latin typeface="Times New Roman" panose="02020603050405020304" pitchFamily="18" charset="0"/>
                <a:ea typeface="Times New Roman" panose="02020603050405020304" pitchFamily="18" charset="0"/>
                <a:cs typeface="Microsoft Sans Serif" panose="020B0604020202020204" pitchFamily="34" charset="0"/>
              </a:rPr>
              <a:t>В  яркий  солнечный  день  тысячи  муравьёв  копошатся, что – то  делают,  куда- то  торопятся. </a:t>
            </a:r>
            <a:endParaRPr lang="ru-RU" sz="160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ru-RU" dirty="0">
                <a:latin typeface="Times New Roman" panose="02020603050405020304" pitchFamily="18" charset="0"/>
                <a:ea typeface="Times New Roman" panose="02020603050405020304" pitchFamily="18" charset="0"/>
                <a:cs typeface="Microsoft Sans Serif" panose="020B0604020202020204" pitchFamily="34" charset="0"/>
              </a:rPr>
              <a:t>      Не  разоряйте  муравейников! Муравьи – безобидные, полезные  жители  леса, они  истребляют  вредных  насекомых.</a:t>
            </a:r>
            <a:endParaRPr lang="ru-RU" sz="160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ru-RU" b="1" dirty="0">
                <a:latin typeface="Times New Roman" panose="02020603050405020304" pitchFamily="18" charset="0"/>
                <a:ea typeface="Times New Roman" panose="02020603050405020304" pitchFamily="18" charset="0"/>
                <a:cs typeface="Microsoft Sans Serif" panose="020B0604020202020204" pitchFamily="34" charset="0"/>
              </a:rPr>
              <a:t>     </a:t>
            </a:r>
            <a:r>
              <a:rPr lang="ru-RU" dirty="0">
                <a:latin typeface="Times New Roman" panose="02020603050405020304" pitchFamily="18" charset="0"/>
                <a:ea typeface="Times New Roman" panose="02020603050405020304" pitchFamily="18" charset="0"/>
                <a:cs typeface="Microsoft Sans Serif" panose="020B0604020202020204" pitchFamily="34" charset="0"/>
              </a:rPr>
              <a:t>Трудно  пройти  в  лесу  мимо  муравьиной  кучи</a:t>
            </a:r>
            <a:endParaRPr lang="ru-RU" sz="160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ru-RU" dirty="0">
                <a:latin typeface="Times New Roman" panose="02020603050405020304" pitchFamily="18" charset="0"/>
                <a:ea typeface="Times New Roman" panose="02020603050405020304" pitchFamily="18" charset="0"/>
                <a:cs typeface="Microsoft Sans Serif" panose="020B0604020202020204" pitchFamily="34" charset="0"/>
              </a:rPr>
              <a:t>      Догорает  день. </a:t>
            </a:r>
            <a:r>
              <a:rPr lang="ru-RU" dirty="0" err="1">
                <a:latin typeface="Times New Roman" panose="02020603050405020304" pitchFamily="18" charset="0"/>
                <a:ea typeface="Times New Roman" panose="02020603050405020304" pitchFamily="18" charset="0"/>
                <a:cs typeface="Microsoft Sans Serif" panose="020B0604020202020204" pitchFamily="34" charset="0"/>
              </a:rPr>
              <a:t>Муравьишка</a:t>
            </a:r>
            <a:r>
              <a:rPr lang="ru-RU" dirty="0">
                <a:latin typeface="Times New Roman" panose="02020603050405020304" pitchFamily="18" charset="0"/>
                <a:ea typeface="Times New Roman" panose="02020603050405020304" pitchFamily="18" charset="0"/>
                <a:cs typeface="Microsoft Sans Serif" panose="020B0604020202020204" pitchFamily="34" charset="0"/>
              </a:rPr>
              <a:t>  спешит, приостанавливается, кружится, разыскивает  дорогу  к  дому. Ему  помогает  запах. Если  бы  муравьи  не  различали  запахи, они  не  отличали  бы  своих  муравьёв  от  чужих. Чужих  в  свой  дом  они  не  пускают.</a:t>
            </a:r>
            <a:endParaRPr lang="ru-RU" sz="160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ru-RU" dirty="0">
                <a:latin typeface="Times New Roman" panose="02020603050405020304" pitchFamily="18" charset="0"/>
                <a:ea typeface="Times New Roman" panose="02020603050405020304" pitchFamily="18" charset="0"/>
                <a:cs typeface="Microsoft Sans Serif" panose="020B0604020202020204" pitchFamily="34" charset="0"/>
              </a:rPr>
              <a:t>      Ударьте  слегка  прутом  по  муравейнику, присмотритесь. В  прут  вцепились  сразу  десятки  муравьёв. Они  защищают  своё  жилище. </a:t>
            </a:r>
            <a:endParaRPr lang="ru-RU" sz="160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ru-RU" dirty="0">
                <a:latin typeface="Times New Roman" panose="02020603050405020304" pitchFamily="18" charset="0"/>
                <a:ea typeface="Times New Roman" panose="02020603050405020304" pitchFamily="18" charset="0"/>
                <a:cs typeface="Microsoft Sans Serif" panose="020B0604020202020204" pitchFamily="34" charset="0"/>
              </a:rPr>
              <a:t>      Муравьи  хорошо  знают  свой  дом.</a:t>
            </a:r>
            <a:endParaRPr lang="ru-RU" sz="160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ru-RU" dirty="0">
                <a:latin typeface="Times New Roman" panose="02020603050405020304" pitchFamily="18" charset="0"/>
                <a:ea typeface="Times New Roman" panose="02020603050405020304" pitchFamily="18" charset="0"/>
                <a:cs typeface="Microsoft Sans Serif" panose="020B0604020202020204" pitchFamily="34" charset="0"/>
              </a:rPr>
              <a:t>Вот  один  муравей  забегает  то  спереди, то  сзади, с  большим  усилием  втаскивает  на  муравейник  еловую  хвою. Муравьи  тащат  хвою  на  сооружение  своего  муравейника, который  строят  много  лет.</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8985221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24249" y="798491"/>
            <a:ext cx="10315976" cy="5460469"/>
          </a:xfrm>
          <a:prstGeom prst="rect">
            <a:avLst/>
          </a:prstGeom>
        </p:spPr>
        <p:txBody>
          <a:bodyPr wrap="square">
            <a:spAutoFit/>
          </a:bodyPr>
          <a:lstStyle/>
          <a:p>
            <a:pPr>
              <a:lnSpc>
                <a:spcPct val="115000"/>
              </a:lnSpc>
              <a:spcAft>
                <a:spcPts val="1000"/>
              </a:spcAft>
            </a:pPr>
            <a:r>
              <a:rPr lang="ru-RU" sz="2000" dirty="0">
                <a:latin typeface="Times New Roman" panose="02020603050405020304" pitchFamily="18" charset="0"/>
                <a:ea typeface="Times New Roman" panose="02020603050405020304" pitchFamily="18" charset="0"/>
                <a:cs typeface="Times New Roman" panose="02020603050405020304" pitchFamily="18" charset="0"/>
              </a:rPr>
              <a:t>Можно предложить и такое задание при изучении фразеологии.</a:t>
            </a:r>
            <a:endParaRPr lang="ru-RU" sz="2000" dirty="0">
              <a:latin typeface="Times New Roman" panose="02020603050405020304" pitchFamily="18" charset="0"/>
              <a:ea typeface="Calibri" panose="020F0502020204030204" pitchFamily="34" charset="0"/>
              <a:cs typeface="Times New Roman" panose="02020603050405020304" pitchFamily="18" charset="0"/>
            </a:endParaRPr>
          </a:p>
          <a:p>
            <a:pPr marL="457200">
              <a:lnSpc>
                <a:spcPts val="1470"/>
              </a:lnSpc>
              <a:spcAft>
                <a:spcPts val="0"/>
              </a:spcAft>
            </a:pPr>
            <a:r>
              <a:rPr lang="ru-RU" sz="2000" b="1" u="sng"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«Собери фразеологизм»</a:t>
            </a:r>
            <a:endParaRPr lang="ru-RU" sz="2000" dirty="0">
              <a:latin typeface="Times New Roman" panose="02020603050405020304" pitchFamily="18" charset="0"/>
              <a:ea typeface="Calibri" panose="020F0502020204030204" pitchFamily="34" charset="0"/>
              <a:cs typeface="Times New Roman" panose="02020603050405020304" pitchFamily="18" charset="0"/>
            </a:endParaRPr>
          </a:p>
          <a:p>
            <a:pPr marL="457200">
              <a:lnSpc>
                <a:spcPts val="1470"/>
              </a:lnSpc>
              <a:spcAft>
                <a:spcPts val="0"/>
              </a:spcAft>
            </a:pPr>
            <a:r>
              <a:rPr lang="ru-RU" sz="20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ru-RU" sz="2000" dirty="0">
              <a:latin typeface="Times New Roman" panose="02020603050405020304" pitchFamily="18" charset="0"/>
              <a:ea typeface="Calibri" panose="020F0502020204030204" pitchFamily="34" charset="0"/>
              <a:cs typeface="Times New Roman" panose="02020603050405020304" pitchFamily="18" charset="0"/>
            </a:endParaRPr>
          </a:p>
          <a:p>
            <a:pPr>
              <a:lnSpc>
                <a:spcPts val="1470"/>
              </a:lnSpc>
              <a:spcAft>
                <a:spcPts val="0"/>
              </a:spcAft>
            </a:pPr>
            <a:r>
              <a:rPr lang="ru-RU" sz="2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Как; Макар; свистит; на языке; ветер; вертится; в карманах; куда; в рукавицах; канул; телят; в воду; не гонял; ежовых.</a:t>
            </a:r>
            <a:endParaRPr lang="ru-RU" sz="2000" dirty="0">
              <a:latin typeface="Times New Roman" panose="02020603050405020304" pitchFamily="18" charset="0"/>
              <a:ea typeface="Calibri" panose="020F0502020204030204" pitchFamily="34" charset="0"/>
              <a:cs typeface="Times New Roman" panose="02020603050405020304" pitchFamily="18" charset="0"/>
            </a:endParaRPr>
          </a:p>
          <a:p>
            <a:pPr>
              <a:lnSpc>
                <a:spcPts val="1470"/>
              </a:lnSpc>
              <a:spcAft>
                <a:spcPts val="0"/>
              </a:spcAft>
            </a:pPr>
            <a:endParaRPr lang="ru-RU" sz="2000" b="1" u="sng"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a:lnSpc>
                <a:spcPts val="1470"/>
              </a:lnSpc>
              <a:spcAft>
                <a:spcPts val="0"/>
              </a:spcAft>
            </a:pPr>
            <a:endParaRPr lang="ru-RU" sz="2000" b="1" u="sng"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a:lnSpc>
                <a:spcPts val="1470"/>
              </a:lnSpc>
              <a:spcAft>
                <a:spcPts val="0"/>
              </a:spcAft>
            </a:pPr>
            <a:r>
              <a:rPr lang="ru-RU" sz="2000" b="1" u="sng"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000" b="1" u="sng"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«Собери пословицу</a:t>
            </a:r>
            <a:r>
              <a:rPr lang="ru-RU" sz="2000" b="1" u="sng"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p>
          <a:p>
            <a:pPr>
              <a:lnSpc>
                <a:spcPts val="1470"/>
              </a:lnSpc>
              <a:spcAft>
                <a:spcPts val="0"/>
              </a:spcAft>
            </a:pPr>
            <a:endParaRPr lang="ru-RU" sz="2000" dirty="0">
              <a:latin typeface="Times New Roman" panose="02020603050405020304" pitchFamily="18" charset="0"/>
              <a:ea typeface="Calibri" panose="020F0502020204030204" pitchFamily="34" charset="0"/>
              <a:cs typeface="Times New Roman" panose="02020603050405020304" pitchFamily="18" charset="0"/>
            </a:endParaRPr>
          </a:p>
          <a:p>
            <a:pPr>
              <a:lnSpc>
                <a:spcPts val="1470"/>
              </a:lnSpc>
              <a:spcAft>
                <a:spcPts val="0"/>
              </a:spcAft>
            </a:pPr>
            <a:r>
              <a:rPr lang="ru-RU" sz="20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ru-RU" sz="2000" dirty="0">
              <a:latin typeface="Times New Roman" panose="02020603050405020304" pitchFamily="18" charset="0"/>
              <a:ea typeface="Calibri" panose="020F0502020204030204" pitchFamily="34" charset="0"/>
              <a:cs typeface="Times New Roman" panose="02020603050405020304" pitchFamily="18" charset="0"/>
            </a:endParaRPr>
          </a:p>
          <a:p>
            <a:pPr>
              <a:lnSpc>
                <a:spcPts val="1470"/>
              </a:lnSpc>
              <a:spcAft>
                <a:spcPts val="0"/>
              </a:spcAft>
            </a:pPr>
            <a:r>
              <a:rPr lang="ru-RU" sz="2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Восстановить пословицы, обе части которых соединены неверно, заново расставить знаки</a:t>
            </a:r>
            <a:br>
              <a:rPr lang="ru-RU" sz="2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br>
            <a:r>
              <a:rPr lang="ru-RU" sz="2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препинания.</a:t>
            </a:r>
            <a:endParaRPr lang="ru-RU" sz="2000" dirty="0">
              <a:latin typeface="Times New Roman" panose="02020603050405020304" pitchFamily="18" charset="0"/>
              <a:ea typeface="Calibri" panose="020F0502020204030204" pitchFamily="34" charset="0"/>
              <a:cs typeface="Times New Roman" panose="02020603050405020304" pitchFamily="18" charset="0"/>
            </a:endParaRPr>
          </a:p>
          <a:p>
            <a:pPr>
              <a:spcAft>
                <a:spcPts val="0"/>
              </a:spcAft>
            </a:pPr>
            <a:r>
              <a:rPr lang="ru-RU" sz="2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Ремесло не коромысло: - не </a:t>
            </a:r>
            <a:r>
              <a:rPr lang="ru-RU" sz="2000"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научиш</a:t>
            </a:r>
            <a:r>
              <a:rPr lang="ru-RU" sz="2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ru-RU" sz="2000"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ся</a:t>
            </a:r>
            <a:r>
              <a:rPr lang="ru-RU" sz="2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ru-RU" sz="2000" dirty="0">
              <a:latin typeface="Times New Roman" panose="02020603050405020304" pitchFamily="18" charset="0"/>
              <a:ea typeface="Calibri" panose="020F0502020204030204" pitchFamily="34" charset="0"/>
              <a:cs typeface="Times New Roman" panose="02020603050405020304" pitchFamily="18" charset="0"/>
            </a:endParaRPr>
          </a:p>
          <a:p>
            <a:pPr>
              <a:spcAft>
                <a:spcPts val="0"/>
              </a:spcAft>
            </a:pPr>
            <a:r>
              <a:rPr lang="ru-RU" sz="2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Хорош(?) садовник - </a:t>
            </a:r>
            <a:r>
              <a:rPr lang="ru-RU" sz="2000"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собереш</a:t>
            </a:r>
            <a:r>
              <a:rPr lang="ru-RU" sz="2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хлеба на грош(?).</a:t>
            </a:r>
            <a:endParaRPr lang="ru-RU" sz="2000" dirty="0">
              <a:latin typeface="Times New Roman" panose="02020603050405020304" pitchFamily="18" charset="0"/>
              <a:ea typeface="Calibri" panose="020F0502020204030204" pitchFamily="34" charset="0"/>
              <a:cs typeface="Times New Roman" panose="02020603050405020304" pitchFamily="18" charset="0"/>
            </a:endParaRPr>
          </a:p>
          <a:p>
            <a:pPr>
              <a:spcAft>
                <a:spcPts val="0"/>
              </a:spcAft>
            </a:pPr>
            <a:r>
              <a:rPr lang="ru-RU" sz="2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Не </a:t>
            </a:r>
            <a:r>
              <a:rPr lang="ru-RU" sz="2000"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помучиш</a:t>
            </a:r>
            <a:r>
              <a:rPr lang="ru-RU" sz="2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ru-RU" sz="2000"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ся</a:t>
            </a:r>
            <a:r>
              <a:rPr lang="ru-RU" sz="2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не </a:t>
            </a:r>
            <a:r>
              <a:rPr lang="ru-RU" sz="2000"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посееш</a:t>
            </a:r>
            <a:r>
              <a:rPr lang="ru-RU" sz="2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 не взойдут.</a:t>
            </a:r>
            <a:endParaRPr lang="ru-RU" sz="2000" dirty="0">
              <a:latin typeface="Times New Roman" panose="02020603050405020304" pitchFamily="18" charset="0"/>
              <a:ea typeface="Calibri" panose="020F0502020204030204" pitchFamily="34" charset="0"/>
              <a:cs typeface="Times New Roman" panose="02020603050405020304" pitchFamily="18" charset="0"/>
            </a:endParaRPr>
          </a:p>
          <a:p>
            <a:pPr>
              <a:spcAft>
                <a:spcPts val="0"/>
              </a:spcAft>
            </a:pPr>
            <a:r>
              <a:rPr lang="ru-RU" sz="2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Не </a:t>
            </a:r>
            <a:r>
              <a:rPr lang="ru-RU" sz="2000"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удобриш</a:t>
            </a:r>
            <a:r>
              <a:rPr lang="ru-RU" sz="2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рож(?) - плеч(?) не оттянет.</a:t>
            </a:r>
            <a:endParaRPr lang="ru-RU" sz="2000" dirty="0">
              <a:latin typeface="Times New Roman" panose="02020603050405020304" pitchFamily="18" charset="0"/>
              <a:ea typeface="Calibri" panose="020F0502020204030204" pitchFamily="34" charset="0"/>
              <a:cs typeface="Times New Roman" panose="02020603050405020304" pitchFamily="18" charset="0"/>
            </a:endParaRPr>
          </a:p>
          <a:p>
            <a:pPr>
              <a:spcAft>
                <a:spcPts val="0"/>
              </a:spcAft>
            </a:pPr>
            <a:r>
              <a:rPr lang="ru-RU" sz="2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Бобы не грибы, хорош(?) и крыжовник.</a:t>
            </a:r>
            <a:endParaRPr lang="ru-RU" sz="2000" dirty="0">
              <a:latin typeface="Times New Roman" panose="02020603050405020304" pitchFamily="18" charset="0"/>
              <a:ea typeface="Calibri" panose="020F0502020204030204" pitchFamily="34" charset="0"/>
              <a:cs typeface="Times New Roman" panose="02020603050405020304" pitchFamily="18" charset="0"/>
            </a:endParaRPr>
          </a:p>
          <a:p>
            <a:pPr>
              <a:spcAft>
                <a:spcPts val="0"/>
              </a:spcAft>
            </a:pPr>
            <a:r>
              <a:rPr lang="ru-RU" sz="2000" dirty="0">
                <a:latin typeface="Times New Roman" panose="02020603050405020304" pitchFamily="18" charset="0"/>
                <a:ea typeface="Calibri" panose="020F0502020204030204" pitchFamily="34" charset="0"/>
                <a:cs typeface="Times New Roman" panose="02020603050405020304" pitchFamily="18" charset="0"/>
              </a:rPr>
              <a:t> </a:t>
            </a:r>
            <a:endParaRPr lang="ru-RU" sz="2000" dirty="0" smtClean="0">
              <a:latin typeface="Times New Roman" panose="02020603050405020304" pitchFamily="18" charset="0"/>
              <a:ea typeface="Calibri" panose="020F0502020204030204" pitchFamily="34" charset="0"/>
              <a:cs typeface="Times New Roman" panose="02020603050405020304" pitchFamily="18" charset="0"/>
            </a:endParaRPr>
          </a:p>
          <a:p>
            <a:pPr>
              <a:spcAft>
                <a:spcPts val="0"/>
              </a:spcAft>
            </a:pPr>
            <a:r>
              <a:rPr lang="ru-RU" sz="2000" dirty="0" smtClean="0">
                <a:latin typeface="Times New Roman" panose="02020603050405020304" pitchFamily="18" charset="0"/>
                <a:ea typeface="Calibri" panose="020F0502020204030204" pitchFamily="34" charset="0"/>
                <a:cs typeface="Times New Roman" panose="02020603050405020304" pitchFamily="18" charset="0"/>
              </a:rPr>
              <a:t>Приём </a:t>
            </a:r>
            <a:r>
              <a:rPr lang="ru-RU" sz="2000" dirty="0">
                <a:latin typeface="Times New Roman" panose="02020603050405020304" pitchFamily="18" charset="0"/>
                <a:ea typeface="Calibri" panose="020F0502020204030204" pitchFamily="34" charset="0"/>
                <a:cs typeface="Times New Roman" panose="02020603050405020304" pitchFamily="18" charset="0"/>
              </a:rPr>
              <a:t>«Мозаика универсален, его можно использовать на любых учебных предметах и на всех ступенях: как в начальном, так и в старшем звене.</a:t>
            </a:r>
          </a:p>
          <a:p>
            <a:pPr>
              <a:spcAft>
                <a:spcPts val="0"/>
              </a:spcAft>
            </a:pPr>
            <a:r>
              <a:rPr lang="ru-RU" sz="2000" dirty="0">
                <a:latin typeface="Times New Roman" panose="02020603050405020304" pitchFamily="18" charset="0"/>
                <a:ea typeface="Calibri" panose="020F0502020204030204" pitchFamily="34" charset="0"/>
                <a:cs typeface="Times New Roman" panose="02020603050405020304" pitchFamily="18" charset="0"/>
              </a:rPr>
              <a:t> </a:t>
            </a:r>
            <a:endParaRPr lang="ru-RU" sz="20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59011499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3900" y="723900"/>
            <a:ext cx="5257800" cy="5372100"/>
          </a:xfrm>
          <a:prstGeom prst="snip2DiagRect">
            <a:avLst/>
          </a:prstGeom>
          <a:solidFill>
            <a:srgbClr val="FFFFFF">
              <a:shade val="85000"/>
            </a:srgbClr>
          </a:solidFill>
          <a:ln w="88900" cap="sq">
            <a:solidFill>
              <a:srgbClr val="92D050"/>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3" name="Рисунок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88100" y="723900"/>
            <a:ext cx="4940300" cy="5372100"/>
          </a:xfrm>
          <a:prstGeom prst="snip2DiagRect">
            <a:avLst/>
          </a:prstGeom>
          <a:solidFill>
            <a:srgbClr val="FFFFFF">
              <a:shade val="85000"/>
            </a:srgbClr>
          </a:solidFill>
          <a:ln w="88900" cap="sq">
            <a:solidFill>
              <a:srgbClr val="92D050"/>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
        <p:nvSpPr>
          <p:cNvPr id="4" name="TextBox 3"/>
          <p:cNvSpPr txBox="1"/>
          <p:nvPr/>
        </p:nvSpPr>
        <p:spPr>
          <a:xfrm>
            <a:off x="2511379" y="723900"/>
            <a:ext cx="6327821" cy="707886"/>
          </a:xfrm>
          <a:prstGeom prst="rect">
            <a:avLst/>
          </a:prstGeom>
          <a:noFill/>
        </p:spPr>
        <p:txBody>
          <a:bodyPr wrap="square" rtlCol="0">
            <a:spAutoFit/>
          </a:bodyPr>
          <a:lstStyle/>
          <a:p>
            <a:r>
              <a:rPr lang="ru-RU" sz="2000" dirty="0" smtClean="0">
                <a:solidFill>
                  <a:srgbClr val="7030A0"/>
                </a:solidFill>
                <a:latin typeface="Times New Roman" panose="02020603050405020304" pitchFamily="18" charset="0"/>
                <a:cs typeface="Times New Roman" panose="02020603050405020304" pitchFamily="18" charset="0"/>
              </a:rPr>
              <a:t>                           ИГРА-КВЕСТ </a:t>
            </a:r>
          </a:p>
          <a:p>
            <a:r>
              <a:rPr lang="ru-RU" sz="2000" dirty="0" smtClean="0">
                <a:solidFill>
                  <a:srgbClr val="7030A0"/>
                </a:solidFill>
                <a:latin typeface="Times New Roman" panose="02020603050405020304" pitchFamily="18" charset="0"/>
                <a:cs typeface="Times New Roman" panose="02020603050405020304" pitchFamily="18" charset="0"/>
              </a:rPr>
              <a:t>«ПУТЕШЕСТВИЕ В СТРАНУ </a:t>
            </a:r>
            <a:r>
              <a:rPr lang="ru-RU" sz="2000" dirty="0" smtClean="0">
                <a:solidFill>
                  <a:srgbClr val="7030A0"/>
                </a:solidFill>
                <a:latin typeface="Times New Roman" panose="02020603050405020304" pitchFamily="18" charset="0"/>
                <a:cs typeface="Times New Roman" panose="02020603050405020304" pitchFamily="18" charset="0"/>
              </a:rPr>
              <a:t>ГРАММАТИКИ</a:t>
            </a:r>
            <a:r>
              <a:rPr lang="ru-RU" sz="2000" dirty="0" smtClean="0">
                <a:solidFill>
                  <a:srgbClr val="7030A0"/>
                </a:solidFill>
                <a:latin typeface="Times New Roman" panose="02020603050405020304" pitchFamily="18" charset="0"/>
                <a:cs typeface="Times New Roman" panose="02020603050405020304" pitchFamily="18" charset="0"/>
              </a:rPr>
              <a:t>»</a:t>
            </a:r>
            <a:endParaRPr lang="ru-RU" sz="2000" dirty="0">
              <a:solidFill>
                <a:srgbClr val="7030A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0656739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11369" y="759855"/>
            <a:ext cx="10367493" cy="4411464"/>
          </a:xfrm>
          <a:prstGeom prst="rect">
            <a:avLst/>
          </a:prstGeom>
        </p:spPr>
        <p:txBody>
          <a:bodyPr wrap="square">
            <a:spAutoFit/>
          </a:bodyPr>
          <a:lstStyle/>
          <a:p>
            <a:pPr>
              <a:spcAft>
                <a:spcPts val="750"/>
              </a:spcAft>
            </a:pPr>
            <a:r>
              <a:rPr lang="ru-RU" b="1" dirty="0">
                <a:solidFill>
                  <a:srgbClr val="000000"/>
                </a:solidFill>
                <a:latin typeface="Times New Roman" panose="02020603050405020304" pitchFamily="18" charset="0"/>
                <a:ea typeface="Times New Roman" panose="02020603050405020304" pitchFamily="18" charset="0"/>
              </a:rPr>
              <a:t>4.Приём </a:t>
            </a:r>
            <a:r>
              <a:rPr lang="ru-RU" b="1" u="sng" dirty="0">
                <a:solidFill>
                  <a:srgbClr val="000000"/>
                </a:solidFill>
                <a:latin typeface="Times New Roman" panose="02020603050405020304" pitchFamily="18" charset="0"/>
                <a:ea typeface="Times New Roman" panose="02020603050405020304" pitchFamily="18" charset="0"/>
              </a:rPr>
              <a:t>«Письмо с дырками (пробелами)»</a:t>
            </a:r>
            <a:r>
              <a:rPr lang="ru-RU" b="1" dirty="0">
                <a:solidFill>
                  <a:srgbClr val="000000"/>
                </a:solidFill>
                <a:latin typeface="Times New Roman" panose="02020603050405020304" pitchFamily="18" charset="0"/>
                <a:ea typeface="Times New Roman" panose="02020603050405020304" pitchFamily="18" charset="0"/>
              </a:rPr>
              <a:t>.</a:t>
            </a:r>
            <a:endParaRPr lang="ru-RU" dirty="0">
              <a:latin typeface="Times New Roman" panose="02020603050405020304" pitchFamily="18" charset="0"/>
              <a:ea typeface="Times New Roman" panose="02020603050405020304" pitchFamily="18" charset="0"/>
            </a:endParaRPr>
          </a:p>
          <a:p>
            <a:pPr>
              <a:spcAft>
                <a:spcPts val="750"/>
              </a:spcAft>
            </a:pPr>
            <a:r>
              <a:rPr lang="ru-RU" dirty="0">
                <a:solidFill>
                  <a:srgbClr val="000000"/>
                </a:solidFill>
                <a:latin typeface="Times New Roman" panose="02020603050405020304" pitchFamily="18" charset="0"/>
                <a:ea typeface="Times New Roman" panose="02020603050405020304" pitchFamily="18" charset="0"/>
              </a:rPr>
              <a:t>Еще один продуктивный прием работы с текстом носит интересное название – </a:t>
            </a:r>
            <a:r>
              <a:rPr lang="ru-RU" b="1" dirty="0">
                <a:solidFill>
                  <a:srgbClr val="000000"/>
                </a:solidFill>
                <a:latin typeface="Times New Roman" panose="02020603050405020304" pitchFamily="18" charset="0"/>
                <a:ea typeface="Times New Roman" panose="02020603050405020304" pitchFamily="18" charset="0"/>
              </a:rPr>
              <a:t>«Письмо с дырками».</a:t>
            </a:r>
            <a:r>
              <a:rPr lang="ru-RU" dirty="0">
                <a:solidFill>
                  <a:srgbClr val="000000"/>
                </a:solidFill>
                <a:latin typeface="Times New Roman" panose="02020603050405020304" pitchFamily="18" charset="0"/>
                <a:ea typeface="Times New Roman" panose="02020603050405020304" pitchFamily="18" charset="0"/>
              </a:rPr>
              <a:t> Такое «Письмо» подойдет для контроля усвоения материала на уроке, в качестве проверки домашнего задания. На уроке русского языка по теме «Имя прилагательное» в 6 классе можно предоставить учащимся следующий мини – текст</a:t>
            </a:r>
            <a:r>
              <a:rPr lang="ru-RU" dirty="0" smtClean="0">
                <a:solidFill>
                  <a:srgbClr val="000000"/>
                </a:solidFill>
                <a:latin typeface="Times New Roman" panose="02020603050405020304" pitchFamily="18" charset="0"/>
                <a:ea typeface="Times New Roman" panose="02020603050405020304" pitchFamily="18" charset="0"/>
              </a:rPr>
              <a:t>.</a:t>
            </a:r>
          </a:p>
          <a:p>
            <a:pPr>
              <a:spcAft>
                <a:spcPts val="750"/>
              </a:spcAft>
            </a:pPr>
            <a:endParaRPr lang="ru-RU" dirty="0">
              <a:latin typeface="Times New Roman" panose="02020603050405020304" pitchFamily="18" charset="0"/>
              <a:ea typeface="Times New Roman" panose="02020603050405020304" pitchFamily="18" charset="0"/>
            </a:endParaRPr>
          </a:p>
          <a:p>
            <a:pPr>
              <a:spcAft>
                <a:spcPts val="750"/>
              </a:spcAft>
            </a:pPr>
            <a:r>
              <a:rPr lang="ru-RU" b="1" dirty="0">
                <a:solidFill>
                  <a:srgbClr val="000000"/>
                </a:solidFill>
                <a:latin typeface="Times New Roman" panose="02020603050405020304" pitchFamily="18" charset="0"/>
                <a:ea typeface="Times New Roman" panose="02020603050405020304" pitchFamily="18" charset="0"/>
              </a:rPr>
              <a:t>Имя прилагательное – часть речи, которая обозначает… и отвечает на вопросы… .</a:t>
            </a:r>
            <a:endParaRPr lang="ru-RU" dirty="0">
              <a:latin typeface="Times New Roman" panose="02020603050405020304" pitchFamily="18" charset="0"/>
              <a:ea typeface="Times New Roman" panose="02020603050405020304" pitchFamily="18" charset="0"/>
            </a:endParaRPr>
          </a:p>
          <a:p>
            <a:pPr>
              <a:spcAft>
                <a:spcPts val="750"/>
              </a:spcAft>
            </a:pPr>
            <a:r>
              <a:rPr lang="ru-RU" b="1" dirty="0">
                <a:solidFill>
                  <a:srgbClr val="000000"/>
                </a:solidFill>
                <a:latin typeface="Times New Roman" panose="02020603050405020304" pitchFamily="18" charset="0"/>
                <a:ea typeface="Times New Roman" panose="02020603050405020304" pitchFamily="18" charset="0"/>
              </a:rPr>
              <a:t>Имена прилагательные изменяются по …, … (в единственном числе) и … .</a:t>
            </a:r>
            <a:endParaRPr lang="ru-RU" dirty="0">
              <a:latin typeface="Times New Roman" panose="02020603050405020304" pitchFamily="18" charset="0"/>
              <a:ea typeface="Times New Roman" panose="02020603050405020304" pitchFamily="18" charset="0"/>
            </a:endParaRPr>
          </a:p>
          <a:p>
            <a:pPr>
              <a:spcAft>
                <a:spcPts val="750"/>
              </a:spcAft>
            </a:pPr>
            <a:r>
              <a:rPr lang="ru-RU" b="1" dirty="0">
                <a:solidFill>
                  <a:srgbClr val="000000"/>
                </a:solidFill>
                <a:latin typeface="Times New Roman" panose="02020603050405020304" pitchFamily="18" charset="0"/>
                <a:ea typeface="Times New Roman" panose="02020603050405020304" pitchFamily="18" charset="0"/>
              </a:rPr>
              <a:t>В предложении имена прилагательные чаще всего бывают … и … </a:t>
            </a:r>
            <a:r>
              <a:rPr lang="ru-RU" b="1" dirty="0" smtClean="0">
                <a:solidFill>
                  <a:srgbClr val="000000"/>
                </a:solidFill>
                <a:latin typeface="Times New Roman" panose="02020603050405020304" pitchFamily="18" charset="0"/>
                <a:ea typeface="Times New Roman" panose="02020603050405020304" pitchFamily="18" charset="0"/>
              </a:rPr>
              <a:t>.</a:t>
            </a:r>
          </a:p>
          <a:p>
            <a:pPr>
              <a:spcAft>
                <a:spcPts val="750"/>
              </a:spcAft>
            </a:pPr>
            <a:endParaRPr lang="ru-RU" dirty="0">
              <a:latin typeface="Times New Roman" panose="02020603050405020304" pitchFamily="18" charset="0"/>
              <a:ea typeface="Times New Roman" panose="02020603050405020304" pitchFamily="18" charset="0"/>
            </a:endParaRPr>
          </a:p>
          <a:p>
            <a:pPr>
              <a:spcAft>
                <a:spcPts val="750"/>
              </a:spcAft>
            </a:pPr>
            <a:r>
              <a:rPr lang="ru-RU" dirty="0">
                <a:solidFill>
                  <a:srgbClr val="000000"/>
                </a:solidFill>
                <a:latin typeface="Times New Roman" panose="02020603050405020304" pitchFamily="18" charset="0"/>
                <a:ea typeface="Times New Roman" panose="02020603050405020304" pitchFamily="18" charset="0"/>
              </a:rPr>
              <a:t>Учащиеся должны «заштопать дырки»- вставить на месте пропусков нужные для понимания текста слова. На первых порах работы с такими текстами можно помочь ребятам, подготовив им карточку со словами для справок.</a:t>
            </a:r>
            <a:endParaRPr lang="ru-RU"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78146358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210614" y="874455"/>
            <a:ext cx="9672034" cy="4811574"/>
          </a:xfrm>
          <a:prstGeom prst="rect">
            <a:avLst/>
          </a:prstGeom>
        </p:spPr>
        <p:txBody>
          <a:bodyPr wrap="square">
            <a:spAutoFit/>
          </a:bodyPr>
          <a:lstStyle/>
          <a:p>
            <a:pPr>
              <a:spcAft>
                <a:spcPts val="750"/>
              </a:spcAft>
            </a:pPr>
            <a:r>
              <a:rPr lang="ru-RU" sz="2000" b="1" dirty="0">
                <a:solidFill>
                  <a:srgbClr val="000000"/>
                </a:solidFill>
                <a:latin typeface="Times New Roman" panose="02020603050405020304" pitchFamily="18" charset="0"/>
                <a:ea typeface="Times New Roman" panose="02020603050405020304" pitchFamily="18" charset="0"/>
              </a:rPr>
              <a:t>Приведу пример из практики. Раздел морфологии «Местоимение», тема «Неопределённые местоимения»</a:t>
            </a:r>
            <a:endParaRPr lang="ru-RU" sz="2000" dirty="0">
              <a:latin typeface="Times New Roman" panose="02020603050405020304" pitchFamily="18" charset="0"/>
              <a:ea typeface="Times New Roman" panose="02020603050405020304" pitchFamily="18" charset="0"/>
            </a:endParaRPr>
          </a:p>
          <a:p>
            <a:pPr>
              <a:spcAft>
                <a:spcPts val="750"/>
              </a:spcAft>
            </a:pPr>
            <a:r>
              <a:rPr lang="ru-RU" sz="2000" b="1" i="1" dirty="0">
                <a:solidFill>
                  <a:srgbClr val="000000"/>
                </a:solidFill>
                <a:latin typeface="Times New Roman" panose="02020603050405020304" pitchFamily="18" charset="0"/>
                <a:ea typeface="Times New Roman" panose="02020603050405020304" pitchFamily="18" charset="0"/>
              </a:rPr>
              <a:t>Упражнение 509 (уч. </a:t>
            </a:r>
            <a:r>
              <a:rPr lang="ru-RU" sz="2000" b="1" i="1" dirty="0" err="1">
                <a:solidFill>
                  <a:srgbClr val="000000"/>
                </a:solidFill>
                <a:latin typeface="Times New Roman" panose="02020603050405020304" pitchFamily="18" charset="0"/>
                <a:ea typeface="Times New Roman" panose="02020603050405020304" pitchFamily="18" charset="0"/>
              </a:rPr>
              <a:t>Т.А.Ладыженской</a:t>
            </a:r>
            <a:r>
              <a:rPr lang="ru-RU" sz="2000" b="1" i="1" dirty="0">
                <a:solidFill>
                  <a:srgbClr val="000000"/>
                </a:solidFill>
                <a:latin typeface="Times New Roman" panose="02020603050405020304" pitchFamily="18" charset="0"/>
                <a:ea typeface="Times New Roman" panose="02020603050405020304" pitchFamily="18" charset="0"/>
              </a:rPr>
              <a:t>, зеленый)</a:t>
            </a:r>
            <a:endParaRPr lang="ru-RU" sz="2000" dirty="0">
              <a:latin typeface="Times New Roman" panose="02020603050405020304" pitchFamily="18" charset="0"/>
              <a:ea typeface="Times New Roman" panose="02020603050405020304" pitchFamily="18" charset="0"/>
            </a:endParaRPr>
          </a:p>
          <a:p>
            <a:pPr>
              <a:spcAft>
                <a:spcPts val="750"/>
              </a:spcAft>
            </a:pPr>
            <a:r>
              <a:rPr lang="ru-RU" sz="2000" b="1" spc="75" dirty="0">
                <a:solidFill>
                  <a:srgbClr val="333333"/>
                </a:solidFill>
                <a:latin typeface="Times New Roman" panose="02020603050405020304" pitchFamily="18" charset="0"/>
                <a:ea typeface="Times New Roman" panose="02020603050405020304" pitchFamily="18" charset="0"/>
              </a:rPr>
              <a:t>Прочитайте текст. Разделите его на три части. Спишите, соблюдая красную строку и вставляя местоимения кто-то, какой-то, чей- то, что-либо в нужной форме. Подчеркните все известные вам местоимения.</a:t>
            </a:r>
            <a:endParaRPr lang="ru-RU" sz="2000" dirty="0">
              <a:latin typeface="Times New Roman" panose="02020603050405020304" pitchFamily="18" charset="0"/>
              <a:ea typeface="Times New Roman" panose="02020603050405020304" pitchFamily="18" charset="0"/>
            </a:endParaRPr>
          </a:p>
          <a:p>
            <a:pPr>
              <a:spcAft>
                <a:spcPts val="750"/>
              </a:spcAft>
            </a:pPr>
            <a:r>
              <a:rPr lang="ru-RU" sz="2000" b="1" spc="75" dirty="0">
                <a:solidFill>
                  <a:srgbClr val="333333"/>
                </a:solidFill>
                <a:latin typeface="Times New Roman" panose="02020603050405020304" pitchFamily="18" charset="0"/>
                <a:ea typeface="Times New Roman" panose="02020603050405020304" pitchFamily="18" charset="0"/>
              </a:rPr>
              <a:t> • Укажите в тексте признаки разговорного стиля.</a:t>
            </a:r>
            <a:r>
              <a:rPr lang="ru-RU" sz="2000" b="1" spc="75" dirty="0">
                <a:solidFill>
                  <a:srgbClr val="333333"/>
                </a:solidFill>
                <a:latin typeface="Arial" panose="020B0604020202020204" pitchFamily="34" charset="0"/>
                <a:ea typeface="Times New Roman" panose="02020603050405020304" pitchFamily="18" charset="0"/>
              </a:rPr>
              <a:t/>
            </a:r>
            <a:br>
              <a:rPr lang="ru-RU" sz="2000" b="1" spc="75" dirty="0">
                <a:solidFill>
                  <a:srgbClr val="333333"/>
                </a:solidFill>
                <a:latin typeface="Arial" panose="020B0604020202020204" pitchFamily="34" charset="0"/>
                <a:ea typeface="Times New Roman" panose="02020603050405020304" pitchFamily="18" charset="0"/>
              </a:rPr>
            </a:br>
            <a:endParaRPr lang="ru-RU" sz="2000" b="1" spc="75" dirty="0" smtClean="0">
              <a:solidFill>
                <a:srgbClr val="333333"/>
              </a:solidFill>
              <a:latin typeface="Arial" panose="020B0604020202020204" pitchFamily="34" charset="0"/>
              <a:ea typeface="Times New Roman" panose="02020603050405020304" pitchFamily="18" charset="0"/>
            </a:endParaRPr>
          </a:p>
          <a:p>
            <a:pPr>
              <a:spcAft>
                <a:spcPts val="750"/>
              </a:spcAft>
            </a:pPr>
            <a:r>
              <a:rPr lang="ru-RU" sz="2000" b="1" spc="75" dirty="0">
                <a:solidFill>
                  <a:srgbClr val="333333"/>
                </a:solidFill>
                <a:latin typeface="Arial" panose="020B0604020202020204" pitchFamily="34" charset="0"/>
                <a:ea typeface="Times New Roman" panose="02020603050405020304" pitchFamily="18" charset="0"/>
              </a:rPr>
              <a:t/>
            </a:r>
            <a:br>
              <a:rPr lang="ru-RU" sz="2000" b="1" spc="75" dirty="0">
                <a:solidFill>
                  <a:srgbClr val="333333"/>
                </a:solidFill>
                <a:latin typeface="Arial" panose="020B0604020202020204" pitchFamily="34" charset="0"/>
                <a:ea typeface="Times New Roman" panose="02020603050405020304" pitchFamily="18" charset="0"/>
              </a:rPr>
            </a:br>
            <a:r>
              <a:rPr lang="ru-RU" sz="2000" spc="75" dirty="0">
                <a:solidFill>
                  <a:srgbClr val="333333"/>
                </a:solidFill>
                <a:latin typeface="Times New Roman" panose="02020603050405020304" pitchFamily="18" charset="0"/>
                <a:ea typeface="Times New Roman" panose="02020603050405020304" pitchFamily="18" charset="0"/>
              </a:rPr>
              <a:t>Рано утром я </a:t>
            </a:r>
            <a:r>
              <a:rPr lang="ru-RU" sz="2000" spc="75" dirty="0" err="1">
                <a:solidFill>
                  <a:srgbClr val="333333"/>
                </a:solidFill>
                <a:latin typeface="Times New Roman" panose="02020603050405020304" pitchFamily="18" charset="0"/>
                <a:ea typeface="Times New Roman" panose="02020603050405020304" pitchFamily="18" charset="0"/>
              </a:rPr>
              <a:t>пош</a:t>
            </a:r>
            <a:r>
              <a:rPr lang="ru-RU" sz="2000" spc="75" dirty="0">
                <a:solidFill>
                  <a:srgbClr val="333333"/>
                </a:solidFill>
                <a:latin typeface="Times New Roman" panose="02020603050405020304" pitchFamily="18" charset="0"/>
                <a:ea typeface="Times New Roman" panose="02020603050405020304" pitchFamily="18" charset="0"/>
              </a:rPr>
              <a:t>..л в </a:t>
            </a:r>
            <a:r>
              <a:rPr lang="ru-RU" sz="2000" spc="75" dirty="0" err="1">
                <a:solidFill>
                  <a:srgbClr val="333333"/>
                </a:solidFill>
                <a:latin typeface="Times New Roman" panose="02020603050405020304" pitchFamily="18" charset="0"/>
                <a:ea typeface="Times New Roman" panose="02020603050405020304" pitchFamily="18" charset="0"/>
              </a:rPr>
              <a:t>с..рай</a:t>
            </a:r>
            <a:r>
              <a:rPr lang="ru-RU" sz="2000" spc="75" dirty="0">
                <a:solidFill>
                  <a:srgbClr val="333333"/>
                </a:solidFill>
                <a:latin typeface="Times New Roman" panose="02020603050405020304" pitchFamily="18" charset="0"/>
                <a:ea typeface="Times New Roman" panose="02020603050405020304" pitchFamily="18" charset="0"/>
              </a:rPr>
              <a:t>. Вдруг __ __ прошмыгнул мимо моих ног.4 Я увидел лишь __ __ сер..</a:t>
            </a:r>
            <a:r>
              <a:rPr lang="ru-RU" sz="2000" spc="75" dirty="0" err="1">
                <a:solidFill>
                  <a:srgbClr val="333333"/>
                </a:solidFill>
                <a:latin typeface="Times New Roman" panose="02020603050405020304" pitchFamily="18" charset="0"/>
                <a:ea typeface="Times New Roman" panose="02020603050405020304" pitchFamily="18" charset="0"/>
              </a:rPr>
              <a:t>нький</a:t>
            </a:r>
            <a:r>
              <a:rPr lang="ru-RU" sz="2000" spc="75" dirty="0">
                <a:solidFill>
                  <a:srgbClr val="333333"/>
                </a:solidFill>
                <a:latin typeface="Times New Roman" panose="02020603050405020304" pitchFamily="18" charset="0"/>
                <a:ea typeface="Times New Roman" panose="02020603050405020304" pitchFamily="18" charset="0"/>
              </a:rPr>
              <a:t> </a:t>
            </a:r>
            <a:r>
              <a:rPr lang="ru-RU" sz="2000" spc="75" dirty="0" err="1">
                <a:solidFill>
                  <a:srgbClr val="333333"/>
                </a:solidFill>
                <a:latin typeface="Times New Roman" panose="02020603050405020304" pitchFamily="18" charset="0"/>
                <a:ea typeface="Times New Roman" panose="02020603050405020304" pitchFamily="18" charset="0"/>
              </a:rPr>
              <a:t>хвост..к</a:t>
            </a:r>
            <a:r>
              <a:rPr lang="ru-RU" sz="2000" spc="75" dirty="0">
                <a:solidFill>
                  <a:srgbClr val="333333"/>
                </a:solidFill>
                <a:latin typeface="Times New Roman" panose="02020603050405020304" pitchFamily="18" charset="0"/>
                <a:ea typeface="Times New Roman" panose="02020603050405020304" pitchFamily="18" charset="0"/>
              </a:rPr>
              <a:t>. Я </a:t>
            </a:r>
            <a:r>
              <a:rPr lang="ru-RU" sz="2000" spc="75" dirty="0" err="1">
                <a:solidFill>
                  <a:srgbClr val="333333"/>
                </a:solidFill>
                <a:latin typeface="Times New Roman" panose="02020603050405020304" pitchFamily="18" charset="0"/>
                <a:ea typeface="Times New Roman" panose="02020603050405020304" pitchFamily="18" charset="0"/>
              </a:rPr>
              <a:t>вош</a:t>
            </a:r>
            <a:r>
              <a:rPr lang="ru-RU" sz="2000" spc="75" dirty="0">
                <a:solidFill>
                  <a:srgbClr val="333333"/>
                </a:solidFill>
                <a:latin typeface="Times New Roman" panose="02020603050405020304" pitchFamily="18" charset="0"/>
                <a:ea typeface="Times New Roman" panose="02020603050405020304" pitchFamily="18" charset="0"/>
              </a:rPr>
              <a:t>..л в </a:t>
            </a:r>
            <a:r>
              <a:rPr lang="ru-RU" sz="2000" spc="75" dirty="0" err="1">
                <a:solidFill>
                  <a:srgbClr val="333333"/>
                </a:solidFill>
                <a:latin typeface="Times New Roman" panose="02020603050405020304" pitchFamily="18" charset="0"/>
                <a:ea typeface="Times New Roman" panose="02020603050405020304" pitchFamily="18" charset="0"/>
              </a:rPr>
              <a:t>с..рай</a:t>
            </a:r>
            <a:r>
              <a:rPr lang="ru-RU" sz="2000" spc="75" dirty="0">
                <a:solidFill>
                  <a:srgbClr val="333333"/>
                </a:solidFill>
                <a:latin typeface="Times New Roman" panose="02020603050405020304" pitchFamily="18" charset="0"/>
                <a:ea typeface="Times New Roman" panose="02020603050405020304" pitchFamily="18" charset="0"/>
              </a:rPr>
              <a:t>. Из того угла, где лежало сено, дон..</a:t>
            </a:r>
            <a:r>
              <a:rPr lang="ru-RU" sz="2000" spc="75" dirty="0" err="1">
                <a:solidFill>
                  <a:srgbClr val="333333"/>
                </a:solidFill>
                <a:latin typeface="Times New Roman" panose="02020603050405020304" pitchFamily="18" charset="0"/>
                <a:ea typeface="Times New Roman" panose="02020603050405020304" pitchFamily="18" charset="0"/>
              </a:rPr>
              <a:t>сились</a:t>
            </a:r>
            <a:r>
              <a:rPr lang="ru-RU" sz="2000" spc="75" dirty="0">
                <a:solidFill>
                  <a:srgbClr val="333333"/>
                </a:solidFill>
                <a:latin typeface="Times New Roman" panose="02020603050405020304" pitchFamily="18" charset="0"/>
                <a:ea typeface="Times New Roman" panose="02020603050405020304" pitchFamily="18" charset="0"/>
              </a:rPr>
              <a:t> __ __ звуки. Там __ __ возился. (Не)успел я __ __ </a:t>
            </a:r>
            <a:r>
              <a:rPr lang="ru-RU" sz="2000" spc="75" dirty="0" err="1">
                <a:solidFill>
                  <a:srgbClr val="333333"/>
                </a:solidFill>
                <a:latin typeface="Times New Roman" panose="02020603050405020304" pitchFamily="18" charset="0"/>
                <a:ea typeface="Times New Roman" panose="02020603050405020304" pitchFamily="18" charset="0"/>
              </a:rPr>
              <a:t>предпр</a:t>
            </a:r>
            <a:r>
              <a:rPr lang="ru-RU" sz="2000" spc="75" dirty="0">
                <a:solidFill>
                  <a:srgbClr val="333333"/>
                </a:solidFill>
                <a:latin typeface="Times New Roman" panose="02020603050405020304" pitchFamily="18" charset="0"/>
                <a:ea typeface="Times New Roman" panose="02020603050405020304" pitchFamily="18" charset="0"/>
              </a:rPr>
              <a:t>..</a:t>
            </a:r>
            <a:r>
              <a:rPr lang="ru-RU" sz="2000" spc="75" dirty="0" err="1">
                <a:solidFill>
                  <a:srgbClr val="333333"/>
                </a:solidFill>
                <a:latin typeface="Times New Roman" panose="02020603050405020304" pitchFamily="18" charset="0"/>
                <a:ea typeface="Times New Roman" panose="02020603050405020304" pitchFamily="18" charset="0"/>
              </a:rPr>
              <a:t>нять</a:t>
            </a:r>
            <a:r>
              <a:rPr lang="ru-RU" sz="2000" spc="75" dirty="0">
                <a:solidFill>
                  <a:srgbClr val="333333"/>
                </a:solidFill>
                <a:latin typeface="Times New Roman" panose="02020603050405020304" pitchFamily="18" charset="0"/>
                <a:ea typeface="Times New Roman" panose="02020603050405020304" pitchFamily="18" charset="0"/>
              </a:rPr>
              <a:t>, как из сена </a:t>
            </a:r>
            <a:r>
              <a:rPr lang="ru-RU" sz="2000" spc="75" dirty="0" err="1">
                <a:solidFill>
                  <a:srgbClr val="333333"/>
                </a:solidFill>
                <a:latin typeface="Times New Roman" panose="02020603050405020304" pitchFamily="18" charset="0"/>
                <a:ea typeface="Times New Roman" panose="02020603050405020304" pitchFamily="18" charset="0"/>
              </a:rPr>
              <a:t>выск</a:t>
            </a:r>
            <a:r>
              <a:rPr lang="ru-RU" sz="2000" spc="75" dirty="0">
                <a:solidFill>
                  <a:srgbClr val="333333"/>
                </a:solidFill>
                <a:latin typeface="Times New Roman" panose="02020603050405020304" pitchFamily="18" charset="0"/>
                <a:ea typeface="Times New Roman" panose="02020603050405020304" pitchFamily="18" charset="0"/>
              </a:rPr>
              <a:t>..</a:t>
            </a:r>
            <a:r>
              <a:rPr lang="ru-RU" sz="2000" spc="75" dirty="0" err="1">
                <a:solidFill>
                  <a:srgbClr val="333333"/>
                </a:solidFill>
                <a:latin typeface="Times New Roman" panose="02020603050405020304" pitchFamily="18" charset="0"/>
                <a:ea typeface="Times New Roman" panose="02020603050405020304" pitchFamily="18" charset="0"/>
              </a:rPr>
              <a:t>чила</a:t>
            </a:r>
            <a:r>
              <a:rPr lang="ru-RU" sz="2000" spc="75" dirty="0">
                <a:solidFill>
                  <a:srgbClr val="333333"/>
                </a:solidFill>
                <a:latin typeface="Times New Roman" panose="02020603050405020304" pitchFamily="18" charset="0"/>
                <a:ea typeface="Times New Roman" panose="02020603050405020304" pitchFamily="18" charset="0"/>
              </a:rPr>
              <a:t> мышь, а (за)ней наш кот Васька. В то же мгновенье3 мышь юркнула в щель3 под порогом.</a:t>
            </a:r>
            <a:endParaRPr lang="ru-RU" sz="2000"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1947479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219200" y="901700"/>
            <a:ext cx="9994900" cy="3693319"/>
          </a:xfrm>
          <a:prstGeom prst="rect">
            <a:avLst/>
          </a:prstGeom>
        </p:spPr>
        <p:txBody>
          <a:bodyPr wrap="square">
            <a:spAutoFit/>
          </a:bodyPr>
          <a:lstStyle/>
          <a:p>
            <a:pPr algn="just">
              <a:spcAft>
                <a:spcPts val="0"/>
              </a:spcAft>
            </a:pPr>
            <a:r>
              <a:rPr lang="ru-RU" sz="2600" b="1" dirty="0">
                <a:latin typeface="Times New Roman" panose="02020603050405020304" pitchFamily="18" charset="0"/>
                <a:ea typeface="Times New Roman" panose="02020603050405020304" pitchFamily="18" charset="0"/>
                <a:cs typeface="Times New Roman" panose="02020603050405020304" pitchFamily="18" charset="0"/>
              </a:rPr>
              <a:t>Цель:</a:t>
            </a:r>
            <a:r>
              <a:rPr lang="ru-RU" sz="2600" dirty="0">
                <a:latin typeface="Times New Roman" panose="02020603050405020304" pitchFamily="18" charset="0"/>
                <a:ea typeface="Times New Roman" panose="02020603050405020304" pitchFamily="18" charset="0"/>
                <a:cs typeface="Times New Roman" panose="02020603050405020304" pitchFamily="18" charset="0"/>
              </a:rPr>
              <a:t> представить систему работы по формированию читательской грамотности на уроках русского языка в 6 классе посредством определенных методических приёмов;</a:t>
            </a:r>
            <a:endParaRPr lang="ru-RU" sz="260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a:spcAft>
                <a:spcPts val="0"/>
              </a:spcAft>
            </a:pPr>
            <a:r>
              <a:rPr lang="ru-RU" sz="2600" b="1" dirty="0">
                <a:latin typeface="Times New Roman" panose="02020603050405020304" pitchFamily="18" charset="0"/>
                <a:ea typeface="Times New Roman" panose="02020603050405020304" pitchFamily="18" charset="0"/>
                <a:cs typeface="Times New Roman" panose="02020603050405020304" pitchFamily="18" charset="0"/>
              </a:rPr>
              <a:t>Задачи:</a:t>
            </a:r>
            <a:r>
              <a:rPr lang="ru-RU" sz="2600" dirty="0">
                <a:latin typeface="Times New Roman" panose="02020603050405020304" pitchFamily="18" charset="0"/>
                <a:ea typeface="Times New Roman" panose="02020603050405020304" pitchFamily="18" charset="0"/>
                <a:cs typeface="Times New Roman" panose="02020603050405020304" pitchFamily="18" charset="0"/>
              </a:rPr>
              <a:t> </a:t>
            </a:r>
            <a:endParaRPr lang="ru-RU" sz="2600"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spcAft>
                <a:spcPts val="0"/>
              </a:spcAft>
              <a:buFont typeface="+mj-lt"/>
              <a:buAutoNum type="arabicPeriod"/>
            </a:pPr>
            <a:r>
              <a:rPr lang="ru-RU" sz="2600" dirty="0">
                <a:latin typeface="Times New Roman" panose="02020603050405020304" pitchFamily="18" charset="0"/>
                <a:ea typeface="Times New Roman" panose="02020603050405020304" pitchFamily="18" charset="0"/>
                <a:cs typeface="Times New Roman" panose="02020603050405020304" pitchFamily="18" charset="0"/>
              </a:rPr>
              <a:t>развивать у учащихся умение ориентироваться в источниках информации, находить, перерабатывать, передавать и принимать требуемую информацию;</a:t>
            </a:r>
            <a:endParaRPr lang="ru-RU" sz="2600"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spcAft>
                <a:spcPts val="0"/>
              </a:spcAft>
              <a:buFont typeface="+mj-lt"/>
              <a:buAutoNum type="arabicPeriod"/>
            </a:pPr>
            <a:r>
              <a:rPr lang="ru-RU" sz="2600" dirty="0">
                <a:latin typeface="Times New Roman" panose="02020603050405020304" pitchFamily="18" charset="0"/>
                <a:ea typeface="Times New Roman" panose="02020603050405020304" pitchFamily="18" charset="0"/>
                <a:cs typeface="Times New Roman" panose="02020603050405020304" pitchFamily="18" charset="0"/>
              </a:rPr>
              <a:t>формировать умение использовать различные стратегии при переработке информации, отвергая ненужную и неверную.</a:t>
            </a:r>
            <a:endParaRPr lang="ru-RU" sz="2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44749816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56067" y="824248"/>
            <a:ext cx="9414457" cy="3937168"/>
          </a:xfrm>
          <a:prstGeom prst="rect">
            <a:avLst/>
          </a:prstGeom>
        </p:spPr>
        <p:txBody>
          <a:bodyPr wrap="square">
            <a:spAutoFit/>
          </a:bodyPr>
          <a:lstStyle/>
          <a:p>
            <a:pPr>
              <a:spcAft>
                <a:spcPts val="750"/>
              </a:spcAft>
            </a:pPr>
            <a:r>
              <a:rPr lang="ru-RU" sz="2400" b="1" spc="75" dirty="0">
                <a:solidFill>
                  <a:srgbClr val="333333"/>
                </a:solidFill>
                <a:latin typeface="Times New Roman" panose="02020603050405020304" pitchFamily="18" charset="0"/>
                <a:ea typeface="Times New Roman" panose="02020603050405020304" pitchFamily="18" charset="0"/>
              </a:rPr>
              <a:t>ОТВЕТ:</a:t>
            </a:r>
            <a:endParaRPr lang="ru-RU" sz="2400" dirty="0">
              <a:latin typeface="Times New Roman" panose="02020603050405020304" pitchFamily="18" charset="0"/>
              <a:ea typeface="Times New Roman" panose="02020603050405020304" pitchFamily="18" charset="0"/>
            </a:endParaRPr>
          </a:p>
          <a:p>
            <a:pPr algn="just" fontAlgn="base">
              <a:lnSpc>
                <a:spcPct val="115000"/>
              </a:lnSpc>
              <a:spcAft>
                <a:spcPts val="0"/>
              </a:spcAft>
            </a:pPr>
            <a:r>
              <a:rPr lang="ru-RU" sz="2400" dirty="0">
                <a:solidFill>
                  <a:srgbClr val="000000"/>
                </a:solidFill>
                <a:latin typeface="Verdana" panose="020B0604030504040204" pitchFamily="34" charset="0"/>
                <a:ea typeface="Times New Roman" panose="02020603050405020304" pitchFamily="18" charset="0"/>
                <a:cs typeface="Arial" panose="020B0604020202020204" pitchFamily="34" charset="0"/>
              </a:rPr>
              <a:t>  </a:t>
            </a:r>
            <a:r>
              <a:rPr lang="ru-RU" sz="2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Рано утром </a:t>
            </a:r>
            <a:r>
              <a:rPr lang="ru-RU" sz="2400" u="sng"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я</a:t>
            </a:r>
            <a:r>
              <a:rPr lang="ru-RU" sz="2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пош</a:t>
            </a:r>
            <a:r>
              <a:rPr lang="ru-RU" sz="2400"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ё</a:t>
            </a:r>
            <a:r>
              <a:rPr lang="ru-RU" sz="2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л в с</a:t>
            </a:r>
            <a:r>
              <a:rPr lang="ru-RU" sz="2400"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а</a:t>
            </a:r>
            <a:r>
              <a:rPr lang="ru-RU" sz="2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рай. Вдруг </a:t>
            </a:r>
            <a:r>
              <a:rPr lang="ru-RU" sz="24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кто-то</a:t>
            </a:r>
            <a:r>
              <a:rPr lang="ru-RU" sz="2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прошмыгнул мимо </a:t>
            </a:r>
            <a:r>
              <a:rPr lang="ru-RU" sz="2400" u="sng"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моих</a:t>
            </a:r>
            <a:r>
              <a:rPr lang="ru-RU" sz="2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ног.</a:t>
            </a:r>
            <a:r>
              <a:rPr lang="ru-RU" sz="2400" b="1" baseline="30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4</a:t>
            </a:r>
            <a:r>
              <a:rPr lang="ru-RU" sz="2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400" u="sng"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Я</a:t>
            </a:r>
            <a:r>
              <a:rPr lang="ru-RU" sz="2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увидел лишь </a:t>
            </a:r>
            <a:r>
              <a:rPr lang="ru-RU" sz="24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чей-то</a:t>
            </a:r>
            <a:r>
              <a:rPr lang="ru-RU" sz="2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сер</a:t>
            </a:r>
            <a:r>
              <a:rPr lang="ru-RU" sz="2400"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е</a:t>
            </a:r>
            <a:r>
              <a:rPr lang="ru-RU" sz="2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нький хвост</a:t>
            </a:r>
            <a:r>
              <a:rPr lang="ru-RU" sz="2400"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и</a:t>
            </a:r>
            <a:r>
              <a:rPr lang="ru-RU" sz="2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к.</a:t>
            </a:r>
            <a:endParaRPr lang="ru-RU" sz="2400" dirty="0">
              <a:latin typeface="Calibri" panose="020F0502020204030204" pitchFamily="34" charset="0"/>
              <a:ea typeface="Calibri" panose="020F0502020204030204" pitchFamily="34" charset="0"/>
              <a:cs typeface="Times New Roman" panose="02020603050405020304" pitchFamily="18" charset="0"/>
            </a:endParaRPr>
          </a:p>
          <a:p>
            <a:pPr algn="just" fontAlgn="base">
              <a:lnSpc>
                <a:spcPct val="115000"/>
              </a:lnSpc>
              <a:spcAft>
                <a:spcPts val="0"/>
              </a:spcAft>
            </a:pPr>
            <a:r>
              <a:rPr lang="ru-RU" sz="2400" u="sng"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Я</a:t>
            </a:r>
            <a:r>
              <a:rPr lang="ru-RU" sz="2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вош</a:t>
            </a:r>
            <a:r>
              <a:rPr lang="ru-RU" sz="2400"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ё</a:t>
            </a:r>
            <a:r>
              <a:rPr lang="ru-RU" sz="2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л в с</a:t>
            </a:r>
            <a:r>
              <a:rPr lang="ru-RU" sz="2400"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а</a:t>
            </a:r>
            <a:r>
              <a:rPr lang="ru-RU" sz="2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рай. Из того угла, где лежало сено, дон</a:t>
            </a:r>
            <a:r>
              <a:rPr lang="ru-RU" sz="2400"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о</a:t>
            </a:r>
            <a:r>
              <a:rPr lang="ru-RU" sz="2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сились </a:t>
            </a:r>
            <a:r>
              <a:rPr lang="ru-RU" sz="24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какие-то</a:t>
            </a:r>
            <a:r>
              <a:rPr lang="ru-RU" sz="2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звуки. Там </a:t>
            </a:r>
            <a:r>
              <a:rPr lang="ru-RU" sz="24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кто-то</a:t>
            </a:r>
            <a:r>
              <a:rPr lang="ru-RU" sz="2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возился.</a:t>
            </a:r>
            <a:endParaRPr lang="ru-RU" sz="2400" dirty="0">
              <a:latin typeface="Calibri" panose="020F0502020204030204" pitchFamily="34" charset="0"/>
              <a:ea typeface="Calibri" panose="020F0502020204030204" pitchFamily="34" charset="0"/>
              <a:cs typeface="Times New Roman" panose="02020603050405020304" pitchFamily="18" charset="0"/>
            </a:endParaRPr>
          </a:p>
          <a:p>
            <a:pPr fontAlgn="base">
              <a:lnSpc>
                <a:spcPct val="115000"/>
              </a:lnSpc>
              <a:spcAft>
                <a:spcPts val="0"/>
              </a:spcAft>
            </a:pPr>
            <a:r>
              <a:rPr lang="ru-RU" sz="2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Не успел </a:t>
            </a:r>
            <a:r>
              <a:rPr lang="ru-RU" sz="2400" u="sng"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я</a:t>
            </a:r>
            <a:r>
              <a:rPr lang="ru-RU" sz="2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4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что-либо </a:t>
            </a:r>
            <a:r>
              <a:rPr lang="ru-RU" sz="2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предпринять, как из сена выск</a:t>
            </a:r>
            <a:r>
              <a:rPr lang="ru-RU" sz="2400"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о</a:t>
            </a:r>
            <a:r>
              <a:rPr lang="ru-RU" sz="2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чила мышь, а за </a:t>
            </a:r>
            <a:r>
              <a:rPr lang="ru-RU" sz="2400" u="sng"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ней</a:t>
            </a:r>
            <a:r>
              <a:rPr lang="ru-RU" sz="2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400" u="sng"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наш</a:t>
            </a:r>
            <a:r>
              <a:rPr lang="ru-RU" sz="2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кот Васька. В </a:t>
            </a:r>
            <a:r>
              <a:rPr lang="ru-RU" sz="2400" u="sng"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то</a:t>
            </a:r>
            <a:r>
              <a:rPr lang="ru-RU" sz="2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же мгновенье</a:t>
            </a:r>
            <a:r>
              <a:rPr lang="ru-RU" sz="2400" b="1" baseline="30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3</a:t>
            </a:r>
            <a:r>
              <a:rPr lang="ru-RU" sz="2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мышь юркнула в щель</a:t>
            </a:r>
            <a:r>
              <a:rPr lang="ru-RU" sz="24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3</a:t>
            </a:r>
            <a:r>
              <a:rPr lang="ru-RU" sz="2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под порогом.</a:t>
            </a:r>
            <a:br>
              <a:rPr lang="ru-RU" sz="2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br>
            <a:endParaRPr lang="ru-RU" sz="2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07030825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1625600" y="863600"/>
            <a:ext cx="8712200" cy="4991100"/>
          </a:xfrm>
          <a:prstGeom prst="snip2DiagRect">
            <a:avLst/>
          </a:prstGeom>
          <a:solidFill>
            <a:srgbClr val="FFFFFF">
              <a:shade val="85000"/>
            </a:srgbClr>
          </a:solidFill>
          <a:ln w="381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69284091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11369" y="1262130"/>
            <a:ext cx="10522039" cy="3985706"/>
          </a:xfrm>
          <a:prstGeom prst="rect">
            <a:avLst/>
          </a:prstGeom>
        </p:spPr>
        <p:txBody>
          <a:bodyPr wrap="square">
            <a:spAutoFit/>
          </a:bodyPr>
          <a:lstStyle/>
          <a:p>
            <a:pPr algn="just">
              <a:lnSpc>
                <a:spcPct val="115000"/>
              </a:lnSpc>
              <a:spcAft>
                <a:spcPts val="0"/>
              </a:spcAft>
            </a:pPr>
            <a:r>
              <a:rPr lang="ru-RU" dirty="0" smtClean="0">
                <a:latin typeface="Times New Roman" panose="02020603050405020304" pitchFamily="18" charset="0"/>
                <a:ea typeface="Times New Roman" panose="02020603050405020304" pitchFamily="18" charset="0"/>
                <a:cs typeface="Times New Roman" panose="02020603050405020304" pitchFamily="18" charset="0"/>
              </a:rPr>
              <a:t>  </a:t>
            </a:r>
            <a:r>
              <a:rPr lang="ru-RU" sz="2000" dirty="0" smtClean="0">
                <a:latin typeface="Times New Roman" panose="02020603050405020304" pitchFamily="18" charset="0"/>
                <a:ea typeface="Times New Roman" panose="02020603050405020304" pitchFamily="18" charset="0"/>
                <a:cs typeface="Times New Roman" panose="02020603050405020304" pitchFamily="18" charset="0"/>
              </a:rPr>
              <a:t>Таким </a:t>
            </a:r>
            <a:r>
              <a:rPr lang="ru-RU" sz="2000" dirty="0">
                <a:latin typeface="Times New Roman" panose="02020603050405020304" pitchFamily="18" charset="0"/>
                <a:ea typeface="Times New Roman" panose="02020603050405020304" pitchFamily="18" charset="0"/>
                <a:cs typeface="Times New Roman" panose="02020603050405020304" pitchFamily="18" charset="0"/>
              </a:rPr>
              <a:t>образом, для развития читательской грамотности  необходимо систематически организовывать  работу  учащихся   с текстом не только на уроках чтения и  литературы, добывать и вычленять информацию на каждом уроке, аргументировать свой ответ.  В практике, на уроках литературы,   рекомендовать почаще использовать философские рассуждения при написании сочинений, при выражении своей точки зрения, основанной на жизненном опыте учащихся.  Использовать дополнительные индивидуальные задания с успешными учащимися по предмету.  Развивать у</a:t>
            </a:r>
            <a:r>
              <a:rPr lang="ru-RU" sz="2000" dirty="0">
                <a:latin typeface="Times New Roman" panose="02020603050405020304" pitchFamily="18" charset="0"/>
                <a:ea typeface="Calibri" panose="020F0502020204030204" pitchFamily="34" charset="0"/>
                <a:cs typeface="Times New Roman" panose="02020603050405020304" pitchFamily="18" charset="0"/>
              </a:rPr>
              <a:t>мения грамотного читателя, проводить постоянный мониторинг понимания прочитанного. Если мы систематически и целенаправленно будем использовать методические приемы в работе над развитием чтения,   то    сформируем читательскую самостоятельность  школьников, а  ценность книги и чтения  снова станет   неоспоримой.</a:t>
            </a: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14501034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95402" y="1210613"/>
            <a:ext cx="9601196" cy="3940935"/>
          </a:xfrm>
          <a:solidFill>
            <a:schemeClr val="accent4">
              <a:lumMod val="20000"/>
              <a:lumOff val="80000"/>
            </a:schemeClr>
          </a:solidFill>
        </p:spPr>
        <p:txBody>
          <a:bodyPr/>
          <a:lstStyle/>
          <a:p>
            <a:r>
              <a:rPr lang="ru-RU" b="1" i="1" dirty="0" smtClean="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latin typeface="Times New Roman" panose="02020603050405020304" pitchFamily="18" charset="0"/>
                <a:cs typeface="Times New Roman" panose="02020603050405020304" pitchFamily="18" charset="0"/>
              </a:rPr>
              <a:t>СПАСИБО ЗА ВНИМАНИЕ</a:t>
            </a:r>
            <a:r>
              <a:rPr lang="ru-RU" b="1" i="1" dirty="0" smtClean="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rPr>
              <a:t>!</a:t>
            </a:r>
            <a:endParaRPr lang="ru-RU" i="1" dirty="0"/>
          </a:p>
        </p:txBody>
      </p:sp>
    </p:spTree>
    <p:extLst>
      <p:ext uri="{BB962C8B-B14F-4D97-AF65-F5344CB8AC3E}">
        <p14:creationId xmlns:p14="http://schemas.microsoft.com/office/powerpoint/2010/main" val="22953244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56068" y="1146219"/>
            <a:ext cx="10148551" cy="6299160"/>
          </a:xfrm>
          <a:prstGeom prst="rect">
            <a:avLst/>
          </a:prstGeom>
        </p:spPr>
        <p:txBody>
          <a:bodyPr wrap="square">
            <a:spAutoFit/>
          </a:bodyPr>
          <a:lstStyle/>
          <a:p>
            <a:pPr indent="449580" algn="just">
              <a:lnSpc>
                <a:spcPct val="115000"/>
              </a:lnSpc>
              <a:spcAft>
                <a:spcPts val="1000"/>
              </a:spcAft>
            </a:pPr>
            <a:r>
              <a:rPr lang="ru-RU" sz="2200" b="1" dirty="0">
                <a:latin typeface="Times New Roman" panose="02020603050405020304" pitchFamily="18" charset="0"/>
                <a:ea typeface="Calibri" panose="020F0502020204030204" pitchFamily="34" charset="0"/>
                <a:cs typeface="Times New Roman" panose="02020603050405020304" pitchFamily="18" charset="0"/>
              </a:rPr>
              <a:t>Чтение –</a:t>
            </a:r>
            <a:r>
              <a:rPr lang="ru-RU" sz="2200" dirty="0">
                <a:latin typeface="Times New Roman" panose="02020603050405020304" pitchFamily="18" charset="0"/>
                <a:ea typeface="Calibri" panose="020F0502020204030204" pitchFamily="34" charset="0"/>
                <a:cs typeface="Times New Roman" panose="02020603050405020304" pitchFamily="18" charset="0"/>
              </a:rPr>
              <a:t> это сложный психофизиологический процесс, в котором можно выделить две стороны: 1) смысловую – понимание, осознание содержания и смысла читаемого текста. 2) техническую (подчиненную смысловой, обслуживающей ее) – скорость (темп), правильность и выразительность чтения.</a:t>
            </a:r>
          </a:p>
          <a:p>
            <a:pPr indent="449580" algn="just">
              <a:lnSpc>
                <a:spcPct val="115000"/>
              </a:lnSpc>
              <a:spcAft>
                <a:spcPts val="1000"/>
              </a:spcAft>
            </a:pPr>
            <a:r>
              <a:rPr lang="ru-RU" sz="2200" b="1" dirty="0">
                <a:latin typeface="Times New Roman" panose="02020603050405020304" pitchFamily="18" charset="0"/>
                <a:ea typeface="Calibri" panose="020F0502020204030204" pitchFamily="34" charset="0"/>
                <a:cs typeface="Times New Roman" panose="02020603050405020304" pitchFamily="18" charset="0"/>
              </a:rPr>
              <a:t>Смысловое чтение</a:t>
            </a:r>
            <a:r>
              <a:rPr lang="ru-RU" sz="2200" dirty="0">
                <a:latin typeface="Times New Roman" panose="02020603050405020304" pitchFamily="18" charset="0"/>
                <a:ea typeface="Calibri" panose="020F0502020204030204" pitchFamily="34" charset="0"/>
                <a:cs typeface="Times New Roman" panose="02020603050405020304" pitchFamily="18" charset="0"/>
              </a:rPr>
              <a:t> – это такое качество чтения, при котором достигается понимание информационной, смысловой и идейной сторон произведения</a:t>
            </a:r>
            <a:r>
              <a:rPr lang="ru-RU" sz="2200" dirty="0" smtClean="0">
                <a:latin typeface="Times New Roman" panose="02020603050405020304" pitchFamily="18" charset="0"/>
                <a:ea typeface="Calibri" panose="020F0502020204030204" pitchFamily="34" charset="0"/>
                <a:cs typeface="Times New Roman" panose="02020603050405020304" pitchFamily="18" charset="0"/>
              </a:rPr>
              <a:t>.</a:t>
            </a:r>
          </a:p>
          <a:p>
            <a:pPr indent="449580" algn="just">
              <a:lnSpc>
                <a:spcPct val="115000"/>
              </a:lnSpc>
              <a:spcAft>
                <a:spcPts val="1000"/>
              </a:spcAft>
            </a:pPr>
            <a:r>
              <a:rPr lang="ru-RU" sz="2200" b="1" dirty="0" smtClean="0">
                <a:latin typeface="Times New Roman" panose="02020603050405020304" pitchFamily="18" charset="0"/>
                <a:cs typeface="Times New Roman" panose="02020603050405020304" pitchFamily="18" charset="0"/>
              </a:rPr>
              <a:t>Читательская </a:t>
            </a:r>
            <a:r>
              <a:rPr lang="ru-RU" sz="2200" b="1" dirty="0">
                <a:latin typeface="Times New Roman" panose="02020603050405020304" pitchFamily="18" charset="0"/>
                <a:cs typeface="Times New Roman" panose="02020603050405020304" pitchFamily="18" charset="0"/>
              </a:rPr>
              <a:t>грамотность</a:t>
            </a:r>
            <a:r>
              <a:rPr lang="ru-RU" sz="2200" dirty="0">
                <a:latin typeface="Times New Roman" panose="02020603050405020304" pitchFamily="18" charset="0"/>
                <a:cs typeface="Times New Roman" panose="02020603050405020304" pitchFamily="18" charset="0"/>
              </a:rPr>
              <a:t> - способность к чтению и пониманию учебных текстов, умение извлекать информацию из текста, интерпретировать и использовать ее при решении учебных, учебно-практических задач в повседневной жизни.</a:t>
            </a:r>
          </a:p>
          <a:p>
            <a:pPr indent="449580" algn="just">
              <a:lnSpc>
                <a:spcPct val="115000"/>
              </a:lnSpc>
              <a:spcAft>
                <a:spcPts val="1000"/>
              </a:spcAft>
            </a:pPr>
            <a:endParaRPr lang="ru-RU" sz="1600" dirty="0" smtClean="0">
              <a:latin typeface="Times New Roman" panose="02020603050405020304" pitchFamily="18" charset="0"/>
              <a:ea typeface="Calibri" panose="020F0502020204030204" pitchFamily="34" charset="0"/>
              <a:cs typeface="Times New Roman" panose="02020603050405020304" pitchFamily="18" charset="0"/>
            </a:endParaRPr>
          </a:p>
          <a:p>
            <a:pPr indent="449580" algn="just">
              <a:lnSpc>
                <a:spcPct val="115000"/>
              </a:lnSpc>
              <a:spcAft>
                <a:spcPts val="1000"/>
              </a:spcAft>
            </a:pPr>
            <a:endParaRPr lang="ru-RU" sz="1600" dirty="0">
              <a:effectLst/>
              <a:latin typeface="Times New Roman" panose="02020603050405020304" pitchFamily="18" charset="0"/>
              <a:ea typeface="Calibri" panose="020F0502020204030204" pitchFamily="34" charset="0"/>
              <a:cs typeface="Times New Roman" panose="02020603050405020304" pitchFamily="18" charset="0"/>
            </a:endParaRPr>
          </a:p>
          <a:p>
            <a:pPr indent="449580" algn="just">
              <a:lnSpc>
                <a:spcPct val="115000"/>
              </a:lnSpc>
              <a:spcAft>
                <a:spcPts val="1000"/>
              </a:spcAft>
            </a:pPr>
            <a:endParaRPr lang="ru-RU" sz="1600" dirty="0" smtClean="0">
              <a:latin typeface="Times New Roman" panose="02020603050405020304" pitchFamily="18" charset="0"/>
              <a:ea typeface="Calibri" panose="020F0502020204030204" pitchFamily="34" charset="0"/>
              <a:cs typeface="Times New Roman" panose="02020603050405020304" pitchFamily="18" charset="0"/>
            </a:endParaRPr>
          </a:p>
          <a:p>
            <a:pPr indent="449580" algn="just">
              <a:lnSpc>
                <a:spcPct val="115000"/>
              </a:lnSpc>
              <a:spcAft>
                <a:spcPts val="1000"/>
              </a:spcAft>
            </a:pPr>
            <a:endParaRPr lang="ru-RU" sz="1600" dirty="0">
              <a:effectLst/>
              <a:latin typeface="Times New Roman" panose="02020603050405020304" pitchFamily="18" charset="0"/>
              <a:ea typeface="Calibri" panose="020F0502020204030204" pitchFamily="34" charset="0"/>
              <a:cs typeface="Times New Roman" panose="02020603050405020304" pitchFamily="18" charset="0"/>
            </a:endParaRPr>
          </a:p>
          <a:p>
            <a:pPr indent="449580" algn="just">
              <a:lnSpc>
                <a:spcPct val="115000"/>
              </a:lnSpc>
              <a:spcAft>
                <a:spcPts val="1000"/>
              </a:spcAft>
            </a:pP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65566034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219200" y="1104900"/>
            <a:ext cx="9639300" cy="4007251"/>
          </a:xfrm>
          <a:prstGeom prst="rect">
            <a:avLst/>
          </a:prstGeom>
        </p:spPr>
        <p:txBody>
          <a:bodyPr wrap="square">
            <a:spAutoFit/>
          </a:bodyPr>
          <a:lstStyle/>
          <a:p>
            <a:pPr algn="just">
              <a:spcAft>
                <a:spcPts val="0"/>
              </a:spcAft>
            </a:pPr>
            <a:r>
              <a:rPr lang="ru-RU" sz="2400" b="1" dirty="0" smtClean="0">
                <a:latin typeface="Times New Roman" panose="02020603050405020304" pitchFamily="18" charset="0"/>
                <a:ea typeface="Times New Roman" panose="02020603050405020304" pitchFamily="18" charset="0"/>
                <a:cs typeface="Times New Roman" panose="02020603050405020304" pitchFamily="18" charset="0"/>
              </a:rPr>
              <a:t>Виды заданий:</a:t>
            </a:r>
          </a:p>
          <a:p>
            <a:pPr algn="just"/>
            <a:r>
              <a:rPr lang="ru-RU" sz="2400" dirty="0" smtClean="0">
                <a:latin typeface="Times New Roman" panose="02020603050405020304" pitchFamily="18" charset="0"/>
                <a:ea typeface="Times New Roman" panose="02020603050405020304" pitchFamily="18" charset="0"/>
                <a:cs typeface="Times New Roman" panose="02020603050405020304" pitchFamily="18" charset="0"/>
              </a:rPr>
              <a:t>1. </a:t>
            </a:r>
            <a:r>
              <a:rPr lang="ru-RU" sz="2400" dirty="0">
                <a:latin typeface="Times New Roman" panose="02020603050405020304" pitchFamily="18" charset="0"/>
                <a:ea typeface="Times New Roman" panose="02020603050405020304" pitchFamily="18" charset="0"/>
                <a:cs typeface="Times New Roman" panose="02020603050405020304" pitchFamily="18" charset="0"/>
              </a:rPr>
              <a:t>Использование  лингвистических сказок при объяснении нового материала;           </a:t>
            </a:r>
            <a:endParaRPr lang="ru-RU" sz="2400" dirty="0">
              <a:latin typeface="Calibri" panose="020F0502020204030204" pitchFamily="34" charset="0"/>
              <a:ea typeface="Calibri" panose="020F0502020204030204" pitchFamily="34" charset="0"/>
              <a:cs typeface="Times New Roman" panose="02020603050405020304" pitchFamily="18" charset="0"/>
            </a:endParaRPr>
          </a:p>
          <a:p>
            <a:pPr algn="just"/>
            <a:r>
              <a:rPr lang="ru-RU" sz="2400" dirty="0" smtClean="0">
                <a:latin typeface="Times New Roman" panose="02020603050405020304" pitchFamily="18" charset="0"/>
                <a:ea typeface="Times New Roman" panose="02020603050405020304" pitchFamily="18" charset="0"/>
                <a:cs typeface="Times New Roman" panose="02020603050405020304" pitchFamily="18" charset="0"/>
              </a:rPr>
              <a:t>2. </a:t>
            </a:r>
            <a:r>
              <a:rPr lang="ru-RU" sz="2400" dirty="0">
                <a:latin typeface="Times New Roman" panose="02020603050405020304" pitchFamily="18" charset="0"/>
                <a:ea typeface="Times New Roman" panose="02020603050405020304" pitchFamily="18" charset="0"/>
                <a:cs typeface="Times New Roman" panose="02020603050405020304" pitchFamily="18" charset="0"/>
              </a:rPr>
              <a:t>Использование приема «Кластер» при объяснении нового материала;           </a:t>
            </a:r>
            <a:endParaRPr lang="ru-RU" sz="2400" dirty="0">
              <a:latin typeface="Calibri" panose="020F0502020204030204" pitchFamily="34" charset="0"/>
              <a:ea typeface="Calibri" panose="020F0502020204030204" pitchFamily="34" charset="0"/>
              <a:cs typeface="Times New Roman" panose="02020603050405020304" pitchFamily="18" charset="0"/>
            </a:endParaRPr>
          </a:p>
          <a:p>
            <a:pPr algn="just">
              <a:spcAft>
                <a:spcPts val="0"/>
              </a:spcAft>
            </a:pPr>
            <a:r>
              <a:rPr lang="ru-RU" sz="2400" dirty="0" smtClean="0">
                <a:latin typeface="Times New Roman" panose="02020603050405020304" pitchFamily="18" charset="0"/>
                <a:ea typeface="Times New Roman" panose="02020603050405020304" pitchFamily="18" charset="0"/>
                <a:cs typeface="Times New Roman" panose="02020603050405020304" pitchFamily="18" charset="0"/>
              </a:rPr>
              <a:t>3.</a:t>
            </a:r>
            <a:r>
              <a:rPr lang="ru-RU" sz="2400" i="1" dirty="0" smtClean="0">
                <a:latin typeface="Times New Roman" panose="02020603050405020304" pitchFamily="18" charset="0"/>
                <a:ea typeface="Times New Roman" panose="02020603050405020304" pitchFamily="18" charset="0"/>
                <a:cs typeface="Times New Roman" panose="02020603050405020304" pitchFamily="18" charset="0"/>
              </a:rPr>
              <a:t> </a:t>
            </a:r>
            <a:r>
              <a:rPr lang="ru-RU" sz="2400" dirty="0" smtClean="0">
                <a:latin typeface="Times New Roman" panose="02020603050405020304" pitchFamily="18" charset="0"/>
                <a:ea typeface="Times New Roman" panose="02020603050405020304" pitchFamily="18" charset="0"/>
                <a:cs typeface="Times New Roman" panose="02020603050405020304" pitchFamily="18" charset="0"/>
              </a:rPr>
              <a:t>Использование приёма «Мозаика». «Реконструкция текста» - выполнение  заданий на закрепление нового материала;</a:t>
            </a:r>
            <a:endParaRPr lang="ru-RU" sz="24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ru-RU" sz="2400" dirty="0">
                <a:latin typeface="Times New Roman" panose="02020603050405020304" pitchFamily="18" charset="0"/>
                <a:ea typeface="Times New Roman" panose="02020603050405020304" pitchFamily="18" charset="0"/>
                <a:cs typeface="Times New Roman" panose="02020603050405020304" pitchFamily="18" charset="0"/>
              </a:rPr>
              <a:t>4</a:t>
            </a:r>
            <a:r>
              <a:rPr lang="ru-RU" sz="2400" dirty="0" smtClean="0">
                <a:latin typeface="Times New Roman" panose="02020603050405020304" pitchFamily="18" charset="0"/>
                <a:ea typeface="Times New Roman" panose="02020603050405020304" pitchFamily="18" charset="0"/>
                <a:cs typeface="Times New Roman" panose="02020603050405020304" pitchFamily="18" charset="0"/>
              </a:rPr>
              <a:t>. «Письмо с дырками» </a:t>
            </a:r>
            <a:r>
              <a:rPr lang="ru-RU" sz="2400"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использование данного вида работы  для проверки усвоенных знаний, а также для «работы над ошибками», если текст не был понят правильно ранее.</a:t>
            </a:r>
          </a:p>
          <a:p>
            <a:pPr>
              <a:lnSpc>
                <a:spcPct val="115000"/>
              </a:lnSpc>
              <a:spcAft>
                <a:spcPts val="0"/>
              </a:spcAft>
            </a:pPr>
            <a:endParaRPr lang="ru-RU" sz="2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39864441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03868" y="798490"/>
            <a:ext cx="9592732" cy="605307"/>
          </a:xfrm>
        </p:spPr>
        <p:txBody>
          <a:bodyPr>
            <a:normAutofit/>
          </a:bodyPr>
          <a:lstStyle/>
          <a:p>
            <a:r>
              <a:rPr lang="ru-RU" dirty="0" smtClean="0">
                <a:solidFill>
                  <a:srgbClr val="C00000"/>
                </a:solidFill>
                <a:latin typeface="Times New Roman" panose="02020603050405020304" pitchFamily="18" charset="0"/>
                <a:cs typeface="Times New Roman" panose="02020603050405020304" pitchFamily="18" charset="0"/>
              </a:rPr>
              <a:t>1. Прием «Лингвистические  сказки»</a:t>
            </a:r>
            <a:endParaRPr lang="ru-RU" dirty="0">
              <a:solidFill>
                <a:srgbClr val="C00000"/>
              </a:solidFill>
              <a:latin typeface="Times New Roman" panose="02020603050405020304" pitchFamily="18" charset="0"/>
              <a:cs typeface="Times New Roman" panose="02020603050405020304" pitchFamily="18" charset="0"/>
            </a:endParaRPr>
          </a:p>
        </p:txBody>
      </p:sp>
      <p:sp>
        <p:nvSpPr>
          <p:cNvPr id="3" name="Текст 2"/>
          <p:cNvSpPr>
            <a:spLocks noGrp="1"/>
          </p:cNvSpPr>
          <p:nvPr>
            <p:ph type="body" idx="1"/>
          </p:nvPr>
        </p:nvSpPr>
        <p:spPr>
          <a:xfrm>
            <a:off x="1171977" y="1403797"/>
            <a:ext cx="9724623" cy="4700789"/>
          </a:xfrm>
        </p:spPr>
        <p:txBody>
          <a:bodyPr>
            <a:normAutofit fontScale="92500" lnSpcReduction="20000"/>
          </a:bodyPr>
          <a:lstStyle/>
          <a:p>
            <a:pPr algn="just"/>
            <a:r>
              <a:rPr lang="ru-RU" sz="2200" dirty="0">
                <a:latin typeface="Times New Roman" panose="02020603050405020304" pitchFamily="18" charset="0"/>
                <a:cs typeface="Times New Roman" panose="02020603050405020304" pitchFamily="18" charset="0"/>
              </a:rPr>
              <a:t>Проблема сегодняшней школы – падение интереса учащихся к русскому языку и снижение грамотности, неумение правильно, логично выражать мысль. Как заинтересовать ребят изучением русского языка? В чем причина равнодушия учеников к урокам? Как заставить детей слушать на уроке, с помощью каких средств и методов зажечь в их глазах пытливый огонёк жажды знаний? </a:t>
            </a:r>
          </a:p>
          <a:p>
            <a:pPr algn="just"/>
            <a:r>
              <a:rPr lang="ru-RU" sz="2200" dirty="0">
                <a:latin typeface="Times New Roman" panose="02020603050405020304" pitchFamily="18" charset="0"/>
                <a:cs typeface="Times New Roman" panose="02020603050405020304" pitchFamily="18" charset="0"/>
              </a:rPr>
              <a:t>Психологами доказано, что знания, усвоенные без интереса, не окрашенные собственным положительным отношением, эмоциями, не становятся полезными. Даже трудный материал запоминается без особого труда, если при его объяснении на уроке использовать принцип занимательности и создавать разнообразные игровые моменты, вызывающие у учеников положительную мотивацию к изучению русского языка. Всегда легче запомнить то, что интересно</a:t>
            </a:r>
          </a:p>
          <a:p>
            <a:pPr algn="just"/>
            <a:r>
              <a:rPr lang="ru-RU" sz="2200" dirty="0">
                <a:latin typeface="Times New Roman" panose="02020603050405020304" pitchFamily="18" charset="0"/>
                <a:cs typeface="Times New Roman" panose="02020603050405020304" pitchFamily="18" charset="0"/>
              </a:rPr>
              <a:t>Чтобы оживить «сухую» и неинтересную школьную теорию, на уроках русского языка предметники всё активнее используют метод лингвистической сказки. Лингвистическая сказка — это занимательный короткий рассказ, в котором герои олицетворяют определённые языковедческие понятия, а её сюжет объясняет суть явлений языка, его правила и законы...</a:t>
            </a:r>
          </a:p>
          <a:p>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7547282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Скругленный прямоугольник 5"/>
          <p:cNvSpPr/>
          <p:nvPr/>
        </p:nvSpPr>
        <p:spPr>
          <a:xfrm>
            <a:off x="4559122" y="2099256"/>
            <a:ext cx="2176530" cy="1390918"/>
          </a:xfrm>
          <a:prstGeom prst="round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chemeClr val="tx1"/>
                </a:solidFill>
              </a:rPr>
              <a:t>КОМПОЗИЦИЯ</a:t>
            </a:r>
            <a:endParaRPr lang="ru-RU" b="1" dirty="0">
              <a:solidFill>
                <a:schemeClr val="tx1"/>
              </a:solidFill>
            </a:endParaRPr>
          </a:p>
        </p:txBody>
      </p:sp>
      <p:cxnSp>
        <p:nvCxnSpPr>
          <p:cNvPr id="8" name="Прямая со стрелкой 7"/>
          <p:cNvCxnSpPr/>
          <p:nvPr/>
        </p:nvCxnSpPr>
        <p:spPr>
          <a:xfrm flipH="1" flipV="1">
            <a:off x="2794715" y="2421228"/>
            <a:ext cx="1764407" cy="29621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Прямая со стрелкой 10"/>
          <p:cNvCxnSpPr/>
          <p:nvPr/>
        </p:nvCxnSpPr>
        <p:spPr>
          <a:xfrm flipH="1">
            <a:off x="4041647" y="3528810"/>
            <a:ext cx="1258009" cy="133940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Прямая со стрелкой 13"/>
          <p:cNvCxnSpPr/>
          <p:nvPr/>
        </p:nvCxnSpPr>
        <p:spPr>
          <a:xfrm>
            <a:off x="6168980" y="3528810"/>
            <a:ext cx="1307207" cy="132008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Прямая со стрелкой 15"/>
          <p:cNvCxnSpPr/>
          <p:nvPr/>
        </p:nvCxnSpPr>
        <p:spPr>
          <a:xfrm flipV="1">
            <a:off x="6730373" y="2498501"/>
            <a:ext cx="1924230" cy="21894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9" name="Равнобедренный треугольник 18"/>
          <p:cNvSpPr/>
          <p:nvPr/>
        </p:nvSpPr>
        <p:spPr>
          <a:xfrm>
            <a:off x="875762" y="1378038"/>
            <a:ext cx="2794717" cy="2150771"/>
          </a:xfrm>
          <a:prstGeom prst="triangle">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b="1" dirty="0" smtClean="0">
                <a:solidFill>
                  <a:schemeClr val="tx1"/>
                </a:solidFill>
                <a:latin typeface="Times New Roman" panose="02020603050405020304" pitchFamily="18" charset="0"/>
                <a:cs typeface="Times New Roman" panose="02020603050405020304" pitchFamily="18" charset="0"/>
              </a:rPr>
              <a:t>КОНЦОВКА</a:t>
            </a:r>
            <a:endParaRPr lang="ru-RU" sz="1600" b="1" dirty="0">
              <a:solidFill>
                <a:schemeClr val="tx1"/>
              </a:solidFill>
              <a:latin typeface="Times New Roman" panose="02020603050405020304" pitchFamily="18" charset="0"/>
              <a:cs typeface="Times New Roman" panose="02020603050405020304" pitchFamily="18" charset="0"/>
            </a:endParaRPr>
          </a:p>
        </p:txBody>
      </p:sp>
      <p:sp>
        <p:nvSpPr>
          <p:cNvPr id="20" name="Равнобедренный треугольник 19"/>
          <p:cNvSpPr/>
          <p:nvPr/>
        </p:nvSpPr>
        <p:spPr>
          <a:xfrm>
            <a:off x="1944710" y="4050403"/>
            <a:ext cx="3052293" cy="1861000"/>
          </a:xfrm>
          <a:prstGeom prst="triangle">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b="1" dirty="0" smtClean="0">
                <a:solidFill>
                  <a:schemeClr val="tx1"/>
                </a:solidFill>
                <a:latin typeface="Times New Roman" panose="02020603050405020304" pitchFamily="18" charset="0"/>
                <a:cs typeface="Times New Roman" panose="02020603050405020304" pitchFamily="18" charset="0"/>
              </a:rPr>
              <a:t>СКАЗОЧНОЕ</a:t>
            </a:r>
            <a:r>
              <a:rPr lang="ru-RU" b="1" dirty="0" smtClean="0">
                <a:solidFill>
                  <a:schemeClr val="tx1"/>
                </a:solidFill>
              </a:rPr>
              <a:t> </a:t>
            </a:r>
            <a:r>
              <a:rPr lang="ru-RU" sz="1600" b="1" dirty="0" smtClean="0">
                <a:solidFill>
                  <a:schemeClr val="tx1"/>
                </a:solidFill>
              </a:rPr>
              <a:t>ДЕЙСТВИЕ</a:t>
            </a:r>
            <a:endParaRPr lang="ru-RU" sz="1600" b="1" dirty="0">
              <a:solidFill>
                <a:schemeClr val="tx1"/>
              </a:solidFill>
            </a:endParaRPr>
          </a:p>
        </p:txBody>
      </p:sp>
      <p:sp>
        <p:nvSpPr>
          <p:cNvPr id="21" name="Равнобедренный треугольник 20"/>
          <p:cNvSpPr/>
          <p:nvPr/>
        </p:nvSpPr>
        <p:spPr>
          <a:xfrm>
            <a:off x="6844221" y="3837904"/>
            <a:ext cx="2681125" cy="1935052"/>
          </a:xfrm>
          <a:prstGeom prst="triangle">
            <a:avLst>
              <a:gd name="adj" fmla="val 46357"/>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b="1" dirty="0" smtClean="0">
                <a:solidFill>
                  <a:schemeClr val="tx1"/>
                </a:solidFill>
                <a:latin typeface="Times New Roman" panose="02020603050405020304" pitchFamily="18" charset="0"/>
                <a:cs typeface="Times New Roman" panose="02020603050405020304" pitchFamily="18" charset="0"/>
              </a:rPr>
              <a:t>ЗАЧИН</a:t>
            </a:r>
            <a:endParaRPr lang="ru-RU" sz="1600" b="1" dirty="0">
              <a:solidFill>
                <a:schemeClr val="tx1"/>
              </a:solidFill>
              <a:latin typeface="Times New Roman" panose="02020603050405020304" pitchFamily="18" charset="0"/>
              <a:cs typeface="Times New Roman" panose="02020603050405020304" pitchFamily="18" charset="0"/>
            </a:endParaRPr>
          </a:p>
        </p:txBody>
      </p:sp>
      <p:sp>
        <p:nvSpPr>
          <p:cNvPr id="22" name="Равнобедренный треугольник 21"/>
          <p:cNvSpPr/>
          <p:nvPr/>
        </p:nvSpPr>
        <p:spPr>
          <a:xfrm>
            <a:off x="8021738" y="1229932"/>
            <a:ext cx="3007215" cy="2047741"/>
          </a:xfrm>
          <a:prstGeom prst="triangle">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b="1" dirty="0" smtClean="0">
                <a:solidFill>
                  <a:schemeClr val="tx1"/>
                </a:solidFill>
                <a:latin typeface="Times New Roman" panose="02020603050405020304" pitchFamily="18" charset="0"/>
                <a:cs typeface="Times New Roman" panose="02020603050405020304" pitchFamily="18" charset="0"/>
              </a:rPr>
              <a:t>ПРИСКАЗКА</a:t>
            </a:r>
            <a:endParaRPr lang="ru-RU" sz="1600" b="1" dirty="0">
              <a:solidFill>
                <a:schemeClr val="tx1"/>
              </a:solidFill>
              <a:latin typeface="Times New Roman" panose="02020603050405020304" pitchFamily="18" charset="0"/>
              <a:cs typeface="Times New Roman" panose="02020603050405020304" pitchFamily="18" charset="0"/>
            </a:endParaRPr>
          </a:p>
        </p:txBody>
      </p:sp>
      <p:sp>
        <p:nvSpPr>
          <p:cNvPr id="30" name="TextBox 29"/>
          <p:cNvSpPr txBox="1"/>
          <p:nvPr/>
        </p:nvSpPr>
        <p:spPr>
          <a:xfrm>
            <a:off x="3206839" y="1229932"/>
            <a:ext cx="5447764" cy="461665"/>
          </a:xfrm>
          <a:prstGeom prst="rect">
            <a:avLst/>
          </a:prstGeom>
          <a:noFill/>
        </p:spPr>
        <p:txBody>
          <a:bodyPr wrap="square" rtlCol="0">
            <a:spAutoFit/>
          </a:bodyPr>
          <a:lstStyle/>
          <a:p>
            <a:r>
              <a:rPr lang="ru-RU" sz="2400" dirty="0" smtClean="0">
                <a:latin typeface="Times New Roman" panose="02020603050405020304" pitchFamily="18" charset="0"/>
                <a:cs typeface="Times New Roman" panose="02020603050405020304" pitchFamily="18" charset="0"/>
              </a:rPr>
              <a:t>Композиция лингвистической сказки</a:t>
            </a:r>
            <a:endParaRPr lang="ru-RU"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2459031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133341" y="888642"/>
            <a:ext cx="9994005" cy="6370975"/>
          </a:xfrm>
          <a:prstGeom prst="rect">
            <a:avLst/>
          </a:prstGeom>
        </p:spPr>
        <p:txBody>
          <a:bodyPr wrap="square">
            <a:spAutoFit/>
          </a:bodyPr>
          <a:lstStyle/>
          <a:p>
            <a:pPr indent="449580" algn="just">
              <a:spcAft>
                <a:spcPts val="0"/>
              </a:spcAft>
            </a:pPr>
            <a:r>
              <a:rPr lang="ru-RU" sz="2400" dirty="0">
                <a:latin typeface="Times New Roman" panose="02020603050405020304" pitchFamily="18" charset="0"/>
                <a:ea typeface="Calibri" panose="020F0502020204030204" pitchFamily="34" charset="0"/>
                <a:cs typeface="Times New Roman" panose="02020603050405020304" pitchFamily="18" charset="0"/>
              </a:rPr>
              <a:t>По </a:t>
            </a:r>
            <a:r>
              <a:rPr lang="ru-RU" sz="2400" b="1" i="1" dirty="0">
                <a:latin typeface="Times New Roman" panose="02020603050405020304" pitchFamily="18" charset="0"/>
                <a:ea typeface="Calibri" panose="020F0502020204030204" pitchFamily="34" charset="0"/>
                <a:cs typeface="Times New Roman" panose="02020603050405020304" pitchFamily="18" charset="0"/>
              </a:rPr>
              <a:t>цели использования</a:t>
            </a:r>
            <a:r>
              <a:rPr lang="ru-RU" sz="2400" dirty="0">
                <a:latin typeface="Times New Roman" panose="02020603050405020304" pitchFamily="18" charset="0"/>
                <a:ea typeface="Calibri" panose="020F0502020204030204" pitchFamily="34" charset="0"/>
                <a:cs typeface="Times New Roman" panose="02020603050405020304" pitchFamily="18" charset="0"/>
              </a:rPr>
              <a:t> лингвистические сказки можно разделить на следующие группы:</a:t>
            </a:r>
          </a:p>
          <a:p>
            <a:pPr algn="just">
              <a:spcAft>
                <a:spcPts val="0"/>
              </a:spcAft>
            </a:pPr>
            <a:r>
              <a:rPr lang="ru-RU" sz="2400" dirty="0">
                <a:latin typeface="Times New Roman" panose="02020603050405020304" pitchFamily="18" charset="0"/>
                <a:ea typeface="Calibri" panose="020F0502020204030204" pitchFamily="34" charset="0"/>
                <a:cs typeface="Times New Roman" panose="02020603050405020304" pitchFamily="18" charset="0"/>
              </a:rPr>
              <a:t>- </a:t>
            </a:r>
            <a:r>
              <a:rPr lang="ru-RU" sz="2400" b="1" i="1" dirty="0">
                <a:latin typeface="Times New Roman" panose="02020603050405020304" pitchFamily="18" charset="0"/>
                <a:ea typeface="Calibri" panose="020F0502020204030204" pitchFamily="34" charset="0"/>
                <a:cs typeface="Times New Roman" panose="02020603050405020304" pitchFamily="18" charset="0"/>
              </a:rPr>
              <a:t>сказки-игры</a:t>
            </a:r>
            <a:r>
              <a:rPr lang="ru-RU" sz="2400" dirty="0">
                <a:latin typeface="Times New Roman" panose="02020603050405020304" pitchFamily="18" charset="0"/>
                <a:ea typeface="Calibri" panose="020F0502020204030204" pitchFamily="34" charset="0"/>
                <a:cs typeface="Times New Roman" panose="02020603050405020304" pitchFamily="18" charset="0"/>
              </a:rPr>
              <a:t>, предполагающие активное участие школьников в сюжетном действии сказки; </a:t>
            </a:r>
          </a:p>
          <a:p>
            <a:pPr algn="just">
              <a:spcAft>
                <a:spcPts val="0"/>
              </a:spcAft>
            </a:pPr>
            <a:r>
              <a:rPr lang="ru-RU" sz="2400" dirty="0">
                <a:latin typeface="Times New Roman" panose="02020603050405020304" pitchFamily="18" charset="0"/>
                <a:ea typeface="Calibri" panose="020F0502020204030204" pitchFamily="34" charset="0"/>
                <a:cs typeface="Times New Roman" panose="02020603050405020304" pitchFamily="18" charset="0"/>
              </a:rPr>
              <a:t>- </a:t>
            </a:r>
            <a:r>
              <a:rPr lang="ru-RU" sz="2400" b="1" i="1" dirty="0">
                <a:latin typeface="Times New Roman" panose="02020603050405020304" pitchFamily="18" charset="0"/>
                <a:ea typeface="Calibri" panose="020F0502020204030204" pitchFamily="34" charset="0"/>
                <a:cs typeface="Times New Roman" panose="02020603050405020304" pitchFamily="18" charset="0"/>
              </a:rPr>
              <a:t>сказки-упражнения</a:t>
            </a:r>
            <a:r>
              <a:rPr lang="ru-RU" sz="2400" dirty="0">
                <a:latin typeface="Times New Roman" panose="02020603050405020304" pitchFamily="18" charset="0"/>
                <a:ea typeface="Calibri" panose="020F0502020204030204" pitchFamily="34" charset="0"/>
                <a:cs typeface="Times New Roman" panose="02020603050405020304" pitchFamily="18" charset="0"/>
              </a:rPr>
              <a:t>, позволяющие учителю формировать определенные умения и навыки школьников (сказки в данном случае выступают в качестве занимательного дидактического материала);</a:t>
            </a:r>
          </a:p>
          <a:p>
            <a:pPr algn="just">
              <a:spcAft>
                <a:spcPts val="0"/>
              </a:spcAft>
            </a:pPr>
            <a:r>
              <a:rPr lang="ru-RU" sz="2400" dirty="0">
                <a:latin typeface="Times New Roman" panose="02020603050405020304" pitchFamily="18" charset="0"/>
                <a:ea typeface="Calibri" panose="020F0502020204030204" pitchFamily="34" charset="0"/>
                <a:cs typeface="Times New Roman" panose="02020603050405020304" pitchFamily="18" charset="0"/>
              </a:rPr>
              <a:t>- </a:t>
            </a:r>
            <a:r>
              <a:rPr lang="ru-RU" sz="2400" b="1" i="1" dirty="0">
                <a:latin typeface="Times New Roman" panose="02020603050405020304" pitchFamily="18" charset="0"/>
                <a:ea typeface="Calibri" panose="020F0502020204030204" pitchFamily="34" charset="0"/>
                <a:cs typeface="Times New Roman" panose="02020603050405020304" pitchFamily="18" charset="0"/>
              </a:rPr>
              <a:t>информативные сказки</a:t>
            </a:r>
            <a:r>
              <a:rPr lang="ru-RU" sz="2400" dirty="0">
                <a:latin typeface="Times New Roman" panose="02020603050405020304" pitchFamily="18" charset="0"/>
                <a:ea typeface="Calibri" panose="020F0502020204030204" pitchFamily="34" charset="0"/>
                <a:cs typeface="Times New Roman" panose="02020603050405020304" pitchFamily="18" charset="0"/>
              </a:rPr>
              <a:t>, посредством которых учитель вводит новые понятия, факты, знакомит с законами языка;</a:t>
            </a:r>
          </a:p>
          <a:p>
            <a:pPr algn="just">
              <a:spcAft>
                <a:spcPts val="0"/>
              </a:spcAft>
            </a:pPr>
            <a:r>
              <a:rPr lang="ru-RU" sz="2400" dirty="0">
                <a:latin typeface="Times New Roman" panose="02020603050405020304" pitchFamily="18" charset="0"/>
                <a:ea typeface="Calibri" panose="020F0502020204030204" pitchFamily="34" charset="0"/>
                <a:cs typeface="Times New Roman" panose="02020603050405020304" pitchFamily="18" charset="0"/>
              </a:rPr>
              <a:t>- </a:t>
            </a:r>
            <a:r>
              <a:rPr lang="ru-RU" sz="2400" b="1" i="1" dirty="0">
                <a:latin typeface="Times New Roman" panose="02020603050405020304" pitchFamily="18" charset="0"/>
                <a:ea typeface="Calibri" panose="020F0502020204030204" pitchFamily="34" charset="0"/>
                <a:cs typeface="Times New Roman" panose="02020603050405020304" pitchFamily="18" charset="0"/>
              </a:rPr>
              <a:t>информативные сказки</a:t>
            </a:r>
            <a:r>
              <a:rPr lang="ru-RU" sz="2400" dirty="0">
                <a:latin typeface="Times New Roman" panose="02020603050405020304" pitchFamily="18" charset="0"/>
                <a:ea typeface="Calibri" panose="020F0502020204030204" pitchFamily="34" charset="0"/>
                <a:cs typeface="Times New Roman" panose="02020603050405020304" pitchFamily="18" charset="0"/>
              </a:rPr>
              <a:t>, посредством которых учитель вводит новые понятия, факты, знакомит с законами языка;</a:t>
            </a:r>
          </a:p>
          <a:p>
            <a:pPr marL="285750" indent="-285750" algn="just">
              <a:spcAft>
                <a:spcPts val="0"/>
              </a:spcAft>
              <a:buFontTx/>
              <a:buChar char="-"/>
            </a:pPr>
            <a:r>
              <a:rPr lang="ru-RU" sz="2400" b="1" i="1" dirty="0" smtClean="0">
                <a:latin typeface="Times New Roman" panose="02020603050405020304" pitchFamily="18" charset="0"/>
                <a:ea typeface="Calibri" panose="020F0502020204030204" pitchFamily="34" charset="0"/>
                <a:cs typeface="Times New Roman" panose="02020603050405020304" pitchFamily="18" charset="0"/>
              </a:rPr>
              <a:t>сказка </a:t>
            </a:r>
            <a:r>
              <a:rPr lang="ru-RU" sz="2400" b="1" i="1" dirty="0">
                <a:latin typeface="Times New Roman" panose="02020603050405020304" pitchFamily="18" charset="0"/>
                <a:ea typeface="Calibri" panose="020F0502020204030204" pitchFamily="34" charset="0"/>
                <a:cs typeface="Times New Roman" panose="02020603050405020304" pitchFamily="18" charset="0"/>
              </a:rPr>
              <a:t>как вид работы по развитию речи</a:t>
            </a:r>
            <a:r>
              <a:rPr lang="ru-RU" sz="2400" dirty="0">
                <a:latin typeface="Times New Roman" panose="02020603050405020304" pitchFamily="18" charset="0"/>
                <a:ea typeface="Calibri" panose="020F0502020204030204" pitchFamily="34" charset="0"/>
                <a:cs typeface="Times New Roman" panose="02020603050405020304" pitchFamily="18" charset="0"/>
              </a:rPr>
              <a:t> (сочинение детьми лингвистических сказок</a:t>
            </a:r>
            <a:r>
              <a:rPr lang="ru-RU" sz="2400" dirty="0" smtClean="0">
                <a:latin typeface="Times New Roman" panose="02020603050405020304" pitchFamily="18" charset="0"/>
                <a:ea typeface="Calibri" panose="020F0502020204030204" pitchFamily="34" charset="0"/>
                <a:cs typeface="Times New Roman" panose="02020603050405020304" pitchFamily="18" charset="0"/>
              </a:rPr>
              <a:t>).</a:t>
            </a:r>
          </a:p>
          <a:p>
            <a:pPr marL="285750" indent="-285750" algn="just">
              <a:spcAft>
                <a:spcPts val="0"/>
              </a:spcAft>
              <a:buFontTx/>
              <a:buChar char="-"/>
            </a:pPr>
            <a:endParaRPr lang="ru-RU" sz="1600" dirty="0">
              <a:effectLst/>
              <a:latin typeface="Times New Roman" panose="02020603050405020304" pitchFamily="18" charset="0"/>
              <a:ea typeface="Calibri" panose="020F0502020204030204" pitchFamily="34" charset="0"/>
              <a:cs typeface="Times New Roman" panose="02020603050405020304" pitchFamily="18" charset="0"/>
            </a:endParaRPr>
          </a:p>
          <a:p>
            <a:pPr marL="285750" indent="-285750" algn="just">
              <a:spcAft>
                <a:spcPts val="0"/>
              </a:spcAft>
              <a:buFontTx/>
              <a:buChar char="-"/>
            </a:pPr>
            <a:endParaRPr lang="ru-RU" sz="1600" dirty="0" smtClean="0">
              <a:latin typeface="Times New Roman" panose="02020603050405020304" pitchFamily="18" charset="0"/>
              <a:ea typeface="Calibri" panose="020F0502020204030204" pitchFamily="34" charset="0"/>
              <a:cs typeface="Times New Roman" panose="02020603050405020304" pitchFamily="18" charset="0"/>
            </a:endParaRPr>
          </a:p>
          <a:p>
            <a:pPr marL="285750" indent="-285750" algn="just">
              <a:spcAft>
                <a:spcPts val="0"/>
              </a:spcAft>
              <a:buFontTx/>
              <a:buChar char="-"/>
            </a:pPr>
            <a:endParaRPr lang="ru-RU" sz="1600" dirty="0">
              <a:effectLst/>
              <a:latin typeface="Times New Roman" panose="02020603050405020304" pitchFamily="18" charset="0"/>
              <a:ea typeface="Calibri" panose="020F0502020204030204" pitchFamily="34" charset="0"/>
              <a:cs typeface="Times New Roman" panose="02020603050405020304" pitchFamily="18" charset="0"/>
            </a:endParaRPr>
          </a:p>
          <a:p>
            <a:pPr marL="285750" indent="-285750" algn="just">
              <a:spcAft>
                <a:spcPts val="0"/>
              </a:spcAft>
              <a:buFontTx/>
              <a:buChar char="-"/>
            </a:pPr>
            <a:endParaRPr lang="ru-RU" sz="1600" dirty="0" smtClean="0">
              <a:latin typeface="Times New Roman" panose="02020603050405020304" pitchFamily="18" charset="0"/>
              <a:ea typeface="Calibri" panose="020F0502020204030204" pitchFamily="34" charset="0"/>
              <a:cs typeface="Times New Roman" panose="02020603050405020304" pitchFamily="18" charset="0"/>
            </a:endParaRPr>
          </a:p>
          <a:p>
            <a:pPr marL="285750" indent="-285750" algn="just">
              <a:spcAft>
                <a:spcPts val="0"/>
              </a:spcAft>
              <a:buFontTx/>
              <a:buChar char="-"/>
            </a:pPr>
            <a:endParaRPr lang="ru-RU" sz="1600" dirty="0">
              <a:effectLst/>
              <a:latin typeface="Times New Roman" panose="02020603050405020304" pitchFamily="18" charset="0"/>
              <a:ea typeface="Calibri" panose="020F0502020204030204" pitchFamily="34" charset="0"/>
              <a:cs typeface="Times New Roman" panose="02020603050405020304" pitchFamily="18" charset="0"/>
            </a:endParaRPr>
          </a:p>
          <a:p>
            <a:pPr marL="285750" indent="-285750" algn="just">
              <a:spcAft>
                <a:spcPts val="0"/>
              </a:spcAft>
              <a:buFontTx/>
              <a:buChar char="-"/>
            </a:pP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92203256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171977" y="759854"/>
            <a:ext cx="10290220" cy="5745163"/>
          </a:xfrm>
          <a:prstGeom prst="rect">
            <a:avLst/>
          </a:prstGeom>
        </p:spPr>
        <p:txBody>
          <a:bodyPr wrap="square">
            <a:spAutoFit/>
          </a:bodyPr>
          <a:lstStyle/>
          <a:p>
            <a:pPr indent="449580" algn="just">
              <a:spcAft>
                <a:spcPts val="0"/>
              </a:spcAft>
            </a:pPr>
            <a:r>
              <a:rPr lang="ru-RU" sz="2800" b="1" dirty="0" smtClean="0">
                <a:latin typeface="Times New Roman" panose="02020603050405020304" pitchFamily="18" charset="0"/>
                <a:ea typeface="Calibri" panose="020F0502020204030204" pitchFamily="34" charset="0"/>
                <a:cs typeface="Times New Roman" panose="02020603050405020304" pitchFamily="18" charset="0"/>
              </a:rPr>
              <a:t>                                  Алгоритм</a:t>
            </a:r>
            <a:r>
              <a:rPr lang="ru-RU" b="1" dirty="0">
                <a:latin typeface="Times New Roman" panose="02020603050405020304" pitchFamily="18" charset="0"/>
                <a:ea typeface="Calibri" panose="020F0502020204030204" pitchFamily="34" charset="0"/>
                <a:cs typeface="Times New Roman" panose="02020603050405020304" pitchFamily="18" charset="0"/>
              </a:rPr>
              <a:t>.</a:t>
            </a:r>
            <a:endParaRPr lang="ru-RU" sz="1600" dirty="0">
              <a:latin typeface="Calibri" panose="020F0502020204030204" pitchFamily="34" charset="0"/>
              <a:ea typeface="Calibri" panose="020F0502020204030204" pitchFamily="34" charset="0"/>
              <a:cs typeface="Times New Roman" panose="02020603050405020304" pitchFamily="18" charset="0"/>
            </a:endParaRPr>
          </a:p>
          <a:p>
            <a:pPr indent="449580">
              <a:spcAft>
                <a:spcPts val="0"/>
              </a:spcAft>
            </a:pPr>
            <a:r>
              <a:rPr lang="ru-RU" dirty="0">
                <a:latin typeface="Times New Roman" panose="02020603050405020304" pitchFamily="18" charset="0"/>
                <a:ea typeface="Calibri" panose="020F0502020204030204" pitchFamily="34" charset="0"/>
                <a:cs typeface="Times New Roman" panose="02020603050405020304" pitchFamily="18" charset="0"/>
              </a:rPr>
              <a:t> </a:t>
            </a:r>
            <a:r>
              <a:rPr lang="ru-RU" sz="2000" b="1" dirty="0" smtClean="0">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000" b="1" dirty="0">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rPr>
              <a:t>Как написать лингвистическую сказку</a:t>
            </a:r>
            <a:endParaRPr lang="ru-RU" sz="2000" dirty="0">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spcAft>
                <a:spcPts val="1000"/>
              </a:spcAft>
              <a:buFont typeface="+mj-lt"/>
              <a:buAutoNum type="arabicPeriod"/>
              <a:tabLst>
                <a:tab pos="457200" algn="l"/>
              </a:tabLst>
            </a:pPr>
            <a:r>
              <a:rPr lang="ru-RU" sz="2000" dirty="0">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rPr>
              <a:t>Определи, на кого рассчитана сказка, и в какой ситуации будет рассказана.</a:t>
            </a:r>
            <a:endParaRPr lang="ru-RU" sz="2000" dirty="0">
              <a:solidFill>
                <a:srgbClr val="333333"/>
              </a:solidFill>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spcAft>
                <a:spcPts val="1000"/>
              </a:spcAft>
              <a:buFont typeface="+mj-lt"/>
              <a:buAutoNum type="arabicPeriod"/>
              <a:tabLst>
                <a:tab pos="457200" algn="l"/>
              </a:tabLst>
            </a:pPr>
            <a:r>
              <a:rPr lang="ru-RU" sz="2000" dirty="0">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rPr>
              <a:t>Выберите лингвистический материал, сведения о лингвистическом понятии.</a:t>
            </a:r>
            <a:endParaRPr lang="ru-RU" sz="2000" dirty="0">
              <a:solidFill>
                <a:srgbClr val="333333"/>
              </a:solidFill>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spcAft>
                <a:spcPts val="1000"/>
              </a:spcAft>
              <a:buFont typeface="+mj-lt"/>
              <a:buAutoNum type="arabicPeriod"/>
              <a:tabLst>
                <a:tab pos="457200" algn="l"/>
              </a:tabLst>
            </a:pPr>
            <a:r>
              <a:rPr lang="ru-RU" sz="2000" dirty="0">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rPr>
              <a:t>Подумай, какие герои будут действовать.</a:t>
            </a:r>
            <a:endParaRPr lang="ru-RU" sz="2000" dirty="0">
              <a:solidFill>
                <a:srgbClr val="333333"/>
              </a:solidFill>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spcAft>
                <a:spcPts val="1000"/>
              </a:spcAft>
              <a:buFont typeface="+mj-lt"/>
              <a:buAutoNum type="arabicPeriod"/>
              <a:tabLst>
                <a:tab pos="457200" algn="l"/>
              </a:tabLst>
            </a:pPr>
            <a:r>
              <a:rPr lang="ru-RU" sz="2000" dirty="0">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rPr>
              <a:t>Подумай композицию, продумай сюжет.</a:t>
            </a:r>
            <a:endParaRPr lang="ru-RU" sz="2000" dirty="0">
              <a:solidFill>
                <a:srgbClr val="333333"/>
              </a:solidFill>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spcAft>
                <a:spcPts val="1000"/>
              </a:spcAft>
              <a:buFont typeface="+mj-lt"/>
              <a:buAutoNum type="arabicPeriod"/>
              <a:tabLst>
                <a:tab pos="457200" algn="l"/>
              </a:tabLst>
            </a:pPr>
            <a:r>
              <a:rPr lang="ru-RU" sz="2000" dirty="0">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rPr>
              <a:t>Составь план.</a:t>
            </a:r>
            <a:endParaRPr lang="ru-RU" sz="2000" dirty="0">
              <a:solidFill>
                <a:srgbClr val="333333"/>
              </a:solidFill>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spcAft>
                <a:spcPts val="1000"/>
              </a:spcAft>
              <a:buFont typeface="+mj-lt"/>
              <a:buAutoNum type="arabicPeriod"/>
              <a:tabLst>
                <a:tab pos="457200" algn="l"/>
              </a:tabLst>
            </a:pPr>
            <a:r>
              <a:rPr lang="ru-RU" sz="2000" dirty="0">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rPr>
              <a:t>Запиши сказку. Если необходимо, сделай иллюстрацию.</a:t>
            </a:r>
            <a:endParaRPr lang="ru-RU" sz="2000" dirty="0">
              <a:solidFill>
                <a:srgbClr val="333333"/>
              </a:solidFill>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spcAft>
                <a:spcPts val="1000"/>
              </a:spcAft>
              <a:buFont typeface="+mj-lt"/>
              <a:buAutoNum type="arabicPeriod"/>
              <a:tabLst>
                <a:tab pos="457200" algn="l"/>
              </a:tabLst>
            </a:pPr>
            <a:r>
              <a:rPr lang="ru-RU" sz="2000" dirty="0">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rPr>
              <a:t>Проверь, нет ли логических или фактических ошибок.</a:t>
            </a:r>
            <a:endParaRPr lang="ru-RU" sz="2000" dirty="0">
              <a:solidFill>
                <a:srgbClr val="333333"/>
              </a:solidFill>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spcAft>
                <a:spcPts val="1000"/>
              </a:spcAft>
              <a:buFont typeface="+mj-lt"/>
              <a:buAutoNum type="arabicPeriod"/>
              <a:tabLst>
                <a:tab pos="457200" algn="l"/>
              </a:tabLst>
            </a:pPr>
            <a:r>
              <a:rPr lang="ru-RU" sz="2000" dirty="0">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rPr>
              <a:t>Отредактируй текст.</a:t>
            </a:r>
            <a:endParaRPr lang="ru-RU" sz="2000" dirty="0">
              <a:solidFill>
                <a:srgbClr val="333333"/>
              </a:solidFill>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spcAft>
                <a:spcPts val="1000"/>
              </a:spcAft>
              <a:buFont typeface="+mj-lt"/>
              <a:buAutoNum type="arabicPeriod"/>
              <a:tabLst>
                <a:tab pos="457200" algn="l"/>
              </a:tabLst>
            </a:pPr>
            <a:r>
              <a:rPr lang="ru-RU" sz="2000" dirty="0">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rPr>
              <a:t>Подготовься к устному воспроизведению, продумай, какие жесты (телодвижения) будут уместны, как будет звучать голос.</a:t>
            </a:r>
            <a:endParaRPr lang="ru-RU" sz="2000" dirty="0">
              <a:solidFill>
                <a:srgbClr val="333333"/>
              </a:solidFill>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spcAft>
                <a:spcPts val="1000"/>
              </a:spcAft>
              <a:buFont typeface="+mj-lt"/>
              <a:buAutoNum type="arabicPeriod"/>
              <a:tabLst>
                <a:tab pos="457200" algn="l"/>
              </a:tabLst>
            </a:pPr>
            <a:r>
              <a:rPr lang="ru-RU" sz="2000" dirty="0">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rPr>
              <a:t>Прорепетируй выступление</a:t>
            </a:r>
            <a:r>
              <a:rPr lang="ru-RU" sz="2000" dirty="0" smtClean="0">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rPr>
              <a:t>.</a:t>
            </a:r>
          </a:p>
          <a:p>
            <a:pPr marL="342900" lvl="0" indent="-342900">
              <a:spcAft>
                <a:spcPts val="1000"/>
              </a:spcAft>
              <a:buFont typeface="+mj-lt"/>
              <a:buAutoNum type="arabicPeriod"/>
              <a:tabLst>
                <a:tab pos="457200" algn="l"/>
              </a:tabLst>
            </a:pPr>
            <a:endParaRPr lang="ru-RU" sz="1600" dirty="0">
              <a:solidFill>
                <a:srgbClr val="333333"/>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48056250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Натуральные материалы">
  <a:themeElements>
    <a:clrScheme name="Натуральные материалы">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Натуральные материалы">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Натуральные материалы">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docProps/app.xml><?xml version="1.0" encoding="utf-8"?>
<Properties xmlns="http://schemas.openxmlformats.org/officeDocument/2006/extended-properties" xmlns:vt="http://schemas.openxmlformats.org/officeDocument/2006/docPropsVTypes">
  <Template>Organic</Template>
  <TotalTime>1000</TotalTime>
  <Words>2001</Words>
  <Application>Microsoft Office PowerPoint</Application>
  <PresentationFormat>Широкоэкранный</PresentationFormat>
  <Paragraphs>205</Paragraphs>
  <Slides>33</Slides>
  <Notes>0</Notes>
  <HiddenSlides>0</HiddenSlides>
  <MMClips>0</MMClips>
  <ScaleCrop>false</ScaleCrop>
  <HeadingPairs>
    <vt:vector size="6" baseType="variant">
      <vt:variant>
        <vt:lpstr>Использованные шрифты</vt:lpstr>
      </vt:variant>
      <vt:variant>
        <vt:i4>8</vt:i4>
      </vt:variant>
      <vt:variant>
        <vt:lpstr>Тема</vt:lpstr>
      </vt:variant>
      <vt:variant>
        <vt:i4>1</vt:i4>
      </vt:variant>
      <vt:variant>
        <vt:lpstr>Заголовки слайдов</vt:lpstr>
      </vt:variant>
      <vt:variant>
        <vt:i4>33</vt:i4>
      </vt:variant>
    </vt:vector>
  </HeadingPairs>
  <TitlesOfParts>
    <vt:vector size="42" baseType="lpstr">
      <vt:lpstr>Arial</vt:lpstr>
      <vt:lpstr>Calibri</vt:lpstr>
      <vt:lpstr>Courier New</vt:lpstr>
      <vt:lpstr>Gabriola</vt:lpstr>
      <vt:lpstr>Garamond</vt:lpstr>
      <vt:lpstr>Microsoft Sans Serif</vt:lpstr>
      <vt:lpstr>Times New Roman</vt:lpstr>
      <vt:lpstr>Verdana</vt:lpstr>
      <vt:lpstr>Натуральные материалы</vt:lpstr>
      <vt:lpstr>Формирование читательской грамотности на уроках русского языка в 6 классе</vt:lpstr>
      <vt:lpstr>Презентация PowerPoint</vt:lpstr>
      <vt:lpstr>Презентация PowerPoint</vt:lpstr>
      <vt:lpstr>Презентация PowerPoint</vt:lpstr>
      <vt:lpstr>Презентация PowerPoint</vt:lpstr>
      <vt:lpstr>1. Прием «Лингвистические  сказки»</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СПАСИБО ЗА ВНИМАНИЕ!</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Формирование читательской грамотности на уроках русского языка в 6 классе.</dc:title>
  <dc:creator>Пользователь Windows</dc:creator>
  <cp:lastModifiedBy>Пользователь Windows</cp:lastModifiedBy>
  <cp:revision>50</cp:revision>
  <dcterms:created xsi:type="dcterms:W3CDTF">2022-04-10T11:47:41Z</dcterms:created>
  <dcterms:modified xsi:type="dcterms:W3CDTF">2022-11-16T13:08:50Z</dcterms:modified>
</cp:coreProperties>
</file>