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sldIdLst>
    <p:sldId id="256" r:id="rId2"/>
    <p:sldId id="257" r:id="rId3"/>
    <p:sldId id="314" r:id="rId4"/>
    <p:sldId id="258" r:id="rId5"/>
    <p:sldId id="259" r:id="rId6"/>
    <p:sldId id="260" r:id="rId7"/>
    <p:sldId id="261" r:id="rId8"/>
    <p:sldId id="262" r:id="rId9"/>
    <p:sldId id="263" r:id="rId10"/>
    <p:sldId id="302" r:id="rId11"/>
    <p:sldId id="305" r:id="rId12"/>
    <p:sldId id="268" r:id="rId13"/>
    <p:sldId id="294" r:id="rId14"/>
    <p:sldId id="269" r:id="rId15"/>
    <p:sldId id="270" r:id="rId16"/>
    <p:sldId id="271" r:id="rId17"/>
    <p:sldId id="272" r:id="rId18"/>
    <p:sldId id="312" r:id="rId19"/>
    <p:sldId id="313" r:id="rId20"/>
    <p:sldId id="292" r:id="rId21"/>
    <p:sldId id="293" r:id="rId22"/>
    <p:sldId id="26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38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93F2AC-75A0-487A-8C73-A00704A2FCD0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74792FD-8E31-494E-A580-B8B184C85FE3}">
      <dgm:prSet/>
      <dgm:spPr/>
      <dgm:t>
        <a:bodyPr/>
        <a:lstStyle/>
        <a:p>
          <a:pPr rtl="0"/>
          <a:r>
            <a:rPr lang="ru-RU" b="0" smtClean="0">
              <a:effectLst/>
            </a:rPr>
            <a:t>Возникновение угроз и рисков безопасности образовательной среды</a:t>
          </a:r>
          <a:endParaRPr lang="ru-RU" b="0" dirty="0">
            <a:effectLst/>
          </a:endParaRPr>
        </a:p>
      </dgm:t>
    </dgm:pt>
    <dgm:pt modelId="{DFF69BB0-FBEA-4765-80D0-A89231FB8C70}" type="parTrans" cxnId="{FBAD82D3-7A9D-4A29-B37E-2132BF6DF795}">
      <dgm:prSet/>
      <dgm:spPr/>
      <dgm:t>
        <a:bodyPr/>
        <a:lstStyle/>
        <a:p>
          <a:endParaRPr lang="ru-RU" b="0">
            <a:solidFill>
              <a:schemeClr val="tx1">
                <a:lumMod val="95000"/>
                <a:lumOff val="5000"/>
              </a:schemeClr>
            </a:solidFill>
            <a:effectLst/>
          </a:endParaRPr>
        </a:p>
      </dgm:t>
    </dgm:pt>
    <dgm:pt modelId="{F16EF191-9255-42D1-A68C-A57FE91C0172}" type="sibTrans" cxnId="{FBAD82D3-7A9D-4A29-B37E-2132BF6DF795}">
      <dgm:prSet/>
      <dgm:spPr/>
      <dgm:t>
        <a:bodyPr/>
        <a:lstStyle/>
        <a:p>
          <a:endParaRPr lang="ru-RU" b="0">
            <a:solidFill>
              <a:schemeClr val="tx1">
                <a:lumMod val="95000"/>
                <a:lumOff val="5000"/>
              </a:schemeClr>
            </a:solidFill>
            <a:effectLst/>
          </a:endParaRPr>
        </a:p>
      </dgm:t>
    </dgm:pt>
    <dgm:pt modelId="{19D9EEDE-CAFB-42C0-BA73-83D94EE92DA1}">
      <dgm:prSet/>
      <dgm:spPr/>
      <dgm:t>
        <a:bodyPr/>
        <a:lstStyle/>
        <a:p>
          <a:pPr rtl="0"/>
          <a:r>
            <a:rPr lang="ru-RU" b="0" i="0" dirty="0" smtClean="0">
              <a:effectLst/>
            </a:rPr>
            <a:t>Психологическая уязвимость детей к насилию, агрессии, страхам и тревожности и другим угрозам</a:t>
          </a:r>
          <a:endParaRPr lang="ru-RU" b="0" dirty="0">
            <a:effectLst/>
          </a:endParaRPr>
        </a:p>
      </dgm:t>
    </dgm:pt>
    <dgm:pt modelId="{303F1AB4-67D8-4453-B4D2-AFEA5A0D3B42}" type="parTrans" cxnId="{7DA586C8-F891-4E33-BBF9-D6A4C557E7F7}">
      <dgm:prSet/>
      <dgm:spPr/>
      <dgm:t>
        <a:bodyPr/>
        <a:lstStyle/>
        <a:p>
          <a:endParaRPr lang="ru-RU"/>
        </a:p>
      </dgm:t>
    </dgm:pt>
    <dgm:pt modelId="{BDBB76D2-24E8-4157-B259-0622E29F352B}" type="sibTrans" cxnId="{7DA586C8-F891-4E33-BBF9-D6A4C557E7F7}">
      <dgm:prSet/>
      <dgm:spPr/>
      <dgm:t>
        <a:bodyPr/>
        <a:lstStyle/>
        <a:p>
          <a:endParaRPr lang="ru-RU"/>
        </a:p>
      </dgm:t>
    </dgm:pt>
    <dgm:pt modelId="{1770CEE9-75A1-4AA6-A452-871441470D78}" type="pres">
      <dgm:prSet presAssocID="{0F93F2AC-75A0-487A-8C73-A00704A2FCD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FF833A-DE2E-4B51-8637-13C2BAC2037E}" type="pres">
      <dgm:prSet presAssocID="{0F93F2AC-75A0-487A-8C73-A00704A2FCD0}" presName="dummyMaxCanvas" presStyleCnt="0">
        <dgm:presLayoutVars/>
      </dgm:prSet>
      <dgm:spPr/>
    </dgm:pt>
    <dgm:pt modelId="{05BB737F-B045-4328-A61C-974941DA024D}" type="pres">
      <dgm:prSet presAssocID="{0F93F2AC-75A0-487A-8C73-A00704A2FCD0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DD0C24-2C6E-40FE-ABB1-8C504781D5D8}" type="pres">
      <dgm:prSet presAssocID="{0F93F2AC-75A0-487A-8C73-A00704A2FCD0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5C79F1-5EF9-4715-8E87-EA153565ADBD}" type="pres">
      <dgm:prSet presAssocID="{0F93F2AC-75A0-487A-8C73-A00704A2FCD0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2252F-DAEB-4FE0-A8F2-622D59DD9279}" type="pres">
      <dgm:prSet presAssocID="{0F93F2AC-75A0-487A-8C73-A00704A2FCD0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787AF-3696-44AB-9904-5FB72FF97974}" type="pres">
      <dgm:prSet presAssocID="{0F93F2AC-75A0-487A-8C73-A00704A2FCD0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AD82D3-7A9D-4A29-B37E-2132BF6DF795}" srcId="{0F93F2AC-75A0-487A-8C73-A00704A2FCD0}" destId="{674792FD-8E31-494E-A580-B8B184C85FE3}" srcOrd="1" destOrd="0" parTransId="{DFF69BB0-FBEA-4765-80D0-A89231FB8C70}" sibTransId="{F16EF191-9255-42D1-A68C-A57FE91C0172}"/>
    <dgm:cxn modelId="{7DA586C8-F891-4E33-BBF9-D6A4C557E7F7}" srcId="{0F93F2AC-75A0-487A-8C73-A00704A2FCD0}" destId="{19D9EEDE-CAFB-42C0-BA73-83D94EE92DA1}" srcOrd="0" destOrd="0" parTransId="{303F1AB4-67D8-4453-B4D2-AFEA5A0D3B42}" sibTransId="{BDBB76D2-24E8-4157-B259-0622E29F352B}"/>
    <dgm:cxn modelId="{7649ADC4-0755-448A-B082-4F6718A2E1DA}" type="presOf" srcId="{19D9EEDE-CAFB-42C0-BA73-83D94EE92DA1}" destId="{05BB737F-B045-4328-A61C-974941DA024D}" srcOrd="0" destOrd="0" presId="urn:microsoft.com/office/officeart/2005/8/layout/vProcess5"/>
    <dgm:cxn modelId="{ADDEDC10-224A-4DEA-858E-786E30C0DA6B}" type="presOf" srcId="{0F93F2AC-75A0-487A-8C73-A00704A2FCD0}" destId="{1770CEE9-75A1-4AA6-A452-871441470D78}" srcOrd="0" destOrd="0" presId="urn:microsoft.com/office/officeart/2005/8/layout/vProcess5"/>
    <dgm:cxn modelId="{4ED918E0-02EA-4BD5-AD2A-4C602ED87255}" type="presOf" srcId="{674792FD-8E31-494E-A580-B8B184C85FE3}" destId="{92DD0C24-2C6E-40FE-ABB1-8C504781D5D8}" srcOrd="0" destOrd="0" presId="urn:microsoft.com/office/officeart/2005/8/layout/vProcess5"/>
    <dgm:cxn modelId="{A8052054-DD4C-4F83-A581-E3ED1865753D}" type="presOf" srcId="{BDBB76D2-24E8-4157-B259-0622E29F352B}" destId="{055C79F1-5EF9-4715-8E87-EA153565ADBD}" srcOrd="0" destOrd="0" presId="urn:microsoft.com/office/officeart/2005/8/layout/vProcess5"/>
    <dgm:cxn modelId="{B2708CF8-C506-4E08-9BDB-7A0EE921E83C}" type="presOf" srcId="{674792FD-8E31-494E-A580-B8B184C85FE3}" destId="{E9C787AF-3696-44AB-9904-5FB72FF97974}" srcOrd="1" destOrd="0" presId="urn:microsoft.com/office/officeart/2005/8/layout/vProcess5"/>
    <dgm:cxn modelId="{05E78F35-C8D8-46F2-BD18-6A1EA3338269}" type="presOf" srcId="{19D9EEDE-CAFB-42C0-BA73-83D94EE92DA1}" destId="{F1C2252F-DAEB-4FE0-A8F2-622D59DD9279}" srcOrd="1" destOrd="0" presId="urn:microsoft.com/office/officeart/2005/8/layout/vProcess5"/>
    <dgm:cxn modelId="{1320AA32-4B9F-412B-851F-8260BBFF45FE}" type="presParOf" srcId="{1770CEE9-75A1-4AA6-A452-871441470D78}" destId="{38FF833A-DE2E-4B51-8637-13C2BAC2037E}" srcOrd="0" destOrd="0" presId="urn:microsoft.com/office/officeart/2005/8/layout/vProcess5"/>
    <dgm:cxn modelId="{B6B083CE-4A7B-4B64-9D8D-4C781BC73378}" type="presParOf" srcId="{1770CEE9-75A1-4AA6-A452-871441470D78}" destId="{05BB737F-B045-4328-A61C-974941DA024D}" srcOrd="1" destOrd="0" presId="urn:microsoft.com/office/officeart/2005/8/layout/vProcess5"/>
    <dgm:cxn modelId="{045D81D4-C066-4CB5-B322-754224306787}" type="presParOf" srcId="{1770CEE9-75A1-4AA6-A452-871441470D78}" destId="{92DD0C24-2C6E-40FE-ABB1-8C504781D5D8}" srcOrd="2" destOrd="0" presId="urn:microsoft.com/office/officeart/2005/8/layout/vProcess5"/>
    <dgm:cxn modelId="{0B0E1EB3-D30C-438A-BD16-DAC6BB5FECE9}" type="presParOf" srcId="{1770CEE9-75A1-4AA6-A452-871441470D78}" destId="{055C79F1-5EF9-4715-8E87-EA153565ADBD}" srcOrd="3" destOrd="0" presId="urn:microsoft.com/office/officeart/2005/8/layout/vProcess5"/>
    <dgm:cxn modelId="{B05C98DE-F2F9-4857-83D9-27B5B85CC1FB}" type="presParOf" srcId="{1770CEE9-75A1-4AA6-A452-871441470D78}" destId="{F1C2252F-DAEB-4FE0-A8F2-622D59DD9279}" srcOrd="4" destOrd="0" presId="urn:microsoft.com/office/officeart/2005/8/layout/vProcess5"/>
    <dgm:cxn modelId="{CE2EAA3F-178A-4933-8E2E-56E0849D1AE6}" type="presParOf" srcId="{1770CEE9-75A1-4AA6-A452-871441470D78}" destId="{E9C787AF-3696-44AB-9904-5FB72FF97974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B28C62-1221-4CE5-8949-4D54010E7C6D}" type="doc">
      <dgm:prSet loTypeId="urn:microsoft.com/office/officeart/2005/8/layout/vList5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5A7CDA2-4C94-4B3E-A428-6E7D15C25338}">
      <dgm:prSet phldrT="[Текст]" custT="1"/>
      <dgm:spPr/>
      <dgm:t>
        <a:bodyPr/>
        <a:lstStyle/>
        <a:p>
          <a:r>
            <a:rPr lang="ru-RU" sz="1800" dirty="0" smtClean="0"/>
            <a:t>направлен на защиту человека от опасности путем избегания этой опасности или перемещения в более безопасную среду</a:t>
          </a:r>
          <a:r>
            <a:rPr lang="ru-RU" sz="1400" dirty="0" smtClean="0"/>
            <a:t>;</a:t>
          </a:r>
          <a:endParaRPr lang="ru-RU" sz="1400" dirty="0"/>
        </a:p>
      </dgm:t>
    </dgm:pt>
    <dgm:pt modelId="{31904C49-336C-46EA-BCA8-83A3F613A5D4}" type="parTrans" cxnId="{228DFCCF-36A8-4085-BD10-B42DD05D8EFD}">
      <dgm:prSet/>
      <dgm:spPr/>
      <dgm:t>
        <a:bodyPr/>
        <a:lstStyle/>
        <a:p>
          <a:endParaRPr lang="ru-RU"/>
        </a:p>
      </dgm:t>
    </dgm:pt>
    <dgm:pt modelId="{3EBA55EB-08C9-483C-81D0-860B3AF3A90C}" type="sibTrans" cxnId="{228DFCCF-36A8-4085-BD10-B42DD05D8EFD}">
      <dgm:prSet/>
      <dgm:spPr/>
      <dgm:t>
        <a:bodyPr/>
        <a:lstStyle/>
        <a:p>
          <a:endParaRPr lang="ru-RU"/>
        </a:p>
      </dgm:t>
    </dgm:pt>
    <dgm:pt modelId="{D76FB671-9452-4744-823B-DC03C409B15E}">
      <dgm:prSet phldrT="[Текст]"/>
      <dgm:spPr/>
      <dgm:t>
        <a:bodyPr/>
        <a:lstStyle/>
        <a:p>
          <a:r>
            <a:rPr lang="ru-RU" b="1" dirty="0" smtClean="0"/>
            <a:t>Образовательный подход </a:t>
          </a:r>
          <a:endParaRPr lang="ru-RU" dirty="0"/>
        </a:p>
      </dgm:t>
    </dgm:pt>
    <dgm:pt modelId="{C5D1CA1D-8849-49A7-8360-42925CB6E86A}" type="parTrans" cxnId="{CE02F5EA-4C48-4AD0-8A9A-030FDD8B0E19}">
      <dgm:prSet/>
      <dgm:spPr/>
      <dgm:t>
        <a:bodyPr/>
        <a:lstStyle/>
        <a:p>
          <a:endParaRPr lang="ru-RU"/>
        </a:p>
      </dgm:t>
    </dgm:pt>
    <dgm:pt modelId="{35F6B1B9-1DD1-4401-827E-52CA1D81D230}" type="sibTrans" cxnId="{CE02F5EA-4C48-4AD0-8A9A-030FDD8B0E19}">
      <dgm:prSet/>
      <dgm:spPr/>
      <dgm:t>
        <a:bodyPr/>
        <a:lstStyle/>
        <a:p>
          <a:endParaRPr lang="ru-RU"/>
        </a:p>
      </dgm:t>
    </dgm:pt>
    <dgm:pt modelId="{343ABEB3-5C30-4CD4-A059-9FB1E84DDE78}">
      <dgm:prSet phldrT="[Текст]" custT="1"/>
      <dgm:spPr/>
      <dgm:t>
        <a:bodyPr/>
        <a:lstStyle/>
        <a:p>
          <a:r>
            <a:rPr lang="ru-RU" sz="1800" dirty="0" smtClean="0"/>
            <a:t>обучение человека поведению в экстремальных ситуациях и умению предвидеть такие ситуации, их распознавать и тем самым обеспечивать свою безопасность; </a:t>
          </a:r>
          <a:endParaRPr lang="ru-RU" sz="1800" dirty="0"/>
        </a:p>
      </dgm:t>
    </dgm:pt>
    <dgm:pt modelId="{A8DFA42B-D82B-45BD-85C1-4A9B227F4B72}" type="parTrans" cxnId="{3F46927A-CE8C-45F8-85CA-0545E7529FC4}">
      <dgm:prSet/>
      <dgm:spPr/>
      <dgm:t>
        <a:bodyPr/>
        <a:lstStyle/>
        <a:p>
          <a:endParaRPr lang="ru-RU"/>
        </a:p>
      </dgm:t>
    </dgm:pt>
    <dgm:pt modelId="{354DD45B-2A9C-4BD6-98FC-8C2381006CFC}" type="sibTrans" cxnId="{3F46927A-CE8C-45F8-85CA-0545E7529FC4}">
      <dgm:prSet/>
      <dgm:spPr/>
      <dgm:t>
        <a:bodyPr/>
        <a:lstStyle/>
        <a:p>
          <a:endParaRPr lang="ru-RU"/>
        </a:p>
      </dgm:t>
    </dgm:pt>
    <dgm:pt modelId="{8514BE6F-B611-497C-99C0-D793C4185200}">
      <dgm:prSet phldrT="[Текст]"/>
      <dgm:spPr/>
      <dgm:t>
        <a:bodyPr/>
        <a:lstStyle/>
        <a:p>
          <a:r>
            <a:rPr lang="ru-RU" b="1" dirty="0" smtClean="0"/>
            <a:t>Ограждающий подход</a:t>
          </a:r>
          <a:endParaRPr lang="ru-RU" dirty="0"/>
        </a:p>
      </dgm:t>
    </dgm:pt>
    <dgm:pt modelId="{0CCBA2B9-47FF-4FD5-9845-EC28561B062C}" type="sibTrans" cxnId="{871C3D92-284D-4428-9236-3C59DF09A223}">
      <dgm:prSet/>
      <dgm:spPr/>
      <dgm:t>
        <a:bodyPr/>
        <a:lstStyle/>
        <a:p>
          <a:endParaRPr lang="ru-RU"/>
        </a:p>
      </dgm:t>
    </dgm:pt>
    <dgm:pt modelId="{BC007021-D403-4D2C-8188-21E23D7ED3E4}" type="parTrans" cxnId="{871C3D92-284D-4428-9236-3C59DF09A223}">
      <dgm:prSet/>
      <dgm:spPr/>
      <dgm:t>
        <a:bodyPr/>
        <a:lstStyle/>
        <a:p>
          <a:endParaRPr lang="ru-RU"/>
        </a:p>
      </dgm:t>
    </dgm:pt>
    <dgm:pt modelId="{FFBDFEC1-4161-4811-ACBD-A5FFCB9F4410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Личностно-развивающий подход </a:t>
          </a:r>
          <a:endParaRPr lang="ru-RU" dirty="0" smtClean="0"/>
        </a:p>
        <a:p>
          <a:pPr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D7F8DA8-48B3-4AB0-9560-5E5C63C6B706}" type="parTrans" cxnId="{9F3D374E-471B-48FE-A96E-AB8141B04EF6}">
      <dgm:prSet/>
      <dgm:spPr/>
      <dgm:t>
        <a:bodyPr/>
        <a:lstStyle/>
        <a:p>
          <a:endParaRPr lang="ru-RU"/>
        </a:p>
      </dgm:t>
    </dgm:pt>
    <dgm:pt modelId="{0B41C013-2AC7-40D2-A0C3-C063343488AD}" type="sibTrans" cxnId="{9F3D374E-471B-48FE-A96E-AB8141B04EF6}">
      <dgm:prSet/>
      <dgm:spPr/>
      <dgm:t>
        <a:bodyPr/>
        <a:lstStyle/>
        <a:p>
          <a:endParaRPr lang="ru-RU"/>
        </a:p>
      </dgm:t>
    </dgm:pt>
    <dgm:pt modelId="{C1B940F9-40C6-4955-BC86-163BF1C2ED47}">
      <dgm:prSet custT="1"/>
      <dgm:spPr/>
      <dgm:t>
        <a:bodyPr/>
        <a:lstStyle/>
        <a:p>
          <a:r>
            <a:rPr lang="ru-RU" sz="1800" dirty="0" smtClean="0"/>
            <a:t>развитие таких качеств личности, которые будут противостоять негативным воздействиям, минимизируя количество и уровень возможных опасностей, человек становится более устойчивым</a:t>
          </a:r>
          <a:r>
            <a:rPr lang="ru-RU" sz="1400" dirty="0" smtClean="0"/>
            <a:t>; </a:t>
          </a:r>
          <a:endParaRPr lang="ru-RU" sz="1400" dirty="0"/>
        </a:p>
      </dgm:t>
    </dgm:pt>
    <dgm:pt modelId="{62A51C02-7CB8-4CC0-9BB8-1A12647BD771}" type="parTrans" cxnId="{1E76440B-EE09-49E0-ADF4-660FC5B0C401}">
      <dgm:prSet/>
      <dgm:spPr/>
      <dgm:t>
        <a:bodyPr/>
        <a:lstStyle/>
        <a:p>
          <a:endParaRPr lang="ru-RU"/>
        </a:p>
      </dgm:t>
    </dgm:pt>
    <dgm:pt modelId="{4C67563D-74B3-43F1-9BCC-F77AB50D6E22}" type="sibTrans" cxnId="{1E76440B-EE09-49E0-ADF4-660FC5B0C401}">
      <dgm:prSet/>
      <dgm:spPr/>
      <dgm:t>
        <a:bodyPr/>
        <a:lstStyle/>
        <a:p>
          <a:endParaRPr lang="ru-RU"/>
        </a:p>
      </dgm:t>
    </dgm:pt>
    <dgm:pt modelId="{8FD257B0-5FE6-4B33-A6B2-86BB3F7F5CA0}">
      <dgm:prSet/>
      <dgm:spPr/>
      <dgm:t>
        <a:bodyPr/>
        <a:lstStyle/>
        <a:p>
          <a:r>
            <a:rPr lang="ru-RU" b="1" dirty="0" smtClean="0"/>
            <a:t>Созидательный подход </a:t>
          </a:r>
          <a:endParaRPr lang="ru-RU" dirty="0"/>
        </a:p>
      </dgm:t>
    </dgm:pt>
    <dgm:pt modelId="{83D5B798-70B3-4198-A877-C6A1C5832220}" type="parTrans" cxnId="{EDCBF84B-E8BE-4183-A053-1CF7821A1338}">
      <dgm:prSet/>
      <dgm:spPr/>
      <dgm:t>
        <a:bodyPr/>
        <a:lstStyle/>
        <a:p>
          <a:endParaRPr lang="ru-RU"/>
        </a:p>
      </dgm:t>
    </dgm:pt>
    <dgm:pt modelId="{1BF29A35-E9B8-4F61-961A-41132BEDEF93}" type="sibTrans" cxnId="{EDCBF84B-E8BE-4183-A053-1CF7821A1338}">
      <dgm:prSet/>
      <dgm:spPr/>
      <dgm:t>
        <a:bodyPr/>
        <a:lstStyle/>
        <a:p>
          <a:endParaRPr lang="ru-RU"/>
        </a:p>
      </dgm:t>
    </dgm:pt>
    <dgm:pt modelId="{63D1CEC9-E590-403D-B66F-D0A117ECF938}">
      <dgm:prSet/>
      <dgm:spPr/>
      <dgm:t>
        <a:bodyPr/>
        <a:lstStyle/>
        <a:p>
          <a:r>
            <a:rPr lang="ru-RU" dirty="0" smtClean="0"/>
            <a:t>предполагает нравственное воспитание и саморазвитие, направленное на созидание себя в единстве с природой и человечеством.</a:t>
          </a:r>
          <a:endParaRPr lang="ru-RU" dirty="0"/>
        </a:p>
      </dgm:t>
    </dgm:pt>
    <dgm:pt modelId="{3ED7233F-C8F4-43B1-8D60-8FA6C3DF1BE1}" type="parTrans" cxnId="{9D791B40-BAE9-4411-989F-BFD0B1D6C0C1}">
      <dgm:prSet/>
      <dgm:spPr/>
      <dgm:t>
        <a:bodyPr/>
        <a:lstStyle/>
        <a:p>
          <a:endParaRPr lang="ru-RU"/>
        </a:p>
      </dgm:t>
    </dgm:pt>
    <dgm:pt modelId="{5BB25ACE-65D7-4AA1-9638-F464871F69E1}" type="sibTrans" cxnId="{9D791B40-BAE9-4411-989F-BFD0B1D6C0C1}">
      <dgm:prSet/>
      <dgm:spPr/>
      <dgm:t>
        <a:bodyPr/>
        <a:lstStyle/>
        <a:p>
          <a:endParaRPr lang="ru-RU"/>
        </a:p>
      </dgm:t>
    </dgm:pt>
    <dgm:pt modelId="{7E1CA3BC-05EE-4394-B5F4-EC479BF38363}" type="pres">
      <dgm:prSet presAssocID="{13B28C62-1221-4CE5-8949-4D54010E7C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93FBB9-3275-4971-B283-2B60535791C1}" type="pres">
      <dgm:prSet presAssocID="{8514BE6F-B611-497C-99C0-D793C4185200}" presName="linNode" presStyleCnt="0"/>
      <dgm:spPr/>
    </dgm:pt>
    <dgm:pt modelId="{094FF85D-9E43-43BC-BAC9-0731D615322A}" type="pres">
      <dgm:prSet presAssocID="{8514BE6F-B611-497C-99C0-D793C4185200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524C25-987C-4582-B3A6-26EE62F522D5}" type="pres">
      <dgm:prSet presAssocID="{8514BE6F-B611-497C-99C0-D793C4185200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C9B2C1-94E3-4E34-8F3D-8B78E28191B6}" type="pres">
      <dgm:prSet presAssocID="{0CCBA2B9-47FF-4FD5-9845-EC28561B062C}" presName="sp" presStyleCnt="0"/>
      <dgm:spPr/>
    </dgm:pt>
    <dgm:pt modelId="{468BFAB4-9740-44FE-BFA5-9896A2D72CF6}" type="pres">
      <dgm:prSet presAssocID="{D76FB671-9452-4744-823B-DC03C409B15E}" presName="linNode" presStyleCnt="0"/>
      <dgm:spPr/>
    </dgm:pt>
    <dgm:pt modelId="{2A70383F-893A-47B3-8B7B-7DFE1E90C03E}" type="pres">
      <dgm:prSet presAssocID="{D76FB671-9452-4744-823B-DC03C409B15E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F6045-1A2C-4837-8597-F873A8398395}" type="pres">
      <dgm:prSet presAssocID="{D76FB671-9452-4744-823B-DC03C409B15E}" presName="descendantText" presStyleLbl="alignAccFollowNode1" presStyleIdx="1" presStyleCnt="4" custScaleY="115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844445-2E36-4D21-98C6-A5CEF4BE95EA}" type="pres">
      <dgm:prSet presAssocID="{35F6B1B9-1DD1-4401-827E-52CA1D81D230}" presName="sp" presStyleCnt="0"/>
      <dgm:spPr/>
    </dgm:pt>
    <dgm:pt modelId="{CDFEC737-97BF-4EA8-BBF2-40BEB86FCE0F}" type="pres">
      <dgm:prSet presAssocID="{FFBDFEC1-4161-4811-ACBD-A5FFCB9F4410}" presName="linNode" presStyleCnt="0"/>
      <dgm:spPr/>
    </dgm:pt>
    <dgm:pt modelId="{B963D485-D51A-41A5-9AA5-991DDCAB71AE}" type="pres">
      <dgm:prSet presAssocID="{FFBDFEC1-4161-4811-ACBD-A5FFCB9F4410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EA5414-B667-49AE-B24D-B5B4C85DAA30}" type="pres">
      <dgm:prSet presAssocID="{FFBDFEC1-4161-4811-ACBD-A5FFCB9F4410}" presName="descendantText" presStyleLbl="alignAccFollowNode1" presStyleIdx="2" presStyleCnt="4" custScaleY="120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A4E47-0BD5-4629-8C69-4B7E0CD926F3}" type="pres">
      <dgm:prSet presAssocID="{0B41C013-2AC7-40D2-A0C3-C063343488AD}" presName="sp" presStyleCnt="0"/>
      <dgm:spPr/>
    </dgm:pt>
    <dgm:pt modelId="{FE4C8BA7-1743-4FF1-91E7-0594654C65A1}" type="pres">
      <dgm:prSet presAssocID="{8FD257B0-5FE6-4B33-A6B2-86BB3F7F5CA0}" presName="linNode" presStyleCnt="0"/>
      <dgm:spPr/>
    </dgm:pt>
    <dgm:pt modelId="{07CA159D-2C74-4A89-AD71-1B3D36152C31}" type="pres">
      <dgm:prSet presAssocID="{8FD257B0-5FE6-4B33-A6B2-86BB3F7F5CA0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BF6B82-F8C0-43A3-B009-90F382D3EF44}" type="pres">
      <dgm:prSet presAssocID="{8FD257B0-5FE6-4B33-A6B2-86BB3F7F5CA0}" presName="descendantText" presStyleLbl="alignAccFollowNode1" presStyleIdx="3" presStyleCnt="4" custScaleY="118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791B40-BAE9-4411-989F-BFD0B1D6C0C1}" srcId="{8FD257B0-5FE6-4B33-A6B2-86BB3F7F5CA0}" destId="{63D1CEC9-E590-403D-B66F-D0A117ECF938}" srcOrd="0" destOrd="0" parTransId="{3ED7233F-C8F4-43B1-8D60-8FA6C3DF1BE1}" sibTransId="{5BB25ACE-65D7-4AA1-9638-F464871F69E1}"/>
    <dgm:cxn modelId="{B616DE55-8E20-450E-B536-EFDF3DE30B5C}" type="presOf" srcId="{8514BE6F-B611-497C-99C0-D793C4185200}" destId="{094FF85D-9E43-43BC-BAC9-0731D615322A}" srcOrd="0" destOrd="0" presId="urn:microsoft.com/office/officeart/2005/8/layout/vList5"/>
    <dgm:cxn modelId="{871C3D92-284D-4428-9236-3C59DF09A223}" srcId="{13B28C62-1221-4CE5-8949-4D54010E7C6D}" destId="{8514BE6F-B611-497C-99C0-D793C4185200}" srcOrd="0" destOrd="0" parTransId="{BC007021-D403-4D2C-8188-21E23D7ED3E4}" sibTransId="{0CCBA2B9-47FF-4FD5-9845-EC28561B062C}"/>
    <dgm:cxn modelId="{1E76440B-EE09-49E0-ADF4-660FC5B0C401}" srcId="{FFBDFEC1-4161-4811-ACBD-A5FFCB9F4410}" destId="{C1B940F9-40C6-4955-BC86-163BF1C2ED47}" srcOrd="0" destOrd="0" parTransId="{62A51C02-7CB8-4CC0-9BB8-1A12647BD771}" sibTransId="{4C67563D-74B3-43F1-9BCC-F77AB50D6E22}"/>
    <dgm:cxn modelId="{9F3D374E-471B-48FE-A96E-AB8141B04EF6}" srcId="{13B28C62-1221-4CE5-8949-4D54010E7C6D}" destId="{FFBDFEC1-4161-4811-ACBD-A5FFCB9F4410}" srcOrd="2" destOrd="0" parTransId="{FD7F8DA8-48B3-4AB0-9560-5E5C63C6B706}" sibTransId="{0B41C013-2AC7-40D2-A0C3-C063343488AD}"/>
    <dgm:cxn modelId="{CE02F5EA-4C48-4AD0-8A9A-030FDD8B0E19}" srcId="{13B28C62-1221-4CE5-8949-4D54010E7C6D}" destId="{D76FB671-9452-4744-823B-DC03C409B15E}" srcOrd="1" destOrd="0" parTransId="{C5D1CA1D-8849-49A7-8360-42925CB6E86A}" sibTransId="{35F6B1B9-1DD1-4401-827E-52CA1D81D230}"/>
    <dgm:cxn modelId="{85825F41-D7B1-4E8E-B1EC-5C7F6E6A6782}" type="presOf" srcId="{C1B940F9-40C6-4955-BC86-163BF1C2ED47}" destId="{84EA5414-B667-49AE-B24D-B5B4C85DAA30}" srcOrd="0" destOrd="0" presId="urn:microsoft.com/office/officeart/2005/8/layout/vList5"/>
    <dgm:cxn modelId="{6D992E25-FE00-4083-AFCF-7317314DB539}" type="presOf" srcId="{343ABEB3-5C30-4CD4-A059-9FB1E84DDE78}" destId="{58AF6045-1A2C-4837-8597-F873A8398395}" srcOrd="0" destOrd="0" presId="urn:microsoft.com/office/officeart/2005/8/layout/vList5"/>
    <dgm:cxn modelId="{5ECC57B6-B8C2-4A1D-889E-58A7F9EB0DFC}" type="presOf" srcId="{C5A7CDA2-4C94-4B3E-A428-6E7D15C25338}" destId="{64524C25-987C-4582-B3A6-26EE62F522D5}" srcOrd="0" destOrd="0" presId="urn:microsoft.com/office/officeart/2005/8/layout/vList5"/>
    <dgm:cxn modelId="{C6D99A85-5F0C-4E20-8A00-0134C68069AE}" type="presOf" srcId="{FFBDFEC1-4161-4811-ACBD-A5FFCB9F4410}" destId="{B963D485-D51A-41A5-9AA5-991DDCAB71AE}" srcOrd="0" destOrd="0" presId="urn:microsoft.com/office/officeart/2005/8/layout/vList5"/>
    <dgm:cxn modelId="{80848251-8F88-458E-9F68-3414F4F45082}" type="presOf" srcId="{8FD257B0-5FE6-4B33-A6B2-86BB3F7F5CA0}" destId="{07CA159D-2C74-4A89-AD71-1B3D36152C31}" srcOrd="0" destOrd="0" presId="urn:microsoft.com/office/officeart/2005/8/layout/vList5"/>
    <dgm:cxn modelId="{EDCBF84B-E8BE-4183-A053-1CF7821A1338}" srcId="{13B28C62-1221-4CE5-8949-4D54010E7C6D}" destId="{8FD257B0-5FE6-4B33-A6B2-86BB3F7F5CA0}" srcOrd="3" destOrd="0" parTransId="{83D5B798-70B3-4198-A877-C6A1C5832220}" sibTransId="{1BF29A35-E9B8-4F61-961A-41132BEDEF93}"/>
    <dgm:cxn modelId="{0984E4ED-DB23-4D9A-8770-BDCB025088AA}" type="presOf" srcId="{D76FB671-9452-4744-823B-DC03C409B15E}" destId="{2A70383F-893A-47B3-8B7B-7DFE1E90C03E}" srcOrd="0" destOrd="0" presId="urn:microsoft.com/office/officeart/2005/8/layout/vList5"/>
    <dgm:cxn modelId="{D4D4DE85-B22C-498E-A56A-77593927E14C}" type="presOf" srcId="{63D1CEC9-E590-403D-B66F-D0A117ECF938}" destId="{D6BF6B82-F8C0-43A3-B009-90F382D3EF44}" srcOrd="0" destOrd="0" presId="urn:microsoft.com/office/officeart/2005/8/layout/vList5"/>
    <dgm:cxn modelId="{228DFCCF-36A8-4085-BD10-B42DD05D8EFD}" srcId="{8514BE6F-B611-497C-99C0-D793C4185200}" destId="{C5A7CDA2-4C94-4B3E-A428-6E7D15C25338}" srcOrd="0" destOrd="0" parTransId="{31904C49-336C-46EA-BCA8-83A3F613A5D4}" sibTransId="{3EBA55EB-08C9-483C-81D0-860B3AF3A90C}"/>
    <dgm:cxn modelId="{00C851D6-84FB-4ECD-9EE4-6607214B2A50}" type="presOf" srcId="{13B28C62-1221-4CE5-8949-4D54010E7C6D}" destId="{7E1CA3BC-05EE-4394-B5F4-EC479BF38363}" srcOrd="0" destOrd="0" presId="urn:microsoft.com/office/officeart/2005/8/layout/vList5"/>
    <dgm:cxn modelId="{3F46927A-CE8C-45F8-85CA-0545E7529FC4}" srcId="{D76FB671-9452-4744-823B-DC03C409B15E}" destId="{343ABEB3-5C30-4CD4-A059-9FB1E84DDE78}" srcOrd="0" destOrd="0" parTransId="{A8DFA42B-D82B-45BD-85C1-4A9B227F4B72}" sibTransId="{354DD45B-2A9C-4BD6-98FC-8C2381006CFC}"/>
    <dgm:cxn modelId="{A09F7F33-E703-4706-B992-BD7915B8CB62}" type="presParOf" srcId="{7E1CA3BC-05EE-4394-B5F4-EC479BF38363}" destId="{9093FBB9-3275-4971-B283-2B60535791C1}" srcOrd="0" destOrd="0" presId="urn:microsoft.com/office/officeart/2005/8/layout/vList5"/>
    <dgm:cxn modelId="{A74C7079-6947-49F7-A887-56B6B4418FE2}" type="presParOf" srcId="{9093FBB9-3275-4971-B283-2B60535791C1}" destId="{094FF85D-9E43-43BC-BAC9-0731D615322A}" srcOrd="0" destOrd="0" presId="urn:microsoft.com/office/officeart/2005/8/layout/vList5"/>
    <dgm:cxn modelId="{15D50261-89DE-4FD2-B97A-8F5EC28EBB3E}" type="presParOf" srcId="{9093FBB9-3275-4971-B283-2B60535791C1}" destId="{64524C25-987C-4582-B3A6-26EE62F522D5}" srcOrd="1" destOrd="0" presId="urn:microsoft.com/office/officeart/2005/8/layout/vList5"/>
    <dgm:cxn modelId="{169AD8E9-B3B4-43BA-B451-A27761556879}" type="presParOf" srcId="{7E1CA3BC-05EE-4394-B5F4-EC479BF38363}" destId="{A9C9B2C1-94E3-4E34-8F3D-8B78E28191B6}" srcOrd="1" destOrd="0" presId="urn:microsoft.com/office/officeart/2005/8/layout/vList5"/>
    <dgm:cxn modelId="{D9982A9C-FDED-418A-BA01-3476F72BDF22}" type="presParOf" srcId="{7E1CA3BC-05EE-4394-B5F4-EC479BF38363}" destId="{468BFAB4-9740-44FE-BFA5-9896A2D72CF6}" srcOrd="2" destOrd="0" presId="urn:microsoft.com/office/officeart/2005/8/layout/vList5"/>
    <dgm:cxn modelId="{A38A4BB8-9CB1-4A30-8FFE-F8442EF31293}" type="presParOf" srcId="{468BFAB4-9740-44FE-BFA5-9896A2D72CF6}" destId="{2A70383F-893A-47B3-8B7B-7DFE1E90C03E}" srcOrd="0" destOrd="0" presId="urn:microsoft.com/office/officeart/2005/8/layout/vList5"/>
    <dgm:cxn modelId="{FA579673-CC49-4820-A1C3-D4DC64B25F0E}" type="presParOf" srcId="{468BFAB4-9740-44FE-BFA5-9896A2D72CF6}" destId="{58AF6045-1A2C-4837-8597-F873A8398395}" srcOrd="1" destOrd="0" presId="urn:microsoft.com/office/officeart/2005/8/layout/vList5"/>
    <dgm:cxn modelId="{67009954-6B3B-4DB5-9DCC-0B626AFF671A}" type="presParOf" srcId="{7E1CA3BC-05EE-4394-B5F4-EC479BF38363}" destId="{88844445-2E36-4D21-98C6-A5CEF4BE95EA}" srcOrd="3" destOrd="0" presId="urn:microsoft.com/office/officeart/2005/8/layout/vList5"/>
    <dgm:cxn modelId="{3B2B9A9F-AEFE-4823-955D-C131A28152DF}" type="presParOf" srcId="{7E1CA3BC-05EE-4394-B5F4-EC479BF38363}" destId="{CDFEC737-97BF-4EA8-BBF2-40BEB86FCE0F}" srcOrd="4" destOrd="0" presId="urn:microsoft.com/office/officeart/2005/8/layout/vList5"/>
    <dgm:cxn modelId="{979A73F2-2244-40B9-A1A3-823C0D1FEA40}" type="presParOf" srcId="{CDFEC737-97BF-4EA8-BBF2-40BEB86FCE0F}" destId="{B963D485-D51A-41A5-9AA5-991DDCAB71AE}" srcOrd="0" destOrd="0" presId="urn:microsoft.com/office/officeart/2005/8/layout/vList5"/>
    <dgm:cxn modelId="{585FAFC8-7AF9-4B7D-86CF-CCD8403FC0A7}" type="presParOf" srcId="{CDFEC737-97BF-4EA8-BBF2-40BEB86FCE0F}" destId="{84EA5414-B667-49AE-B24D-B5B4C85DAA30}" srcOrd="1" destOrd="0" presId="urn:microsoft.com/office/officeart/2005/8/layout/vList5"/>
    <dgm:cxn modelId="{155532B5-9FAB-4BCC-BA80-9BF65949D79A}" type="presParOf" srcId="{7E1CA3BC-05EE-4394-B5F4-EC479BF38363}" destId="{E98A4E47-0BD5-4629-8C69-4B7E0CD926F3}" srcOrd="5" destOrd="0" presId="urn:microsoft.com/office/officeart/2005/8/layout/vList5"/>
    <dgm:cxn modelId="{07BC6C19-E0EC-44E5-A445-95EC0715537B}" type="presParOf" srcId="{7E1CA3BC-05EE-4394-B5F4-EC479BF38363}" destId="{FE4C8BA7-1743-4FF1-91E7-0594654C65A1}" srcOrd="6" destOrd="0" presId="urn:microsoft.com/office/officeart/2005/8/layout/vList5"/>
    <dgm:cxn modelId="{40E79D0B-839E-48A6-B5B8-8BEEAAB1A3F1}" type="presParOf" srcId="{FE4C8BA7-1743-4FF1-91E7-0594654C65A1}" destId="{07CA159D-2C74-4A89-AD71-1B3D36152C31}" srcOrd="0" destOrd="0" presId="urn:microsoft.com/office/officeart/2005/8/layout/vList5"/>
    <dgm:cxn modelId="{37023E5B-53E9-4662-9F73-78788BDF2989}" type="presParOf" srcId="{FE4C8BA7-1743-4FF1-91E7-0594654C65A1}" destId="{D6BF6B82-F8C0-43A3-B009-90F382D3EF4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B731E8-F9A8-4403-94BF-CF6323CEA929}" type="doc">
      <dgm:prSet loTypeId="urn:microsoft.com/office/officeart/2005/8/layout/vList2" loCatId="list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FE717FCF-ED0E-486C-A630-6CAB31B05378}">
      <dgm:prSet custT="1"/>
      <dgm:spPr/>
      <dgm:t>
        <a:bodyPr/>
        <a:lstStyle/>
        <a:p>
          <a:pPr rtl="0"/>
          <a:r>
            <a:rPr lang="ru-RU" sz="2000" b="0" dirty="0" smtClean="0"/>
            <a:t>- умение организовывать ведущие виды деятельности, обеспечивая развитие детей, организовывая совместную и самостоятельную деятельность;</a:t>
          </a:r>
          <a:endParaRPr lang="ru-RU" sz="2000" b="0" dirty="0"/>
        </a:p>
      </dgm:t>
    </dgm:pt>
    <dgm:pt modelId="{91689D16-4BF3-465D-AE02-D54BE02C7DEE}" type="parTrans" cxnId="{65082311-A6E2-4B66-8220-B5FF5D191331}">
      <dgm:prSet/>
      <dgm:spPr/>
      <dgm:t>
        <a:bodyPr/>
        <a:lstStyle/>
        <a:p>
          <a:endParaRPr lang="ru-RU" sz="1600" b="0"/>
        </a:p>
      </dgm:t>
    </dgm:pt>
    <dgm:pt modelId="{74A179D6-7114-49AB-8431-AF77CA17BF38}" type="sibTrans" cxnId="{65082311-A6E2-4B66-8220-B5FF5D191331}">
      <dgm:prSet/>
      <dgm:spPr/>
      <dgm:t>
        <a:bodyPr/>
        <a:lstStyle/>
        <a:p>
          <a:endParaRPr lang="ru-RU" sz="1600" b="0"/>
        </a:p>
      </dgm:t>
    </dgm:pt>
    <dgm:pt modelId="{C6E54AB9-C7D2-48C8-B692-DE4A550188AA}">
      <dgm:prSet custT="1"/>
      <dgm:spPr/>
      <dgm:t>
        <a:bodyPr/>
        <a:lstStyle/>
        <a:p>
          <a:pPr rtl="0"/>
          <a:r>
            <a:rPr lang="ru-RU" sz="2000" b="0" dirty="0" smtClean="0"/>
            <a:t>- умение планировать, реализовывать и анализировать образовательную работу с детьми;</a:t>
          </a:r>
          <a:endParaRPr lang="ru-RU" sz="2000" b="0" dirty="0"/>
        </a:p>
      </dgm:t>
    </dgm:pt>
    <dgm:pt modelId="{22E67A40-96FD-448A-9888-815CCB0D5DA8}" type="parTrans" cxnId="{4B56AA98-8C01-4AD7-856B-4D2E52AD9B9C}">
      <dgm:prSet/>
      <dgm:spPr/>
      <dgm:t>
        <a:bodyPr/>
        <a:lstStyle/>
        <a:p>
          <a:endParaRPr lang="ru-RU" sz="1600" b="0"/>
        </a:p>
      </dgm:t>
    </dgm:pt>
    <dgm:pt modelId="{6104F379-92B7-430D-8BC9-AFCFD6C7D716}" type="sibTrans" cxnId="{4B56AA98-8C01-4AD7-856B-4D2E52AD9B9C}">
      <dgm:prSet/>
      <dgm:spPr/>
      <dgm:t>
        <a:bodyPr/>
        <a:lstStyle/>
        <a:p>
          <a:endParaRPr lang="ru-RU" sz="1600" b="0"/>
        </a:p>
      </dgm:t>
    </dgm:pt>
    <dgm:pt modelId="{B10C2386-66C8-4FB9-BE7D-B211F31A415D}">
      <dgm:prSet custT="1"/>
      <dgm:spPr/>
      <dgm:t>
        <a:bodyPr/>
        <a:lstStyle/>
        <a:p>
          <a:pPr rtl="0"/>
          <a:r>
            <a:rPr lang="ru-RU" sz="2000" b="0" dirty="0" smtClean="0"/>
            <a:t>- умение планировать и корректировать образовательные задачи с учетом индивидуальных особенностей развития каждого ребенка;</a:t>
          </a:r>
          <a:endParaRPr lang="ru-RU" sz="2000" b="0" dirty="0"/>
        </a:p>
      </dgm:t>
    </dgm:pt>
    <dgm:pt modelId="{4FE69C41-D71D-4D1B-AB93-5A2A4DC05ACC}" type="parTrans" cxnId="{C851F3B3-4036-425F-9A02-DBA528AA0D6E}">
      <dgm:prSet/>
      <dgm:spPr/>
      <dgm:t>
        <a:bodyPr/>
        <a:lstStyle/>
        <a:p>
          <a:endParaRPr lang="ru-RU" sz="1600" b="0"/>
        </a:p>
      </dgm:t>
    </dgm:pt>
    <dgm:pt modelId="{9EA145B4-C80E-4361-AA6B-D40162E81894}" type="sibTrans" cxnId="{C851F3B3-4036-425F-9A02-DBA528AA0D6E}">
      <dgm:prSet/>
      <dgm:spPr/>
      <dgm:t>
        <a:bodyPr/>
        <a:lstStyle/>
        <a:p>
          <a:endParaRPr lang="ru-RU" sz="1600" b="0"/>
        </a:p>
      </dgm:t>
    </dgm:pt>
    <dgm:pt modelId="{54ACEBCB-7F6A-432C-AAB2-9236F9B31424}">
      <dgm:prSet custT="1"/>
      <dgm:spPr/>
      <dgm:t>
        <a:bodyPr/>
        <a:lstStyle/>
        <a:p>
          <a:pPr rtl="0"/>
          <a:r>
            <a:rPr lang="ru-RU" sz="2000" b="0" dirty="0" smtClean="0"/>
            <a:t>- участие в создании психологически комфортной и безопасной образовательной среды;</a:t>
          </a:r>
          <a:endParaRPr lang="ru-RU" sz="2000" b="0" dirty="0"/>
        </a:p>
      </dgm:t>
    </dgm:pt>
    <dgm:pt modelId="{D822A685-4B5D-4A98-9B30-DD6F910A6823}" type="parTrans" cxnId="{023F9E90-EF1F-4520-8C04-75808FE9A0D0}">
      <dgm:prSet/>
      <dgm:spPr/>
      <dgm:t>
        <a:bodyPr/>
        <a:lstStyle/>
        <a:p>
          <a:endParaRPr lang="ru-RU" sz="1600" b="0"/>
        </a:p>
      </dgm:t>
    </dgm:pt>
    <dgm:pt modelId="{59CADE41-AE16-437D-93BB-627C049EBCE1}" type="sibTrans" cxnId="{023F9E90-EF1F-4520-8C04-75808FE9A0D0}">
      <dgm:prSet/>
      <dgm:spPr/>
      <dgm:t>
        <a:bodyPr/>
        <a:lstStyle/>
        <a:p>
          <a:endParaRPr lang="ru-RU" sz="1600" b="0"/>
        </a:p>
      </dgm:t>
    </dgm:pt>
    <dgm:pt modelId="{2BF2902F-2238-4C7A-8116-0B7FBB003C0F}">
      <dgm:prSet custT="1"/>
      <dgm:spPr/>
      <dgm:t>
        <a:bodyPr/>
        <a:lstStyle/>
        <a:p>
          <a:pPr algn="l" rtl="0"/>
          <a:r>
            <a:rPr lang="ru-RU" sz="2000" b="0" dirty="0" smtClean="0"/>
            <a:t>- знание общих закономерностей развития ребенка и ребенка с ОВЗ в частности;</a:t>
          </a:r>
          <a:endParaRPr lang="ru-RU" sz="2000" b="0" dirty="0"/>
        </a:p>
      </dgm:t>
    </dgm:pt>
    <dgm:pt modelId="{8544D0EF-C2B8-4B31-AA46-98C8B2B39DAA}" type="sibTrans" cxnId="{64021C62-02BD-446D-AE5A-150FBA576BBB}">
      <dgm:prSet/>
      <dgm:spPr/>
      <dgm:t>
        <a:bodyPr/>
        <a:lstStyle/>
        <a:p>
          <a:endParaRPr lang="ru-RU" sz="1600" b="0"/>
        </a:p>
      </dgm:t>
    </dgm:pt>
    <dgm:pt modelId="{EA19509D-5A80-47AF-9134-E0A951D5E45D}" type="parTrans" cxnId="{64021C62-02BD-446D-AE5A-150FBA576BBB}">
      <dgm:prSet/>
      <dgm:spPr/>
      <dgm:t>
        <a:bodyPr/>
        <a:lstStyle/>
        <a:p>
          <a:endParaRPr lang="ru-RU" sz="1600" b="0"/>
        </a:p>
      </dgm:t>
    </dgm:pt>
    <dgm:pt modelId="{C2394437-87D8-4C90-B058-F73E7F0C0ADF}" type="pres">
      <dgm:prSet presAssocID="{77B731E8-F9A8-4403-94BF-CF6323CEA9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7BD84D-CC94-49AA-A555-B3749DB0539F}" type="pres">
      <dgm:prSet presAssocID="{2BF2902F-2238-4C7A-8116-0B7FBB003C0F}" presName="parentText" presStyleLbl="node1" presStyleIdx="0" presStyleCnt="5" custScaleY="40592" custLinFactNeighborY="215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F4AF81-D264-4DF1-8257-49B77942095B}" type="pres">
      <dgm:prSet presAssocID="{8544D0EF-C2B8-4B31-AA46-98C8B2B39DAA}" presName="spacer" presStyleCnt="0"/>
      <dgm:spPr/>
    </dgm:pt>
    <dgm:pt modelId="{0579988A-4A3A-4C7B-8265-0BC0AB33B039}" type="pres">
      <dgm:prSet presAssocID="{FE717FCF-ED0E-486C-A630-6CAB31B05378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DC836-FB0F-4F0B-ABA5-6070F3E4E95F}" type="pres">
      <dgm:prSet presAssocID="{74A179D6-7114-49AB-8431-AF77CA17BF38}" presName="spacer" presStyleCnt="0"/>
      <dgm:spPr/>
    </dgm:pt>
    <dgm:pt modelId="{294D0311-FF4F-47AA-88CC-69693A03B20D}" type="pres">
      <dgm:prSet presAssocID="{C6E54AB9-C7D2-48C8-B692-DE4A550188AA}" presName="parentText" presStyleLbl="node1" presStyleIdx="2" presStyleCnt="5" custScaleY="724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26AED4-B0EA-4053-8B45-CC88D51725C8}" type="pres">
      <dgm:prSet presAssocID="{6104F379-92B7-430D-8BC9-AFCFD6C7D716}" presName="spacer" presStyleCnt="0"/>
      <dgm:spPr/>
    </dgm:pt>
    <dgm:pt modelId="{F1924498-BC8C-4FD1-9B57-2BD91E2D1700}" type="pres">
      <dgm:prSet presAssocID="{B10C2386-66C8-4FB9-BE7D-B211F31A415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A5C362-2A16-446B-83A5-43B3BE91DFB0}" type="pres">
      <dgm:prSet presAssocID="{9EA145B4-C80E-4361-AA6B-D40162E81894}" presName="spacer" presStyleCnt="0"/>
      <dgm:spPr/>
    </dgm:pt>
    <dgm:pt modelId="{4A0B992F-EF30-431D-B18A-B57FA6419743}" type="pres">
      <dgm:prSet presAssocID="{54ACEBCB-7F6A-432C-AAB2-9236F9B3142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97D7F1-9182-4E7C-930D-AAB6F6C1A8D7}" type="presOf" srcId="{FE717FCF-ED0E-486C-A630-6CAB31B05378}" destId="{0579988A-4A3A-4C7B-8265-0BC0AB33B039}" srcOrd="0" destOrd="0" presId="urn:microsoft.com/office/officeart/2005/8/layout/vList2"/>
    <dgm:cxn modelId="{C851F3B3-4036-425F-9A02-DBA528AA0D6E}" srcId="{77B731E8-F9A8-4403-94BF-CF6323CEA929}" destId="{B10C2386-66C8-4FB9-BE7D-B211F31A415D}" srcOrd="3" destOrd="0" parTransId="{4FE69C41-D71D-4D1B-AB93-5A2A4DC05ACC}" sibTransId="{9EA145B4-C80E-4361-AA6B-D40162E81894}"/>
    <dgm:cxn modelId="{841006F5-6F22-4525-91F5-31EF1DFFDAF4}" type="presOf" srcId="{B10C2386-66C8-4FB9-BE7D-B211F31A415D}" destId="{F1924498-BC8C-4FD1-9B57-2BD91E2D1700}" srcOrd="0" destOrd="0" presId="urn:microsoft.com/office/officeart/2005/8/layout/vList2"/>
    <dgm:cxn modelId="{87E9F9EB-E095-4FD8-ACA1-48E8808B8F4F}" type="presOf" srcId="{2BF2902F-2238-4C7A-8116-0B7FBB003C0F}" destId="{017BD84D-CC94-49AA-A555-B3749DB0539F}" srcOrd="0" destOrd="0" presId="urn:microsoft.com/office/officeart/2005/8/layout/vList2"/>
    <dgm:cxn modelId="{023F9E90-EF1F-4520-8C04-75808FE9A0D0}" srcId="{77B731E8-F9A8-4403-94BF-CF6323CEA929}" destId="{54ACEBCB-7F6A-432C-AAB2-9236F9B31424}" srcOrd="4" destOrd="0" parTransId="{D822A685-4B5D-4A98-9B30-DD6F910A6823}" sibTransId="{59CADE41-AE16-437D-93BB-627C049EBCE1}"/>
    <dgm:cxn modelId="{AE3C4139-1281-459A-8801-DC94234D36BC}" type="presOf" srcId="{54ACEBCB-7F6A-432C-AAB2-9236F9B31424}" destId="{4A0B992F-EF30-431D-B18A-B57FA6419743}" srcOrd="0" destOrd="0" presId="urn:microsoft.com/office/officeart/2005/8/layout/vList2"/>
    <dgm:cxn modelId="{A4F78408-68CF-4669-A0FF-6AE2095BA079}" type="presOf" srcId="{77B731E8-F9A8-4403-94BF-CF6323CEA929}" destId="{C2394437-87D8-4C90-B058-F73E7F0C0ADF}" srcOrd="0" destOrd="0" presId="urn:microsoft.com/office/officeart/2005/8/layout/vList2"/>
    <dgm:cxn modelId="{64021C62-02BD-446D-AE5A-150FBA576BBB}" srcId="{77B731E8-F9A8-4403-94BF-CF6323CEA929}" destId="{2BF2902F-2238-4C7A-8116-0B7FBB003C0F}" srcOrd="0" destOrd="0" parTransId="{EA19509D-5A80-47AF-9134-E0A951D5E45D}" sibTransId="{8544D0EF-C2B8-4B31-AA46-98C8B2B39DAA}"/>
    <dgm:cxn modelId="{4B56AA98-8C01-4AD7-856B-4D2E52AD9B9C}" srcId="{77B731E8-F9A8-4403-94BF-CF6323CEA929}" destId="{C6E54AB9-C7D2-48C8-B692-DE4A550188AA}" srcOrd="2" destOrd="0" parTransId="{22E67A40-96FD-448A-9888-815CCB0D5DA8}" sibTransId="{6104F379-92B7-430D-8BC9-AFCFD6C7D716}"/>
    <dgm:cxn modelId="{65082311-A6E2-4B66-8220-B5FF5D191331}" srcId="{77B731E8-F9A8-4403-94BF-CF6323CEA929}" destId="{FE717FCF-ED0E-486C-A630-6CAB31B05378}" srcOrd="1" destOrd="0" parTransId="{91689D16-4BF3-465D-AE02-D54BE02C7DEE}" sibTransId="{74A179D6-7114-49AB-8431-AF77CA17BF38}"/>
    <dgm:cxn modelId="{2D8EFFD0-31CD-4330-8FAE-0864427CD16C}" type="presOf" srcId="{C6E54AB9-C7D2-48C8-B692-DE4A550188AA}" destId="{294D0311-FF4F-47AA-88CC-69693A03B20D}" srcOrd="0" destOrd="0" presId="urn:microsoft.com/office/officeart/2005/8/layout/vList2"/>
    <dgm:cxn modelId="{70E9867E-7F0F-4B58-A5F5-8B2ECAB27082}" type="presParOf" srcId="{C2394437-87D8-4C90-B058-F73E7F0C0ADF}" destId="{017BD84D-CC94-49AA-A555-B3749DB0539F}" srcOrd="0" destOrd="0" presId="urn:microsoft.com/office/officeart/2005/8/layout/vList2"/>
    <dgm:cxn modelId="{D5B14507-607C-4F7D-9295-A7FFBED82591}" type="presParOf" srcId="{C2394437-87D8-4C90-B058-F73E7F0C0ADF}" destId="{03F4AF81-D264-4DF1-8257-49B77942095B}" srcOrd="1" destOrd="0" presId="urn:microsoft.com/office/officeart/2005/8/layout/vList2"/>
    <dgm:cxn modelId="{209CFA98-16D6-427E-A88C-AAA7290BA0C2}" type="presParOf" srcId="{C2394437-87D8-4C90-B058-F73E7F0C0ADF}" destId="{0579988A-4A3A-4C7B-8265-0BC0AB33B039}" srcOrd="2" destOrd="0" presId="urn:microsoft.com/office/officeart/2005/8/layout/vList2"/>
    <dgm:cxn modelId="{BD5C36D4-D2CF-413B-BE9B-393B303642B2}" type="presParOf" srcId="{C2394437-87D8-4C90-B058-F73E7F0C0ADF}" destId="{1DBDC836-FB0F-4F0B-ABA5-6070F3E4E95F}" srcOrd="3" destOrd="0" presId="urn:microsoft.com/office/officeart/2005/8/layout/vList2"/>
    <dgm:cxn modelId="{2D5554B3-91DC-4547-9B6F-ABB6053C36FB}" type="presParOf" srcId="{C2394437-87D8-4C90-B058-F73E7F0C0ADF}" destId="{294D0311-FF4F-47AA-88CC-69693A03B20D}" srcOrd="4" destOrd="0" presId="urn:microsoft.com/office/officeart/2005/8/layout/vList2"/>
    <dgm:cxn modelId="{5774D2FA-C8F0-4594-8AC6-09FE9A532887}" type="presParOf" srcId="{C2394437-87D8-4C90-B058-F73E7F0C0ADF}" destId="{8D26AED4-B0EA-4053-8B45-CC88D51725C8}" srcOrd="5" destOrd="0" presId="urn:microsoft.com/office/officeart/2005/8/layout/vList2"/>
    <dgm:cxn modelId="{80E53358-0B7D-4740-89CB-E6B6ABD92AD1}" type="presParOf" srcId="{C2394437-87D8-4C90-B058-F73E7F0C0ADF}" destId="{F1924498-BC8C-4FD1-9B57-2BD91E2D1700}" srcOrd="6" destOrd="0" presId="urn:microsoft.com/office/officeart/2005/8/layout/vList2"/>
    <dgm:cxn modelId="{E79EC21B-DA9C-4826-8CA7-E3F75CB5A4E4}" type="presParOf" srcId="{C2394437-87D8-4C90-B058-F73E7F0C0ADF}" destId="{4DA5C362-2A16-446B-83A5-43B3BE91DFB0}" srcOrd="7" destOrd="0" presId="urn:microsoft.com/office/officeart/2005/8/layout/vList2"/>
    <dgm:cxn modelId="{DDD0A719-3567-408C-9A10-2173733C823B}" type="presParOf" srcId="{C2394437-87D8-4C90-B058-F73E7F0C0ADF}" destId="{4A0B992F-EF30-431D-B18A-B57FA641974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932E68-82FF-4361-9A51-F238F1669672}" type="doc">
      <dgm:prSet loTypeId="urn:microsoft.com/office/officeart/2005/8/layout/vList2" loCatId="list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B3B85E21-B9A2-4060-AFBB-299C5B38F965}">
      <dgm:prSet custT="1"/>
      <dgm:spPr/>
      <dgm:t>
        <a:bodyPr/>
        <a:lstStyle/>
        <a:p>
          <a:pPr rtl="0"/>
          <a:r>
            <a:rPr lang="ru-RU" sz="2000" dirty="0" smtClean="0"/>
            <a:t>- способность педагога развивать толерантность у детей, как одно из средств профилактики и создания условий для психологически безопасной и комфортной образовательной среды;</a:t>
          </a:r>
          <a:endParaRPr lang="ru-RU" sz="2000" dirty="0"/>
        </a:p>
      </dgm:t>
    </dgm:pt>
    <dgm:pt modelId="{C3D127B6-1A20-4D24-A401-E81DB1115217}" type="parTrans" cxnId="{F742D15F-F69B-41D5-936F-38E240A93411}">
      <dgm:prSet/>
      <dgm:spPr/>
      <dgm:t>
        <a:bodyPr/>
        <a:lstStyle/>
        <a:p>
          <a:endParaRPr lang="ru-RU" sz="2000"/>
        </a:p>
      </dgm:t>
    </dgm:pt>
    <dgm:pt modelId="{F89CEBC2-6652-4B8C-ACB2-035BF163246A}" type="sibTrans" cxnId="{F742D15F-F69B-41D5-936F-38E240A93411}">
      <dgm:prSet/>
      <dgm:spPr/>
      <dgm:t>
        <a:bodyPr/>
        <a:lstStyle/>
        <a:p>
          <a:endParaRPr lang="ru-RU" sz="2000"/>
        </a:p>
      </dgm:t>
    </dgm:pt>
    <dgm:pt modelId="{2E04308B-CA99-49B1-9B84-3D0E09FAE82F}">
      <dgm:prSet custT="1"/>
      <dgm:spPr/>
      <dgm:t>
        <a:bodyPr/>
        <a:lstStyle/>
        <a:p>
          <a:pPr rtl="0"/>
          <a:r>
            <a:rPr lang="ru-RU" sz="2000" dirty="0" smtClean="0"/>
            <a:t>- готовность принять разных детей, вне зависимости от их  учебных возможностей, особенностей в поведении;</a:t>
          </a:r>
          <a:endParaRPr lang="ru-RU" sz="2000" dirty="0"/>
        </a:p>
      </dgm:t>
    </dgm:pt>
    <dgm:pt modelId="{6D9F4B9C-0F49-4DBF-BB29-A18B3D4FACBE}" type="parTrans" cxnId="{19C32A28-DCC4-4D49-8DB8-AA10E2DA5A8B}">
      <dgm:prSet/>
      <dgm:spPr/>
      <dgm:t>
        <a:bodyPr/>
        <a:lstStyle/>
        <a:p>
          <a:endParaRPr lang="ru-RU" sz="2000"/>
        </a:p>
      </dgm:t>
    </dgm:pt>
    <dgm:pt modelId="{D3C20C6C-CF80-4C94-81C2-94AED6B38EE2}" type="sibTrans" cxnId="{19C32A28-DCC4-4D49-8DB8-AA10E2DA5A8B}">
      <dgm:prSet/>
      <dgm:spPr/>
      <dgm:t>
        <a:bodyPr/>
        <a:lstStyle/>
        <a:p>
          <a:endParaRPr lang="ru-RU" sz="2000"/>
        </a:p>
      </dgm:t>
    </dgm:pt>
    <dgm:pt modelId="{F6A6381B-1A60-4FC6-966E-C934CF4A1C49}">
      <dgm:prSet custT="1"/>
      <dgm:spPr/>
      <dgm:t>
        <a:bodyPr/>
        <a:lstStyle/>
        <a:p>
          <a:pPr rtl="0"/>
          <a:r>
            <a:rPr lang="ru-RU" sz="2000" dirty="0" smtClean="0"/>
            <a:t>- умение защитить тех, кого в детском коллективе не принимают;</a:t>
          </a:r>
          <a:endParaRPr lang="ru-RU" sz="2000" dirty="0"/>
        </a:p>
      </dgm:t>
    </dgm:pt>
    <dgm:pt modelId="{B0468895-4AD8-4965-8586-01060498756D}" type="parTrans" cxnId="{113EBD81-BC6C-48B9-AB5B-4A30294E8E70}">
      <dgm:prSet/>
      <dgm:spPr/>
      <dgm:t>
        <a:bodyPr/>
        <a:lstStyle/>
        <a:p>
          <a:endParaRPr lang="ru-RU" sz="2000"/>
        </a:p>
      </dgm:t>
    </dgm:pt>
    <dgm:pt modelId="{2DD6C2C0-BBCE-4276-89E2-CF6A8FC2D6DB}" type="sibTrans" cxnId="{113EBD81-BC6C-48B9-AB5B-4A30294E8E70}">
      <dgm:prSet/>
      <dgm:spPr/>
      <dgm:t>
        <a:bodyPr/>
        <a:lstStyle/>
        <a:p>
          <a:endParaRPr lang="ru-RU" sz="2000"/>
        </a:p>
      </dgm:t>
    </dgm:pt>
    <dgm:pt modelId="{0DB40BA6-D133-4F34-8085-6B16649782D5}">
      <dgm:prSet custT="1"/>
      <dgm:spPr/>
      <dgm:t>
        <a:bodyPr/>
        <a:lstStyle/>
        <a:p>
          <a:pPr rtl="0"/>
          <a:r>
            <a:rPr lang="ru-RU" sz="2000" dirty="0" smtClean="0"/>
            <a:t>- владение методами и средствами психолого-педагогического просвещения родителей (законных представителей) детей, умение выстраивать партнерское взаимодействие с ними для решения образовательных задач и др.</a:t>
          </a:r>
          <a:endParaRPr lang="ru-RU" sz="2000" dirty="0"/>
        </a:p>
      </dgm:t>
    </dgm:pt>
    <dgm:pt modelId="{636C80AD-3BEE-4884-8C24-57CCFA874862}" type="parTrans" cxnId="{81AB80B5-74E1-44F2-AD18-6EBBC0288B7F}">
      <dgm:prSet/>
      <dgm:spPr/>
      <dgm:t>
        <a:bodyPr/>
        <a:lstStyle/>
        <a:p>
          <a:endParaRPr lang="ru-RU" sz="2000"/>
        </a:p>
      </dgm:t>
    </dgm:pt>
    <dgm:pt modelId="{36829A66-7642-4921-90D2-587513483A25}" type="sibTrans" cxnId="{81AB80B5-74E1-44F2-AD18-6EBBC0288B7F}">
      <dgm:prSet/>
      <dgm:spPr/>
      <dgm:t>
        <a:bodyPr/>
        <a:lstStyle/>
        <a:p>
          <a:endParaRPr lang="ru-RU" sz="2000"/>
        </a:p>
      </dgm:t>
    </dgm:pt>
    <dgm:pt modelId="{0FD32644-93F9-42A5-815F-AB1C51F113F6}" type="pres">
      <dgm:prSet presAssocID="{22932E68-82FF-4361-9A51-F238F166967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F4C9B1-5BA2-441B-8CF6-656454730684}" type="pres">
      <dgm:prSet presAssocID="{B3B85E21-B9A2-4060-AFBB-299C5B38F96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1037A-E45E-4988-BB6B-EA89C2FB19E8}" type="pres">
      <dgm:prSet presAssocID="{F89CEBC2-6652-4B8C-ACB2-035BF163246A}" presName="spacer" presStyleCnt="0"/>
      <dgm:spPr/>
    </dgm:pt>
    <dgm:pt modelId="{8915B125-8A2D-4330-B34D-1BC9AF402139}" type="pres">
      <dgm:prSet presAssocID="{2E04308B-CA99-49B1-9B84-3D0E09FAE82F}" presName="parentText" presStyleLbl="node1" presStyleIdx="1" presStyleCnt="4" custScaleY="618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8B7403-322A-429B-9CB2-4831D8326D1E}" type="pres">
      <dgm:prSet presAssocID="{D3C20C6C-CF80-4C94-81C2-94AED6B38EE2}" presName="spacer" presStyleCnt="0"/>
      <dgm:spPr/>
    </dgm:pt>
    <dgm:pt modelId="{D3EADE8F-D013-4E43-9224-D7BF1C5CEE08}" type="pres">
      <dgm:prSet presAssocID="{F6A6381B-1A60-4FC6-966E-C934CF4A1C49}" presName="parentText" presStyleLbl="node1" presStyleIdx="2" presStyleCnt="4" custScaleY="518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D3BAB1-D39D-40BE-8D7F-68592E6E8053}" type="pres">
      <dgm:prSet presAssocID="{2DD6C2C0-BBCE-4276-89E2-CF6A8FC2D6DB}" presName="spacer" presStyleCnt="0"/>
      <dgm:spPr/>
    </dgm:pt>
    <dgm:pt modelId="{E41CEEAE-E014-426E-B27B-511AA51C99BD}" type="pres">
      <dgm:prSet presAssocID="{0DB40BA6-D133-4F34-8085-6B16649782D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3EBD81-BC6C-48B9-AB5B-4A30294E8E70}" srcId="{22932E68-82FF-4361-9A51-F238F1669672}" destId="{F6A6381B-1A60-4FC6-966E-C934CF4A1C49}" srcOrd="2" destOrd="0" parTransId="{B0468895-4AD8-4965-8586-01060498756D}" sibTransId="{2DD6C2C0-BBCE-4276-89E2-CF6A8FC2D6DB}"/>
    <dgm:cxn modelId="{706C9E94-D585-41B7-B421-DE1768CDAA51}" type="presOf" srcId="{F6A6381B-1A60-4FC6-966E-C934CF4A1C49}" destId="{D3EADE8F-D013-4E43-9224-D7BF1C5CEE08}" srcOrd="0" destOrd="0" presId="urn:microsoft.com/office/officeart/2005/8/layout/vList2"/>
    <dgm:cxn modelId="{19C32A28-DCC4-4D49-8DB8-AA10E2DA5A8B}" srcId="{22932E68-82FF-4361-9A51-F238F1669672}" destId="{2E04308B-CA99-49B1-9B84-3D0E09FAE82F}" srcOrd="1" destOrd="0" parTransId="{6D9F4B9C-0F49-4DBF-BB29-A18B3D4FACBE}" sibTransId="{D3C20C6C-CF80-4C94-81C2-94AED6B38EE2}"/>
    <dgm:cxn modelId="{F742D15F-F69B-41D5-936F-38E240A93411}" srcId="{22932E68-82FF-4361-9A51-F238F1669672}" destId="{B3B85E21-B9A2-4060-AFBB-299C5B38F965}" srcOrd="0" destOrd="0" parTransId="{C3D127B6-1A20-4D24-A401-E81DB1115217}" sibTransId="{F89CEBC2-6652-4B8C-ACB2-035BF163246A}"/>
    <dgm:cxn modelId="{F5918F22-9080-4511-9EBF-B6146A4ABA0F}" type="presOf" srcId="{2E04308B-CA99-49B1-9B84-3D0E09FAE82F}" destId="{8915B125-8A2D-4330-B34D-1BC9AF402139}" srcOrd="0" destOrd="0" presId="urn:microsoft.com/office/officeart/2005/8/layout/vList2"/>
    <dgm:cxn modelId="{81AB80B5-74E1-44F2-AD18-6EBBC0288B7F}" srcId="{22932E68-82FF-4361-9A51-F238F1669672}" destId="{0DB40BA6-D133-4F34-8085-6B16649782D5}" srcOrd="3" destOrd="0" parTransId="{636C80AD-3BEE-4884-8C24-57CCFA874862}" sibTransId="{36829A66-7642-4921-90D2-587513483A25}"/>
    <dgm:cxn modelId="{E18AEDD7-86EE-48E8-A948-2ED4D76702BD}" type="presOf" srcId="{B3B85E21-B9A2-4060-AFBB-299C5B38F965}" destId="{11F4C9B1-5BA2-441B-8CF6-656454730684}" srcOrd="0" destOrd="0" presId="urn:microsoft.com/office/officeart/2005/8/layout/vList2"/>
    <dgm:cxn modelId="{D4DC8B18-F44F-4B54-A34B-F1AC493C3DFD}" type="presOf" srcId="{22932E68-82FF-4361-9A51-F238F1669672}" destId="{0FD32644-93F9-42A5-815F-AB1C51F113F6}" srcOrd="0" destOrd="0" presId="urn:microsoft.com/office/officeart/2005/8/layout/vList2"/>
    <dgm:cxn modelId="{5A93DF0F-09E3-4CB7-9219-96A32CD4A2CE}" type="presOf" srcId="{0DB40BA6-D133-4F34-8085-6B16649782D5}" destId="{E41CEEAE-E014-426E-B27B-511AA51C99BD}" srcOrd="0" destOrd="0" presId="urn:microsoft.com/office/officeart/2005/8/layout/vList2"/>
    <dgm:cxn modelId="{CC660CC3-1FA0-4E49-93D8-B61034049D97}" type="presParOf" srcId="{0FD32644-93F9-42A5-815F-AB1C51F113F6}" destId="{11F4C9B1-5BA2-441B-8CF6-656454730684}" srcOrd="0" destOrd="0" presId="urn:microsoft.com/office/officeart/2005/8/layout/vList2"/>
    <dgm:cxn modelId="{16F2B548-61E8-4D2D-BB96-51C2D60FD523}" type="presParOf" srcId="{0FD32644-93F9-42A5-815F-AB1C51F113F6}" destId="{54D1037A-E45E-4988-BB6B-EA89C2FB19E8}" srcOrd="1" destOrd="0" presId="urn:microsoft.com/office/officeart/2005/8/layout/vList2"/>
    <dgm:cxn modelId="{5CCE7C87-80BC-4139-8E64-D4DD211009F3}" type="presParOf" srcId="{0FD32644-93F9-42A5-815F-AB1C51F113F6}" destId="{8915B125-8A2D-4330-B34D-1BC9AF402139}" srcOrd="2" destOrd="0" presId="urn:microsoft.com/office/officeart/2005/8/layout/vList2"/>
    <dgm:cxn modelId="{6515C596-581C-4B76-8E88-2EE1EE003474}" type="presParOf" srcId="{0FD32644-93F9-42A5-815F-AB1C51F113F6}" destId="{D98B7403-322A-429B-9CB2-4831D8326D1E}" srcOrd="3" destOrd="0" presId="urn:microsoft.com/office/officeart/2005/8/layout/vList2"/>
    <dgm:cxn modelId="{A27F5CF2-6E63-4E09-AE5B-AB856839B3CF}" type="presParOf" srcId="{0FD32644-93F9-42A5-815F-AB1C51F113F6}" destId="{D3EADE8F-D013-4E43-9224-D7BF1C5CEE08}" srcOrd="4" destOrd="0" presId="urn:microsoft.com/office/officeart/2005/8/layout/vList2"/>
    <dgm:cxn modelId="{C5EAC4FB-3844-4A52-B1A1-49E46D12CF73}" type="presParOf" srcId="{0FD32644-93F9-42A5-815F-AB1C51F113F6}" destId="{3BD3BAB1-D39D-40BE-8D7F-68592E6E8053}" srcOrd="5" destOrd="0" presId="urn:microsoft.com/office/officeart/2005/8/layout/vList2"/>
    <dgm:cxn modelId="{076CD645-7FBB-447E-99D9-4CD3C67EFAFD}" type="presParOf" srcId="{0FD32644-93F9-42A5-815F-AB1C51F113F6}" destId="{E41CEEAE-E014-426E-B27B-511AA51C99B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BB737F-B045-4328-A61C-974941DA024D}">
      <dsp:nvSpPr>
        <dsp:cNvPr id="0" name=""/>
        <dsp:cNvSpPr/>
      </dsp:nvSpPr>
      <dsp:spPr>
        <a:xfrm>
          <a:off x="0" y="0"/>
          <a:ext cx="6373368" cy="24302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0" kern="1200" dirty="0" smtClean="0">
              <a:effectLst/>
            </a:rPr>
            <a:t>Психологическая уязвимость детей к насилию, агрессии, страхам и тревожности и другим угрозам</a:t>
          </a:r>
          <a:endParaRPr lang="ru-RU" sz="2800" b="0" kern="1200" dirty="0">
            <a:effectLst/>
          </a:endParaRPr>
        </a:p>
      </dsp:txBody>
      <dsp:txXfrm>
        <a:off x="71180" y="71180"/>
        <a:ext cx="3861494" cy="2287910"/>
      </dsp:txXfrm>
    </dsp:sp>
    <dsp:sp modelId="{92DD0C24-2C6E-40FE-ABB1-8C504781D5D8}">
      <dsp:nvSpPr>
        <dsp:cNvPr id="0" name=""/>
        <dsp:cNvSpPr/>
      </dsp:nvSpPr>
      <dsp:spPr>
        <a:xfrm>
          <a:off x="1124711" y="2970330"/>
          <a:ext cx="6373368" cy="24302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smtClean="0">
              <a:effectLst/>
            </a:rPr>
            <a:t>Возникновение угроз и рисков безопасности образовательной среды</a:t>
          </a:r>
          <a:endParaRPr lang="ru-RU" sz="2800" b="0" kern="1200" dirty="0">
            <a:effectLst/>
          </a:endParaRPr>
        </a:p>
      </dsp:txBody>
      <dsp:txXfrm>
        <a:off x="1195891" y="3041510"/>
        <a:ext cx="3526620" cy="2287910"/>
      </dsp:txXfrm>
    </dsp:sp>
    <dsp:sp modelId="{055C79F1-5EF9-4715-8E87-EA153565ADBD}">
      <dsp:nvSpPr>
        <dsp:cNvPr id="0" name=""/>
        <dsp:cNvSpPr/>
      </dsp:nvSpPr>
      <dsp:spPr>
        <a:xfrm>
          <a:off x="4793692" y="1910462"/>
          <a:ext cx="1579675" cy="157967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149119" y="1910462"/>
        <a:ext cx="868821" cy="11887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24C25-987C-4582-B3A6-26EE62F522D5}">
      <dsp:nvSpPr>
        <dsp:cNvPr id="0" name=""/>
        <dsp:cNvSpPr/>
      </dsp:nvSpPr>
      <dsp:spPr>
        <a:xfrm rot="5400000">
          <a:off x="5041929" y="-1978498"/>
          <a:ext cx="1004765" cy="521817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направлен на защиту человека от опасности путем избегания этой опасности или перемещения в более безопасную среду</a:t>
          </a:r>
          <a:r>
            <a:rPr lang="ru-RU" sz="1400" kern="1200" dirty="0" smtClean="0"/>
            <a:t>;</a:t>
          </a:r>
          <a:endParaRPr lang="ru-RU" sz="1400" kern="1200" dirty="0"/>
        </a:p>
      </dsp:txBody>
      <dsp:txXfrm rot="-5400000">
        <a:off x="2935224" y="177256"/>
        <a:ext cx="5169127" cy="906667"/>
      </dsp:txXfrm>
    </dsp:sp>
    <dsp:sp modelId="{094FF85D-9E43-43BC-BAC9-0731D615322A}">
      <dsp:nvSpPr>
        <dsp:cNvPr id="0" name=""/>
        <dsp:cNvSpPr/>
      </dsp:nvSpPr>
      <dsp:spPr>
        <a:xfrm>
          <a:off x="0" y="2611"/>
          <a:ext cx="2935224" cy="125595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Ограждающий подход</a:t>
          </a:r>
          <a:endParaRPr lang="ru-RU" sz="2100" kern="1200" dirty="0"/>
        </a:p>
      </dsp:txBody>
      <dsp:txXfrm>
        <a:off x="61311" y="63922"/>
        <a:ext cx="2812602" cy="1133334"/>
      </dsp:txXfrm>
    </dsp:sp>
    <dsp:sp modelId="{58AF6045-1A2C-4837-8597-F873A8398395}">
      <dsp:nvSpPr>
        <dsp:cNvPr id="0" name=""/>
        <dsp:cNvSpPr/>
      </dsp:nvSpPr>
      <dsp:spPr>
        <a:xfrm rot="5400000">
          <a:off x="4963120" y="-659743"/>
          <a:ext cx="1162382" cy="5218176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обучение человека поведению в экстремальных ситуациях и умению предвидеть такие ситуации, их распознавать и тем самым обеспечивать свою безопасность; </a:t>
          </a:r>
          <a:endParaRPr lang="ru-RU" sz="1800" kern="1200" dirty="0"/>
        </a:p>
      </dsp:txBody>
      <dsp:txXfrm rot="-5400000">
        <a:off x="2935224" y="1424896"/>
        <a:ext cx="5161433" cy="1048896"/>
      </dsp:txXfrm>
    </dsp:sp>
    <dsp:sp modelId="{2A70383F-893A-47B3-8B7B-7DFE1E90C03E}">
      <dsp:nvSpPr>
        <dsp:cNvPr id="0" name=""/>
        <dsp:cNvSpPr/>
      </dsp:nvSpPr>
      <dsp:spPr>
        <a:xfrm>
          <a:off x="0" y="1321365"/>
          <a:ext cx="2935224" cy="1255956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Образовательный подход </a:t>
          </a:r>
          <a:endParaRPr lang="ru-RU" sz="2100" kern="1200" dirty="0"/>
        </a:p>
      </dsp:txBody>
      <dsp:txXfrm>
        <a:off x="61311" y="1382676"/>
        <a:ext cx="2812602" cy="1133334"/>
      </dsp:txXfrm>
    </dsp:sp>
    <dsp:sp modelId="{84EA5414-B667-49AE-B24D-B5B4C85DAA30}">
      <dsp:nvSpPr>
        <dsp:cNvPr id="0" name=""/>
        <dsp:cNvSpPr/>
      </dsp:nvSpPr>
      <dsp:spPr>
        <a:xfrm rot="5400000">
          <a:off x="4940513" y="659010"/>
          <a:ext cx="1207597" cy="5218176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развитие таких качеств личности, которые будут противостоять негативным воздействиям, минимизируя количество и уровень возможных опасностей, человек становится более устойчивым</a:t>
          </a:r>
          <a:r>
            <a:rPr lang="ru-RU" sz="1400" kern="1200" dirty="0" smtClean="0"/>
            <a:t>; </a:t>
          </a:r>
          <a:endParaRPr lang="ru-RU" sz="1400" kern="1200" dirty="0"/>
        </a:p>
      </dsp:txBody>
      <dsp:txXfrm rot="-5400000">
        <a:off x="2935224" y="2723249"/>
        <a:ext cx="5159226" cy="1089697"/>
      </dsp:txXfrm>
    </dsp:sp>
    <dsp:sp modelId="{B963D485-D51A-41A5-9AA5-991DDCAB71AE}">
      <dsp:nvSpPr>
        <dsp:cNvPr id="0" name=""/>
        <dsp:cNvSpPr/>
      </dsp:nvSpPr>
      <dsp:spPr>
        <a:xfrm>
          <a:off x="0" y="2640120"/>
          <a:ext cx="2935224" cy="1255956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100" b="1" kern="1200" dirty="0" smtClean="0"/>
            <a:t>Личностно-развивающий подход </a:t>
          </a:r>
          <a:endParaRPr lang="ru-RU" sz="21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61311" y="2701431"/>
        <a:ext cx="2812602" cy="1133334"/>
      </dsp:txXfrm>
    </dsp:sp>
    <dsp:sp modelId="{D6BF6B82-F8C0-43A3-B009-90F382D3EF44}">
      <dsp:nvSpPr>
        <dsp:cNvPr id="0" name=""/>
        <dsp:cNvSpPr/>
      </dsp:nvSpPr>
      <dsp:spPr>
        <a:xfrm rot="5400000">
          <a:off x="4946587" y="1977765"/>
          <a:ext cx="1195449" cy="5218176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предполагает нравственное воспитание и саморазвитие, направленное на созидание себя в единстве с природой и человечеством.</a:t>
          </a:r>
          <a:endParaRPr lang="ru-RU" sz="1900" kern="1200" dirty="0"/>
        </a:p>
      </dsp:txBody>
      <dsp:txXfrm rot="-5400000">
        <a:off x="2935224" y="4047486"/>
        <a:ext cx="5159819" cy="1078735"/>
      </dsp:txXfrm>
    </dsp:sp>
    <dsp:sp modelId="{07CA159D-2C74-4A89-AD71-1B3D36152C31}">
      <dsp:nvSpPr>
        <dsp:cNvPr id="0" name=""/>
        <dsp:cNvSpPr/>
      </dsp:nvSpPr>
      <dsp:spPr>
        <a:xfrm>
          <a:off x="0" y="3958874"/>
          <a:ext cx="2935224" cy="1255956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Созидательный подход </a:t>
          </a:r>
          <a:endParaRPr lang="ru-RU" sz="2100" kern="1200" dirty="0"/>
        </a:p>
      </dsp:txBody>
      <dsp:txXfrm>
        <a:off x="61311" y="4020185"/>
        <a:ext cx="2812602" cy="11333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BD84D-CC94-49AA-A555-B3749DB0539F}">
      <dsp:nvSpPr>
        <dsp:cNvPr id="0" name=""/>
        <dsp:cNvSpPr/>
      </dsp:nvSpPr>
      <dsp:spPr>
        <a:xfrm>
          <a:off x="0" y="72356"/>
          <a:ext cx="8568952" cy="45592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- знание общих закономерностей развития ребенка и ребенка с ОВЗ в частности;</a:t>
          </a:r>
          <a:endParaRPr lang="ru-RU" sz="2000" b="0" kern="1200" dirty="0"/>
        </a:p>
      </dsp:txBody>
      <dsp:txXfrm>
        <a:off x="22257" y="94613"/>
        <a:ext cx="8524438" cy="411415"/>
      </dsp:txXfrm>
    </dsp:sp>
    <dsp:sp modelId="{0579988A-4A3A-4C7B-8265-0BC0AB33B039}">
      <dsp:nvSpPr>
        <dsp:cNvPr id="0" name=""/>
        <dsp:cNvSpPr/>
      </dsp:nvSpPr>
      <dsp:spPr>
        <a:xfrm>
          <a:off x="0" y="663802"/>
          <a:ext cx="8568952" cy="1123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- умение организовывать ведущие виды деятельности, обеспечивая развитие детей, организовывая совместную и самостоятельную деятельность;</a:t>
          </a:r>
          <a:endParaRPr lang="ru-RU" sz="2000" b="0" kern="1200" dirty="0"/>
        </a:p>
      </dsp:txBody>
      <dsp:txXfrm>
        <a:off x="54830" y="718632"/>
        <a:ext cx="8459292" cy="1013540"/>
      </dsp:txXfrm>
    </dsp:sp>
    <dsp:sp modelId="{294D0311-FF4F-47AA-88CC-69693A03B20D}">
      <dsp:nvSpPr>
        <dsp:cNvPr id="0" name=""/>
        <dsp:cNvSpPr/>
      </dsp:nvSpPr>
      <dsp:spPr>
        <a:xfrm>
          <a:off x="0" y="1959802"/>
          <a:ext cx="8568952" cy="81372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- умение планировать, реализовывать и анализировать образовательную работу с детьми;</a:t>
          </a:r>
          <a:endParaRPr lang="ru-RU" sz="2000" b="0" kern="1200" dirty="0"/>
        </a:p>
      </dsp:txBody>
      <dsp:txXfrm>
        <a:off x="39723" y="1999525"/>
        <a:ext cx="8489506" cy="734278"/>
      </dsp:txXfrm>
    </dsp:sp>
    <dsp:sp modelId="{F1924498-BC8C-4FD1-9B57-2BD91E2D1700}">
      <dsp:nvSpPr>
        <dsp:cNvPr id="0" name=""/>
        <dsp:cNvSpPr/>
      </dsp:nvSpPr>
      <dsp:spPr>
        <a:xfrm>
          <a:off x="0" y="2946327"/>
          <a:ext cx="8568952" cy="1123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- умение планировать и корректировать образовательные задачи с учетом индивидуальных особенностей развития каждого ребенка;</a:t>
          </a:r>
          <a:endParaRPr lang="ru-RU" sz="2000" b="0" kern="1200" dirty="0"/>
        </a:p>
      </dsp:txBody>
      <dsp:txXfrm>
        <a:off x="54830" y="3001157"/>
        <a:ext cx="8459292" cy="1013540"/>
      </dsp:txXfrm>
    </dsp:sp>
    <dsp:sp modelId="{4A0B992F-EF30-431D-B18A-B57FA6419743}">
      <dsp:nvSpPr>
        <dsp:cNvPr id="0" name=""/>
        <dsp:cNvSpPr/>
      </dsp:nvSpPr>
      <dsp:spPr>
        <a:xfrm>
          <a:off x="0" y="4242327"/>
          <a:ext cx="8568952" cy="1123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- участие в создании психологически комфортной и безопасной образовательной среды;</a:t>
          </a:r>
          <a:endParaRPr lang="ru-RU" sz="2000" b="0" kern="1200" dirty="0"/>
        </a:p>
      </dsp:txBody>
      <dsp:txXfrm>
        <a:off x="54830" y="4297157"/>
        <a:ext cx="8459292" cy="10135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F4C9B1-5BA2-441B-8CF6-656454730684}">
      <dsp:nvSpPr>
        <dsp:cNvPr id="0" name=""/>
        <dsp:cNvSpPr/>
      </dsp:nvSpPr>
      <dsp:spPr>
        <a:xfrm>
          <a:off x="0" y="23254"/>
          <a:ext cx="8610160" cy="141361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способность педагога развивать толерантность у детей, как одно из средств профилактики и создания условий для психологически безопасной и комфортной образовательной среды;</a:t>
          </a:r>
          <a:endParaRPr lang="ru-RU" sz="2000" kern="1200" dirty="0"/>
        </a:p>
      </dsp:txBody>
      <dsp:txXfrm>
        <a:off x="69007" y="92261"/>
        <a:ext cx="8472146" cy="1275601"/>
      </dsp:txXfrm>
    </dsp:sp>
    <dsp:sp modelId="{8915B125-8A2D-4330-B34D-1BC9AF402139}">
      <dsp:nvSpPr>
        <dsp:cNvPr id="0" name=""/>
        <dsp:cNvSpPr/>
      </dsp:nvSpPr>
      <dsp:spPr>
        <a:xfrm>
          <a:off x="0" y="1503110"/>
          <a:ext cx="8610160" cy="87450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готовность принять разных детей, вне зависимости от их  учебных возможностей, особенностей в поведении;</a:t>
          </a:r>
          <a:endParaRPr lang="ru-RU" sz="2000" kern="1200" dirty="0"/>
        </a:p>
      </dsp:txBody>
      <dsp:txXfrm>
        <a:off x="42690" y="1545800"/>
        <a:ext cx="8524780" cy="789125"/>
      </dsp:txXfrm>
    </dsp:sp>
    <dsp:sp modelId="{D3EADE8F-D013-4E43-9224-D7BF1C5CEE08}">
      <dsp:nvSpPr>
        <dsp:cNvPr id="0" name=""/>
        <dsp:cNvSpPr/>
      </dsp:nvSpPr>
      <dsp:spPr>
        <a:xfrm>
          <a:off x="0" y="2443855"/>
          <a:ext cx="8610160" cy="733553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умение защитить тех, кого в детском коллективе не принимают;</a:t>
          </a:r>
          <a:endParaRPr lang="ru-RU" sz="2000" kern="1200" dirty="0"/>
        </a:p>
      </dsp:txBody>
      <dsp:txXfrm>
        <a:off x="35809" y="2479664"/>
        <a:ext cx="8538542" cy="661935"/>
      </dsp:txXfrm>
    </dsp:sp>
    <dsp:sp modelId="{E41CEEAE-E014-426E-B27B-511AA51C99BD}">
      <dsp:nvSpPr>
        <dsp:cNvPr id="0" name=""/>
        <dsp:cNvSpPr/>
      </dsp:nvSpPr>
      <dsp:spPr>
        <a:xfrm>
          <a:off x="0" y="3243649"/>
          <a:ext cx="8610160" cy="141361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владение методами и средствами психолого-педагогического просвещения родителей (законных представителей) детей, умение выстраивать партнерское взаимодействие с ними для решения образовательных задач и др.</a:t>
          </a:r>
          <a:endParaRPr lang="ru-RU" sz="2000" kern="1200" dirty="0"/>
        </a:p>
      </dsp:txBody>
      <dsp:txXfrm>
        <a:off x="69007" y="3312656"/>
        <a:ext cx="8472146" cy="12756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CACF3A-33D8-4CD3-972F-F9B03141F9C5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270E68-77C3-4F28-972A-B991DC1960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79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E98495-0F8A-4081-84CB-4B1BF4A5AF29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F1178-55A5-4862-AD44-B22A7E9508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20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7869C5-7BE9-43ED-819A-9ECB62BA9E7D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1CD42-FE0E-4821-9496-C847DDBA15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78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85EA58-FD21-4262-AB49-597C32D298A9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55E49-D987-4D65-8832-5E95A9ED71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98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34E43B-26FD-4E95-8551-491BC5FC8FB0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CABE72-6B2F-493C-95AB-5BB010CA44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45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3432E-A9A4-4C08-9751-756E1FE09E7D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BAB1C2-1155-451B-9FD3-6309C89953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837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BFEEEC-57E8-442E-8C2A-384C65F1E4DE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E0A279-3F53-445C-8BE9-1A3BCCC808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523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2B0F2D-5594-4B36-A307-52DE84FFD12F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9985BB-C886-4990-B292-50F2E33C4C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82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29C9DC-2730-4E92-990B-66DE1DCD497C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79297C-B468-43E1-B540-460340F95A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172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3EAF78-6A01-49DD-BFF2-18139C0780D5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7AC283-2227-439C-8A11-2C7A7544FF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633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C7B43C-1667-4CEF-A8EF-A6BD086D432A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EEB0A7-6E0A-4C34-A34F-B822CF852C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225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9ECB75-EC9B-4BFA-8800-5217E22D2F50}" type="datetimeFigureOut">
              <a:rPr lang="ru-RU" smtClean="0"/>
              <a:pPr>
                <a:defRPr/>
              </a:pPr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1F4B3B-03DB-4EFA-BA24-5097C77EC2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19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ivo.garant.ru/#/document/70188902/paragraph/2034:0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059384" y="3068960"/>
            <a:ext cx="7128792" cy="172819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Структура организации психологически комфортной и безопасной образовательной среды с целью личностного развития обучающихся, в том числе детей-инвалидов и лиц с ОВЗ</a:t>
            </a:r>
            <a:endParaRPr lang="ru-RU" sz="2800" b="1" dirty="0" smtClean="0">
              <a:solidFill>
                <a:srgbClr val="7838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7900" y="5373688"/>
            <a:ext cx="4140200" cy="12954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44208" y="566124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учитель Малахова Л.А.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20688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МИНИСТЕРСТВО ПРОСВЕЩЕНИЯ РОССИЙСКОЙ ФЕДЕРАЦИИ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образовательное учреждение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высшего образования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«Самарский государственный социально-педагогический университет»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(СГСПУ)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Кафедра биологии, экологии и методики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3100" b="1" i="1" dirty="0">
                <a:solidFill>
                  <a:srgbClr val="006666"/>
                </a:solidFill>
              </a:rPr>
              <a:t>Структурная модель</a:t>
            </a:r>
            <a:br>
              <a:rPr lang="ru-RU" altLang="ru-RU" sz="3100" b="1" i="1" dirty="0">
                <a:solidFill>
                  <a:srgbClr val="006666"/>
                </a:solidFill>
              </a:rPr>
            </a:br>
            <a:r>
              <a:rPr lang="ru-RU" altLang="ru-RU" sz="3100" b="1" i="1" dirty="0">
                <a:solidFill>
                  <a:srgbClr val="006666"/>
                </a:solidFill>
              </a:rPr>
              <a:t>психологически безопасной образовательной среды </a:t>
            </a:r>
            <a:r>
              <a:rPr lang="ru-RU" altLang="ru-RU" sz="3100" b="1" i="1" dirty="0" smtClean="0">
                <a:solidFill>
                  <a:srgbClr val="006666"/>
                </a:solidFill>
              </a:rPr>
              <a:t>(</a:t>
            </a:r>
            <a:r>
              <a:rPr lang="ru-RU" altLang="ru-RU" sz="3100" b="1" i="1" dirty="0">
                <a:solidFill>
                  <a:srgbClr val="006666"/>
                </a:solidFill>
              </a:rPr>
              <a:t>И.А</a:t>
            </a:r>
            <a:r>
              <a:rPr lang="ru-RU" altLang="ru-RU" sz="4400" b="1" i="1" dirty="0">
                <a:solidFill>
                  <a:srgbClr val="006666"/>
                </a:solidFill>
              </a:rPr>
              <a:t>. Баева)</a:t>
            </a: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84784"/>
            <a:ext cx="5760640" cy="5222110"/>
          </a:xfrm>
          <a:noFill/>
        </p:spPr>
      </p:pic>
    </p:spTree>
    <p:extLst>
      <p:ext uri="{BB962C8B-B14F-4D97-AF65-F5344CB8AC3E}">
        <p14:creationId xmlns:p14="http://schemas.microsoft.com/office/powerpoint/2010/main" val="56237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800000"/>
                </a:solidFill>
              </a:rPr>
              <a:t>Формы психологического насилия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40568" y="3154164"/>
            <a:ext cx="5256584" cy="3933056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</a:pPr>
            <a:endParaRPr lang="ru-RU" altLang="ru-RU" sz="2400" i="1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ru-RU" altLang="ru-RU" sz="2400" i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684" y="946324"/>
            <a:ext cx="3096344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Психологические взаимодействия</a:t>
            </a: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доминантность</a:t>
            </a:r>
            <a:r>
              <a:rPr lang="ru-RU" alt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непредсказуемость, непоследовательность, неадекватность, безответственность, неуверенность, беспомощность)…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3284984"/>
            <a:ext cx="3312368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altLang="ru-RU" b="1" dirty="0"/>
              <a:t> 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Психологические воздействия</a:t>
            </a: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(угрозы, унижения, оскорбления, чрезмерные требования, запреты на поведение и переживание, негативное оценивание, игнорирование основных нужд и потребностей ребёнка);</a:t>
            </a: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946324"/>
            <a:ext cx="3203848" cy="2736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Психологические эффекты</a:t>
            </a: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(утрата доверия к себе и к миру, беспокойство, тревожность, нарушения сна, аппетита, депрессия, агрессивность, низкая самооценка, соматические и психосоматические заболевания).</a:t>
            </a: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50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971601" y="620688"/>
            <a:ext cx="7766000" cy="1052513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latin typeface="+mj-lt"/>
              </a:rPr>
              <a:t>К</a:t>
            </a:r>
            <a:r>
              <a:rPr lang="ru-RU" sz="3600" b="1" dirty="0" smtClean="0">
                <a:latin typeface="+mj-lt"/>
              </a:rPr>
              <a:t>ритерии психологического </a:t>
            </a:r>
            <a:r>
              <a:rPr lang="ru-RU" sz="3600" b="1" dirty="0">
                <a:latin typeface="+mj-lt"/>
              </a:rPr>
              <a:t>комфорта </a:t>
            </a:r>
            <a:r>
              <a:rPr lang="ru-RU" sz="3600" b="1" dirty="0" smtClean="0">
                <a:latin typeface="+mj-lt"/>
              </a:rPr>
              <a:t>при работе с детьми:</a:t>
            </a:r>
            <a:r>
              <a:rPr lang="ru-RU" sz="3600" b="1" dirty="0">
                <a:latin typeface="+mj-lt"/>
              </a:rPr>
              <a:t/>
            </a:r>
            <a:br>
              <a:rPr lang="ru-RU" sz="3600" b="1" dirty="0">
                <a:latin typeface="+mj-lt"/>
              </a:rPr>
            </a:b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79848"/>
            <a:ext cx="7458794" cy="3349352"/>
          </a:xfrm>
        </p:spPr>
        <p:txBody>
          <a:bodyPr>
            <a:normAutofit fontScale="92500"/>
          </a:bodyPr>
          <a:lstStyle/>
          <a:p>
            <a:r>
              <a:rPr lang="ru-RU" dirty="0"/>
              <a:t>Отсутствие усталости у детей и </a:t>
            </a:r>
            <a:r>
              <a:rPr lang="ru-RU" dirty="0" smtClean="0"/>
              <a:t>учителя;</a:t>
            </a:r>
            <a:endParaRPr lang="ru-RU" dirty="0"/>
          </a:p>
          <a:p>
            <a:r>
              <a:rPr lang="ru-RU" dirty="0" smtClean="0"/>
              <a:t>Положительный </a:t>
            </a:r>
            <a:r>
              <a:rPr lang="ru-RU" dirty="0"/>
              <a:t>эмоциональный </a:t>
            </a:r>
            <a:r>
              <a:rPr lang="ru-RU" dirty="0" smtClean="0"/>
              <a:t>настрой;</a:t>
            </a:r>
            <a:endParaRPr lang="ru-RU" dirty="0"/>
          </a:p>
          <a:p>
            <a:r>
              <a:rPr lang="ru-RU" dirty="0" smtClean="0"/>
              <a:t>Удовлетворение </a:t>
            </a:r>
            <a:r>
              <a:rPr lang="ru-RU" dirty="0"/>
              <a:t>от сделанной </a:t>
            </a:r>
            <a:r>
              <a:rPr lang="ru-RU" dirty="0" smtClean="0"/>
              <a:t>работы;</a:t>
            </a:r>
            <a:endParaRPr lang="ru-RU" dirty="0"/>
          </a:p>
          <a:p>
            <a:r>
              <a:rPr lang="ru-RU" dirty="0" smtClean="0"/>
              <a:t>Желание </a:t>
            </a:r>
            <a:r>
              <a:rPr lang="ru-RU" dirty="0"/>
              <a:t>продолжать работу.</a:t>
            </a:r>
            <a:br>
              <a:rPr lang="ru-RU" dirty="0"/>
            </a:br>
            <a:r>
              <a:rPr lang="ru-RU" dirty="0"/>
              <a:t>    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://xvatit.com/uploads/posts/2017-03/1490001163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05064"/>
            <a:ext cx="3347864" cy="222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74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Правила создания комфортной атмосферы: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7962850" cy="3421360"/>
          </a:xfrm>
        </p:spPr>
        <p:txBody>
          <a:bodyPr/>
          <a:lstStyle/>
          <a:p>
            <a:pPr algn="just"/>
            <a:r>
              <a:rPr lang="ru-RU" dirty="0" smtClean="0"/>
              <a:t>учитывать физиологические и  </a:t>
            </a:r>
            <a:r>
              <a:rPr lang="ru-RU" dirty="0"/>
              <a:t>эмоционально-личностные особенности </a:t>
            </a:r>
            <a:r>
              <a:rPr lang="ru-RU" dirty="0" smtClean="0"/>
              <a:t>детей;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создавать ситуации </a:t>
            </a:r>
            <a:r>
              <a:rPr lang="ru-RU" dirty="0" smtClean="0"/>
              <a:t>успеха;</a:t>
            </a:r>
          </a:p>
          <a:p>
            <a:pPr algn="just"/>
            <a:r>
              <a:rPr lang="ru-RU" dirty="0" smtClean="0"/>
              <a:t> выбирать </a:t>
            </a:r>
            <a:r>
              <a:rPr lang="ru-RU" dirty="0"/>
              <a:t>наиболее подходящий стиль </a:t>
            </a:r>
            <a:r>
              <a:rPr lang="ru-RU" dirty="0" smtClean="0"/>
              <a:t>общения</a:t>
            </a:r>
          </a:p>
          <a:p>
            <a:pPr algn="just"/>
            <a:endParaRPr lang="ru-RU" dirty="0"/>
          </a:p>
        </p:txBody>
      </p:sp>
      <p:pic>
        <p:nvPicPr>
          <p:cNvPr id="7170" name="Picture 2" descr="https://arhivurokov.ru/kopilka/uploads/user_file_55069dc9e11f5/img_user_file_55069dc9e11f5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256" y="4149080"/>
            <a:ext cx="3791744" cy="265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23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effectLst/>
              </a:rPr>
              <a:t>Р. </a:t>
            </a:r>
            <a:r>
              <a:rPr lang="ru-RU" sz="3200" b="1" dirty="0" err="1">
                <a:effectLst/>
              </a:rPr>
              <a:t>Кэмпбелл</a:t>
            </a:r>
            <a:r>
              <a:rPr lang="ru-RU" sz="3200" b="1" dirty="0">
                <a:effectLst/>
              </a:rPr>
              <a:t> выделяет пять способов контроля поведения ребенка: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два из них — </a:t>
            </a:r>
            <a:r>
              <a:rPr lang="ru-RU" dirty="0" smtClean="0"/>
              <a:t>позитивные</a:t>
            </a:r>
          </a:p>
          <a:p>
            <a:r>
              <a:rPr lang="ru-RU" dirty="0" smtClean="0"/>
              <a:t> </a:t>
            </a:r>
            <a:r>
              <a:rPr lang="ru-RU" dirty="0"/>
              <a:t>два — негативные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один — </a:t>
            </a:r>
            <a:r>
              <a:rPr lang="ru-RU" dirty="0" smtClean="0"/>
              <a:t>нейтральный </a:t>
            </a:r>
            <a:endParaRPr lang="ru-RU" dirty="0"/>
          </a:p>
        </p:txBody>
      </p:sp>
      <p:pic>
        <p:nvPicPr>
          <p:cNvPr id="10242" name="Picture 2" descr="https://ds04.infourok.ru/uploads/ex/066b/00071ed2-aad6ebd2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85468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29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60648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+mn-lt"/>
              </a:rPr>
              <a:t>К позитивным способам относятся </a:t>
            </a:r>
            <a:r>
              <a:rPr lang="ru-RU" sz="2800" b="1" dirty="0">
                <a:latin typeface="+mn-lt"/>
              </a:rPr>
              <a:t>просьбы</a:t>
            </a:r>
            <a:r>
              <a:rPr lang="ru-RU" sz="2800" dirty="0">
                <a:latin typeface="+mn-lt"/>
              </a:rPr>
              <a:t> и </a:t>
            </a:r>
            <a:r>
              <a:rPr lang="ru-RU" sz="2800" b="1" dirty="0">
                <a:latin typeface="+mn-lt"/>
              </a:rPr>
              <a:t>мягкое физическое </a:t>
            </a:r>
            <a:r>
              <a:rPr lang="ru-RU" sz="2800" b="1" dirty="0" smtClean="0">
                <a:latin typeface="+mn-lt"/>
              </a:rPr>
              <a:t>манипулирование</a:t>
            </a:r>
          </a:p>
          <a:p>
            <a:pPr algn="just"/>
            <a:endParaRPr lang="ru-RU" sz="2800" dirty="0">
              <a:latin typeface="+mn-lt"/>
            </a:endParaRPr>
          </a:p>
          <a:p>
            <a:pPr algn="just"/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(например, можно отвлечь ребенка, взять его за руку и отвести и т.д.).</a:t>
            </a:r>
          </a:p>
        </p:txBody>
      </p:sp>
      <p:pic>
        <p:nvPicPr>
          <p:cNvPr id="11268" name="Picture 4" descr="https://2.bp.blogspot.com/-PwntDveqnUM/VtLalLm2RaI/AAAAAAAAAKw/cf8wR5uBzbQ/w1200-h630-p-k-no-nu/mua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36912"/>
            <a:ext cx="7302603" cy="383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86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1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+mn-lt"/>
              </a:rPr>
              <a:t>Нейтральный  </a:t>
            </a:r>
            <a:r>
              <a:rPr lang="ru-RU" sz="2800" dirty="0">
                <a:latin typeface="+mn-lt"/>
              </a:rPr>
              <a:t>способ </a:t>
            </a:r>
            <a:r>
              <a:rPr lang="ru-RU" sz="2800" dirty="0" smtClean="0">
                <a:latin typeface="+mn-lt"/>
              </a:rPr>
              <a:t>контроля - </a:t>
            </a:r>
            <a:r>
              <a:rPr lang="ru-RU" sz="2800" b="1" dirty="0" smtClean="0">
                <a:latin typeface="+mn-lt"/>
              </a:rPr>
              <a:t>модификация поведения </a:t>
            </a:r>
            <a:r>
              <a:rPr lang="ru-RU" sz="2800" dirty="0" smtClean="0">
                <a:latin typeface="+mn-lt"/>
              </a:rPr>
              <a:t>предполагает </a:t>
            </a:r>
            <a:r>
              <a:rPr lang="ru-RU" sz="2800" dirty="0">
                <a:latin typeface="+mn-lt"/>
              </a:rPr>
              <a:t>использование </a:t>
            </a:r>
            <a:r>
              <a:rPr lang="ru-RU" sz="2800" i="1" dirty="0">
                <a:latin typeface="+mn-lt"/>
              </a:rPr>
              <a:t>поощрения</a:t>
            </a:r>
            <a:r>
              <a:rPr lang="ru-RU" sz="2800" dirty="0">
                <a:latin typeface="+mn-lt"/>
              </a:rPr>
              <a:t> (за выполнение определенных правил) и </a:t>
            </a:r>
            <a:r>
              <a:rPr lang="ru-RU" sz="2800" i="1" dirty="0">
                <a:latin typeface="+mn-lt"/>
              </a:rPr>
              <a:t>наказания</a:t>
            </a:r>
            <a:r>
              <a:rPr lang="ru-RU" sz="2800" dirty="0">
                <a:latin typeface="+mn-lt"/>
              </a:rPr>
              <a:t> (за их игнорирование). </a:t>
            </a:r>
            <a:endParaRPr lang="ru-RU" sz="2800" dirty="0" smtClean="0">
              <a:latin typeface="+mn-lt"/>
            </a:endParaRPr>
          </a:p>
          <a:p>
            <a:pPr algn="just"/>
            <a:endParaRPr lang="ru-RU" sz="2800" dirty="0">
              <a:latin typeface="+mn-lt"/>
            </a:endParaRPr>
          </a:p>
          <a:p>
            <a:pPr algn="just"/>
            <a:r>
              <a:rPr lang="ru-RU" sz="2800" dirty="0" smtClean="0">
                <a:latin typeface="+mn-lt"/>
              </a:rPr>
              <a:t> Данная  </a:t>
            </a:r>
            <a:r>
              <a:rPr lang="ru-RU" sz="2800" dirty="0">
                <a:latin typeface="+mn-lt"/>
              </a:rPr>
              <a:t>система не должна использоваться слишком часто, так как впоследствии ребенок начинает делать только то, за что получает награду.</a:t>
            </a:r>
          </a:p>
        </p:txBody>
      </p:sp>
      <p:pic>
        <p:nvPicPr>
          <p:cNvPr id="12290" name="Picture 2" descr="https://yarmp.ru/uploads/photos/events/1599/large/6b8cdb3e85084ba2b348c03676c201dd_8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77072"/>
            <a:ext cx="3477072" cy="260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99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57198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+mn-lt"/>
              </a:rPr>
              <a:t>	К негативным </a:t>
            </a:r>
            <a:r>
              <a:rPr lang="ru-RU" sz="2800" dirty="0">
                <a:latin typeface="+mn-lt"/>
              </a:rPr>
              <a:t>способам </a:t>
            </a:r>
            <a:r>
              <a:rPr lang="ru-RU" sz="2800" dirty="0" smtClean="0">
                <a:latin typeface="+mn-lt"/>
              </a:rPr>
              <a:t>контролирования поведения ребенка относятся </a:t>
            </a:r>
            <a:r>
              <a:rPr lang="ru-RU" sz="2800" b="1" dirty="0" smtClean="0">
                <a:latin typeface="+mn-lt"/>
              </a:rPr>
              <a:t>частые </a:t>
            </a:r>
            <a:r>
              <a:rPr lang="ru-RU" sz="2800" b="1" dirty="0">
                <a:latin typeface="+mn-lt"/>
              </a:rPr>
              <a:t>наказания и </a:t>
            </a:r>
            <a:r>
              <a:rPr lang="ru-RU" sz="2800" b="1" dirty="0" smtClean="0">
                <a:latin typeface="+mn-lt"/>
              </a:rPr>
              <a:t>приказы</a:t>
            </a:r>
            <a:r>
              <a:rPr lang="ru-RU" sz="2800" dirty="0" smtClean="0">
                <a:latin typeface="+mn-lt"/>
              </a:rPr>
              <a:t>. </a:t>
            </a:r>
          </a:p>
          <a:p>
            <a:pPr algn="just"/>
            <a:r>
              <a:rPr lang="ru-RU" sz="2800" dirty="0">
                <a:latin typeface="+mn-lt"/>
              </a:rPr>
              <a:t>	</a:t>
            </a:r>
            <a:r>
              <a:rPr lang="ru-RU" sz="2800" dirty="0" smtClean="0">
                <a:latin typeface="+mn-lt"/>
              </a:rPr>
              <a:t>Они </a:t>
            </a:r>
            <a:r>
              <a:rPr lang="ru-RU" sz="2800" dirty="0">
                <a:latin typeface="+mn-lt"/>
              </a:rPr>
              <a:t>заставляют его чрезмерно подавлять свой гнев, что способствует появлению в характере </a:t>
            </a:r>
            <a:r>
              <a:rPr lang="ru-RU" sz="2800" i="1" dirty="0">
                <a:latin typeface="+mn-lt"/>
              </a:rPr>
              <a:t>пассивно-агрессивных черт</a:t>
            </a:r>
            <a:r>
              <a:rPr lang="ru-RU" sz="2800" dirty="0">
                <a:latin typeface="+mn-lt"/>
              </a:rPr>
              <a:t>. </a:t>
            </a:r>
          </a:p>
        </p:txBody>
      </p:sp>
      <p:pic>
        <p:nvPicPr>
          <p:cNvPr id="13314" name="Picture 2" descr="https://krashevseh.ru/wp-content/uploads/progaaa/201811/krasa-25111810110011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435846"/>
            <a:ext cx="4562872" cy="342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81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kzgov.docdat.com/tw_files2/urls_10/807/d-806719/806719_html_143e33a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99392"/>
            <a:ext cx="8676456" cy="65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815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900igr.net/up/datas/195251/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" y="3266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59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xfrm>
            <a:off x="1258888" y="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783866"/>
                </a:solidFill>
              </a:rPr>
              <a:t>Актуальность</a:t>
            </a:r>
            <a:endParaRPr lang="ru-RU" b="1" dirty="0" smtClean="0">
              <a:solidFill>
                <a:srgbClr val="783866"/>
              </a:solidFill>
              <a:effectLst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820472" cy="3744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Сегодня, около 5% детей дошкольного и школьного возраста, проживающих в Российской Федерации, относятся к категории детей с ограниченными возможностями, вызванными различными отклонениями в состоянии здоровья, и нуждаются в специальном образовании, отвечающем их особым образовательным потребностям.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2" descr="http://www.2do2go.ru/uploads/full/9ff5e17d3d9f557114d9aed1759aa568_w960_h20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263" y="4581300"/>
            <a:ext cx="2016349" cy="2016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90872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effectLst/>
              </a:rPr>
              <a:t>Концепция  педагогической поддержки школьника</a:t>
            </a:r>
            <a:r>
              <a:rPr lang="ru-RU" b="1" dirty="0">
                <a:effectLst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7602810" cy="5267672"/>
          </a:xfrm>
        </p:spPr>
        <p:txBody>
          <a:bodyPr/>
          <a:lstStyle/>
          <a:p>
            <a:pPr algn="just"/>
            <a:r>
              <a:rPr lang="ru-RU" dirty="0" smtClean="0"/>
              <a:t>умение </a:t>
            </a:r>
            <a:r>
              <a:rPr lang="ru-RU" dirty="0"/>
              <a:t>быть товарищем для ребенка, готовность и способность быть на стороне ребенка (выступая в качестве символического защитника и адвоката), готовность ничего не требовать взамен;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собственный самоанализ, постоянный самоконтроль и способность изменить позицию и самооценку.</a:t>
            </a:r>
          </a:p>
          <a:p>
            <a:endParaRPr lang="ru-RU" dirty="0"/>
          </a:p>
        </p:txBody>
      </p:sp>
      <p:pic>
        <p:nvPicPr>
          <p:cNvPr id="21506" name="Picture 2" descr="http://dialogcenter.com.ua/img/108/roditeli-uvagaut-reben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63677"/>
            <a:ext cx="2394322" cy="239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39422"/>
            <a:ext cx="806489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Заключение 	</a:t>
            </a:r>
          </a:p>
          <a:p>
            <a:pPr algn="just"/>
            <a:endParaRPr lang="ru-RU" sz="2800" dirty="0">
              <a:latin typeface="+mn-lt"/>
            </a:endParaRPr>
          </a:p>
          <a:p>
            <a:pPr algn="just"/>
            <a:r>
              <a:rPr lang="ru-RU" sz="2800" dirty="0" smtClean="0">
                <a:latin typeface="+mn-lt"/>
              </a:rPr>
              <a:t>	Педагогическая </a:t>
            </a:r>
            <a:r>
              <a:rPr lang="ru-RU" sz="2800" dirty="0">
                <a:latin typeface="+mn-lt"/>
              </a:rPr>
              <a:t>поддержка необходима для того, чтобы процесс обучения и воспитания носил </a:t>
            </a:r>
            <a:r>
              <a:rPr lang="ru-RU" sz="2800" b="1" dirty="0">
                <a:latin typeface="+mn-lt"/>
              </a:rPr>
              <a:t>личностно-ориентированный характер</a:t>
            </a:r>
            <a:r>
              <a:rPr lang="ru-RU" sz="2800" dirty="0">
                <a:latin typeface="+mn-lt"/>
              </a:rPr>
              <a:t>. </a:t>
            </a:r>
            <a:endParaRPr lang="ru-RU" sz="2800" dirty="0" smtClean="0">
              <a:latin typeface="+mn-lt"/>
            </a:endParaRPr>
          </a:p>
          <a:p>
            <a:pPr algn="just"/>
            <a:endParaRPr lang="ru-RU" sz="2800" dirty="0">
              <a:latin typeface="+mn-lt"/>
            </a:endParaRPr>
          </a:p>
          <a:p>
            <a:pPr algn="just"/>
            <a:r>
              <a:rPr lang="ru-RU" sz="2800" dirty="0" smtClean="0">
                <a:latin typeface="+mn-lt"/>
              </a:rPr>
              <a:t>	При </a:t>
            </a:r>
            <a:r>
              <a:rPr lang="ru-RU" sz="2800" dirty="0">
                <a:latin typeface="+mn-lt"/>
              </a:rPr>
              <a:t>ее осуществлении главным </a:t>
            </a:r>
            <a:r>
              <a:rPr lang="ru-RU" sz="2800" i="1" dirty="0">
                <a:latin typeface="+mn-lt"/>
              </a:rPr>
              <a:t>предметом деятельности</a:t>
            </a:r>
            <a:r>
              <a:rPr lang="ru-RU" sz="2800" dirty="0">
                <a:latin typeface="+mn-lt"/>
              </a:rPr>
              <a:t> ребенка и взрослого является </a:t>
            </a:r>
            <a:r>
              <a:rPr lang="ru-RU" sz="2800" i="1" dirty="0">
                <a:latin typeface="+mn-lt"/>
              </a:rPr>
              <a:t>проблема ученика</a:t>
            </a:r>
            <a:r>
              <a:rPr lang="ru-RU" sz="2800" dirty="0" smtClean="0">
                <a:latin typeface="+mn-lt"/>
              </a:rPr>
              <a:t>.</a:t>
            </a:r>
          </a:p>
          <a:p>
            <a:pPr algn="just"/>
            <a:endParaRPr lang="ru-RU" sz="2800" dirty="0">
              <a:latin typeface="+mn-lt"/>
            </a:endParaRPr>
          </a:p>
          <a:p>
            <a:pPr algn="just"/>
            <a:r>
              <a:rPr lang="ru-RU" sz="2800" dirty="0" smtClean="0">
                <a:latin typeface="+mn-lt"/>
              </a:rPr>
              <a:t> 	От </a:t>
            </a:r>
            <a:r>
              <a:rPr lang="ru-RU" sz="2800" dirty="0">
                <a:latin typeface="+mn-lt"/>
              </a:rPr>
              <a:t>характера проблемы зависит выбор тактики педагогических действий.</a:t>
            </a:r>
          </a:p>
          <a:p>
            <a:pPr algn="just"/>
            <a:r>
              <a:rPr lang="ru-RU" sz="2800" dirty="0">
                <a:latin typeface="+mn-lt"/>
              </a:rPr>
              <a:t> </a:t>
            </a:r>
          </a:p>
        </p:txBody>
      </p:sp>
      <p:pic>
        <p:nvPicPr>
          <p:cNvPr id="22530" name="Picture 2" descr="https://psihter.ru/wp-content/uploads/2017/11/3-lead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823" y="5157192"/>
            <a:ext cx="2424873" cy="165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47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4"/>
          <p:cNvSpPr>
            <a:spLocks noGrp="1"/>
          </p:cNvSpPr>
          <p:nvPr>
            <p:ph idx="1"/>
          </p:nvPr>
        </p:nvSpPr>
        <p:spPr>
          <a:xfrm>
            <a:off x="899592" y="1052736"/>
            <a:ext cx="7272808" cy="324036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Литература: </a:t>
            </a:r>
          </a:p>
          <a:p>
            <a:pPr marL="0" lvl="0" indent="0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Приказ Министерства образования и науки РФ от 17 мая 2012 г. N 413 «Об утверждении федерального государственного образовательного стандарта среднего общего образования» [Электронный ресурс] – Режим доступа: </a:t>
            </a:r>
            <a:r>
              <a:rPr lang="ru-RU" sz="6400" u="sng" dirty="0">
                <a:latin typeface="Times New Roman" pitchFamily="18" charset="0"/>
                <a:cs typeface="Times New Roman" pitchFamily="18" charset="0"/>
                <a:hlinkClick r:id="rId2"/>
              </a:rPr>
              <a:t>http://ivo.garant.ru/#/document/70188902/paragraph/2034:0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(дата обращения – 22.07.2021).</a:t>
            </a:r>
          </a:p>
          <a:p>
            <a:pPr marL="0" lvl="0" indent="0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Баева, И.А. Психологические технологии формирования и оценки безопасной образовательной среды: учебно-методическое пособие / Баева И.А., Тарасов С.В., Алексеева Е.В., Лактионова Е.Б. и др. под научной редакцией И.А. Баевой, С.В. Тарасовой: Издательство ГИЭФПТ, 2021. - 276 с.</a:t>
            </a:r>
          </a:p>
          <a:p>
            <a:pPr marL="0" lvl="0" indent="0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Быстрова, Н.В., Казначеева, С.Н.,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Уракова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, Е.А.,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Госельбах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, О.И. Особенности психологического благополучия обучающихся в образовательной среде // Инновационная экономика: перспективы развития и совершенствования, №5 (39). - М.: Просвещение, 2019. - 28 с.</a:t>
            </a:r>
          </a:p>
          <a:p>
            <a:pPr marL="0" lvl="0" indent="0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Молокоедов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, А.В. Психологическая безопасность личности. Основы комплексного анализа. - М.: Педагогика, 2017. - 176 с.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196752"/>
            <a:ext cx="763284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системы работы для обеспечения равного доступа к получению образования и необходимых условий для достижения успеха в образовании всеми без исключения детьми, независимо от их индивидуальных особенностей, психических и физических возможностей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единой психологически комфортной образовательной среды для детей, имеющих разные стартовые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и апробация модели междисциплинарного взаимодействия в команде специалистов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сопровождения;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системы эффективного психолого-педагогического сопровождения процесса инклюзивного образования.</a:t>
            </a:r>
          </a:p>
          <a:p>
            <a:pPr marL="342900" indent="-34290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025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476250"/>
            <a:ext cx="7497763" cy="8509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83866"/>
                </a:solidFill>
                <a:effectLst/>
              </a:rPr>
              <a:t> Образовательная среда </a:t>
            </a:r>
            <a:r>
              <a:rPr lang="ru-RU" dirty="0" smtClean="0">
                <a:solidFill>
                  <a:srgbClr val="783866"/>
                </a:solidFill>
                <a:effectLst/>
              </a:rPr>
              <a:t/>
            </a:r>
            <a:br>
              <a:rPr lang="ru-RU" dirty="0" smtClean="0">
                <a:solidFill>
                  <a:srgbClr val="783866"/>
                </a:solidFill>
                <a:effectLst/>
              </a:rPr>
            </a:br>
            <a:endParaRPr lang="ru-RU" dirty="0">
              <a:solidFill>
                <a:srgbClr val="783866"/>
              </a:solidFill>
              <a:effectLst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7497762" cy="5122862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Образовательная среда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психолого-педагогическая реальность, содержащая специально организованные условия для формирования личности.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476250"/>
            <a:ext cx="7497763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783866"/>
                </a:solidFill>
                <a:effectLst/>
              </a:rPr>
              <a:t>Психологическая безопасность образовательной среды </a:t>
            </a:r>
            <a:r>
              <a:rPr lang="ru-RU" dirty="0" smtClean="0">
                <a:solidFill>
                  <a:srgbClr val="783866"/>
                </a:solidFill>
                <a:effectLst/>
              </a:rPr>
              <a:t/>
            </a:r>
            <a:br>
              <a:rPr lang="ru-RU" dirty="0" smtClean="0">
                <a:solidFill>
                  <a:srgbClr val="783866"/>
                </a:solidFill>
                <a:effectLst/>
              </a:rPr>
            </a:br>
            <a:endParaRPr lang="ru-RU" dirty="0">
              <a:solidFill>
                <a:srgbClr val="783866"/>
              </a:solidFill>
              <a:effectLst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Психологическая безопасность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такой характеристикой образовательной среды, которая придает ей развивающий характер и способствует сохранению психического и социального здоровья ее участников, исключая психологическое насилие. </a:t>
            </a:r>
          </a:p>
          <a:p>
            <a:pPr algn="just"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11268" name="AutoShape 2" descr="http://articles.gazeta.kz/preview/type27/image242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1269" name="AutoShape 4" descr="http://articles.gazeta.kz/preview/type27/image242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5365" name="Picture 5" descr="C:\Users\Петр\Desktop\image242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777950"/>
            <a:ext cx="2016224" cy="174739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783866"/>
                </a:solidFill>
                <a:effectLst/>
              </a:rPr>
              <a:t> Угрозы и риски безопасности образовательной среды</a:t>
            </a:r>
            <a:br>
              <a:rPr lang="ru-RU" sz="3200" b="1" dirty="0" smtClean="0">
                <a:solidFill>
                  <a:srgbClr val="783866"/>
                </a:solidFill>
                <a:effectLst/>
              </a:rPr>
            </a:br>
            <a:endParaRPr lang="ru-RU" sz="3200" b="1" dirty="0" smtClean="0">
              <a:solidFill>
                <a:srgbClr val="783866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5580780"/>
              </p:ext>
            </p:extLst>
          </p:nvPr>
        </p:nvGraphicFramePr>
        <p:xfrm>
          <a:off x="1435608" y="1268760"/>
          <a:ext cx="749808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07375" cy="16557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153400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84213" y="404813"/>
            <a:ext cx="8250237" cy="1354137"/>
          </a:xfrm>
          <a:prstGeom prst="rect">
            <a:avLst/>
          </a:prstGeom>
          <a:ln>
            <a:noFill/>
          </a:ln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atin typeface="+mn-lt"/>
                <a:cs typeface="+mn-cs"/>
              </a:rPr>
              <a:t> </a:t>
            </a:r>
            <a:r>
              <a:rPr lang="ru-RU" sz="3600" b="1" dirty="0">
                <a:latin typeface="+mn-lt"/>
                <a:cs typeface="+mn-cs"/>
              </a:rPr>
              <a:t>Подходы к созданию безопасной образовательной среды </a:t>
            </a:r>
            <a:r>
              <a:rPr lang="ru-RU" sz="3600" dirty="0">
                <a:latin typeface="+mn-lt"/>
                <a:cs typeface="+mn-cs"/>
              </a:rPr>
              <a:t> </a:t>
            </a:r>
            <a:r>
              <a:rPr lang="ru-RU" sz="3200" b="1" cap="all" dirty="0">
                <a:latin typeface="+mj-lt"/>
                <a:ea typeface="+mj-ea"/>
                <a:cs typeface="+mj-cs"/>
              </a:rPr>
              <a:t/>
            </a:r>
            <a:br>
              <a:rPr lang="ru-RU" sz="3200" b="1" cap="all" dirty="0">
                <a:latin typeface="+mj-lt"/>
                <a:ea typeface="+mj-ea"/>
                <a:cs typeface="+mj-cs"/>
              </a:rPr>
            </a:br>
            <a:endParaRPr lang="ru-RU" sz="3200" b="1" cap="all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duotone>
              <a:schemeClr val="bg2">
                <a:shade val="9000"/>
                <a:satMod val="300000"/>
              </a:schemeClr>
              <a:schemeClr val="bg2">
                <a:tint val="90000"/>
                <a:satMod val="225000"/>
              </a:schemeClr>
            </a:duotone>
            <a:lum/>
          </a:blip>
          <a:srcRect/>
          <a:tile tx="0" ty="0" sx="90000" sy="9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331913" y="260350"/>
            <a:ext cx="7405687" cy="10525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Профессиональные качества педагога для создания комфортной образовательной среды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</a:b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952806492"/>
              </p:ext>
            </p:extLst>
          </p:nvPr>
        </p:nvGraphicFramePr>
        <p:xfrm>
          <a:off x="395536" y="1052736"/>
          <a:ext cx="856895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8" y="1340768"/>
          <a:ext cx="861016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4"/>
          <p:cNvSpPr txBox="1">
            <a:spLocks/>
          </p:cNvSpPr>
          <p:nvPr/>
        </p:nvSpPr>
        <p:spPr>
          <a:xfrm>
            <a:off x="1331913" y="260350"/>
            <a:ext cx="7405687" cy="1052513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Профессиональные качества педагога для создания комфортной образовательной среды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</a:b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</TotalTime>
  <Words>961</Words>
  <Application>Microsoft Office PowerPoint</Application>
  <PresentationFormat>Экран (4:3)</PresentationFormat>
  <Paragraphs>88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Структура организации психологически комфортной и безопасной образовательной среды с целью личностного развития обучающихся, в том числе детей-инвалидов и лиц с ОВЗ</vt:lpstr>
      <vt:lpstr>Актуальность</vt:lpstr>
      <vt:lpstr>Презентация PowerPoint</vt:lpstr>
      <vt:lpstr> Образовательная среда  </vt:lpstr>
      <vt:lpstr>Психологическая безопасность образовательной среды  </vt:lpstr>
      <vt:lpstr> Угрозы и риски безопасности образовательной среды </vt:lpstr>
      <vt:lpstr> </vt:lpstr>
      <vt:lpstr> Профессиональные качества педагога для создания комфортной образовательной среды </vt:lpstr>
      <vt:lpstr>Презентация PowerPoint</vt:lpstr>
      <vt:lpstr>Структурная модель психологически безопасной образовательной среды (И.А. Баева)</vt:lpstr>
      <vt:lpstr>Формы психологического насилия</vt:lpstr>
      <vt:lpstr>Презентация PowerPoint</vt:lpstr>
      <vt:lpstr>Правила создания комфортной атмосферы:</vt:lpstr>
      <vt:lpstr>Р. Кэмпбелл выделяет пять способов контроля поведения ребенка: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Концепция  педагогической поддержки школьника: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организации психологически комфортной и безопасной образовательной среды с целью личностного развития обучающихся, в том числе детей-инвалидов и лиц с ОВЗ</dc:title>
  <dc:creator>ae-147</dc:creator>
  <cp:lastModifiedBy>ae-147</cp:lastModifiedBy>
  <cp:revision>61</cp:revision>
  <dcterms:created xsi:type="dcterms:W3CDTF">2015-08-18T11:57:46Z</dcterms:created>
  <dcterms:modified xsi:type="dcterms:W3CDTF">2021-11-30T09:25:25Z</dcterms:modified>
</cp:coreProperties>
</file>