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70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72" r:id="rId11"/>
    <p:sldId id="273" r:id="rId12"/>
    <p:sldId id="283" r:id="rId13"/>
    <p:sldId id="284" r:id="rId14"/>
    <p:sldId id="285" r:id="rId15"/>
    <p:sldId id="286" r:id="rId16"/>
    <p:sldId id="287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70686606882473"/>
          <c:y val="0.0555555555555556"/>
          <c:w val="0.828869750656168"/>
          <c:h val="0.833961692288464"/>
        </c:manualLayout>
      </c:layout>
      <c:bar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Лист1!$A$2:$A$8</c:f>
              <c:strCache>
                <c:ptCount val="7"/>
                <c:pt idx="0">
                  <c:v>1 вопрос</c:v>
                </c:pt>
                <c:pt idx="1">
                  <c:v>2 вопрос</c:v>
                </c:pt>
                <c:pt idx="2">
                  <c:v>3 вопрос</c:v>
                </c:pt>
                <c:pt idx="3">
                  <c:v>4 вопрос</c:v>
                </c:pt>
                <c:pt idx="4">
                  <c:v>5 вопрос</c:v>
                </c:pt>
                <c:pt idx="5">
                  <c:v>6 вопрос</c:v>
                </c:pt>
                <c:pt idx="6">
                  <c:v>7 вопос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25</c:v>
                </c:pt>
                <c:pt idx="1">
                  <c:v>13</c:v>
                </c:pt>
                <c:pt idx="2">
                  <c:v>25</c:v>
                </c:pt>
                <c:pt idx="3">
                  <c:v>10</c:v>
                </c:pt>
                <c:pt idx="4">
                  <c:v>21</c:v>
                </c:pt>
                <c:pt idx="5">
                  <c:v>95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Лист1!$A$2:$A$8</c:f>
              <c:strCache>
                <c:ptCount val="7"/>
                <c:pt idx="0">
                  <c:v>1 вопрос</c:v>
                </c:pt>
                <c:pt idx="1">
                  <c:v>2 вопрос</c:v>
                </c:pt>
                <c:pt idx="2">
                  <c:v>3 вопрос</c:v>
                </c:pt>
                <c:pt idx="3">
                  <c:v>4 вопрос</c:v>
                </c:pt>
                <c:pt idx="4">
                  <c:v>5 вопрос</c:v>
                </c:pt>
                <c:pt idx="5">
                  <c:v>6 вопрос</c:v>
                </c:pt>
                <c:pt idx="6">
                  <c:v>7 вопос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65</c:v>
                </c:pt>
                <c:pt idx="1">
                  <c:v>70</c:v>
                </c:pt>
                <c:pt idx="2">
                  <c:v>0</c:v>
                </c:pt>
                <c:pt idx="3">
                  <c:v>85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Лист1!$A$2:$A$8</c:f>
              <c:strCache>
                <c:ptCount val="7"/>
                <c:pt idx="0">
                  <c:v>1 вопрос</c:v>
                </c:pt>
                <c:pt idx="1">
                  <c:v>2 вопрос</c:v>
                </c:pt>
                <c:pt idx="2">
                  <c:v>3 вопрос</c:v>
                </c:pt>
                <c:pt idx="3">
                  <c:v>4 вопрос</c:v>
                </c:pt>
                <c:pt idx="4">
                  <c:v>5 вопрос</c:v>
                </c:pt>
                <c:pt idx="5">
                  <c:v>6 вопрос</c:v>
                </c:pt>
                <c:pt idx="6">
                  <c:v>7 вопос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10</c:v>
                </c:pt>
                <c:pt idx="1">
                  <c:v>17</c:v>
                </c:pt>
                <c:pt idx="2">
                  <c:v>75</c:v>
                </c:pt>
                <c:pt idx="3">
                  <c:v>5</c:v>
                </c:pt>
                <c:pt idx="4">
                  <c:v>79</c:v>
                </c:pt>
                <c:pt idx="5">
                  <c:v>5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54344064"/>
        <c:axId val="-54342432"/>
      </c:barChart>
      <c:catAx>
        <c:axId val="-5434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54342432"/>
        <c:crosses val="autoZero"/>
        <c:auto val="1"/>
        <c:lblAlgn val="ctr"/>
        <c:lblOffset val="100"/>
        <c:noMultiLvlLbl val="0"/>
      </c:catAx>
      <c:valAx>
        <c:axId val="-54342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5434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BE5E1-32EC-4AEF-B4B9-E8F318450E8B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91E90-971E-4A3D-981E-9DC0D4FAC7B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91E90-971E-4A3D-981E-9DC0D4FAC7BA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anose="02040502050405020303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anose="02040502050405020303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9001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33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62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jpeg"/><Relationship Id="rId3" Type="http://schemas.openxmlformats.org/officeDocument/2006/relationships/hyperlink" Target="https://ru.wikipedia.org/wiki/%D0%9A%D0%B0%D0%B7%D0%B0%D1%85%D0%B8" TargetMode="External"/><Relationship Id="rId2" Type="http://schemas.openxmlformats.org/officeDocument/2006/relationships/hyperlink" Target="https://ru.wikipedia.org/wiki/%D0%9D%D0%B0%D1%81%D0%B5%D0%BB%D0%B5%D0%BD%D0%B8%D0%B5_%D0%9A%D0%B0%D0%B7%D0%B0%D1%85%D1%81%D1%82%D0%B0%D0%BD%D0%B0" TargetMode="External"/><Relationship Id="rId1" Type="http://schemas.openxmlformats.org/officeDocument/2006/relationships/hyperlink" Target="https://ru.wikipedia.org/wiki/%D0%9C%D0%B5%D0%B6%D0%B4%D1%83%D0%BD%D0%B0%D1%80%D0%BE%D0%B4%D0%BD%D1%8B%D0%B9_%D1%84%D0%BE%D0%BD%D0%B5%D1%82%D0%B8%D1%87%D0%B5%D1%81%D0%BA%D0%B8%D0%B9_%D0%B0%D0%BB%D1%84%D0%B0%D0%B2%D0%B8%D1%82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hyperlink" Target="https://ru.wikipedia.org/wiki/%D0%9B%D1%91%D0%B2%D1%88%D0%B8%D0%BD,_%D0%90%D0%BB%D0%B5%D0%BA%D1%81%D0%B5%D0%B9_%D0%98%D1%80%D0%B0%D0%BA%D0%BB%D0%B8%D0%B5%D0%B2%D0%B8%D1%87" TargetMode="External"/><Relationship Id="rId1" Type="http://schemas.openxmlformats.org/officeDocument/2006/relationships/hyperlink" Target="https://ru.wikipedia.org/wiki/1827_%D0%B3%D0%BE%D0%B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7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/>
              <a:t>Тема</a:t>
            </a:r>
            <a:r>
              <a:rPr lang="ru-RU" sz="3600" dirty="0" smtClean="0"/>
              <a:t>:</a:t>
            </a:r>
            <a:br>
              <a:rPr lang="ru-RU" sz="3600" dirty="0" smtClean="0"/>
            </a:br>
            <a:r>
              <a:rPr lang="ru-RU" sz="3600" dirty="0" smtClean="0"/>
              <a:t> Происхождение этнонима «</a:t>
            </a:r>
            <a:r>
              <a:rPr lang="ru-RU" sz="3600" dirty="0" err="1"/>
              <a:t>қ</a:t>
            </a:r>
            <a:r>
              <a:rPr lang="ru-RU" sz="3600" dirty="0" err="1" smtClean="0"/>
              <a:t>аза</a:t>
            </a:r>
            <a:r>
              <a:rPr lang="en-US" sz="3600" dirty="0"/>
              <a:t>қ</a:t>
            </a:r>
            <a:r>
              <a:rPr lang="ru-RU" sz="3600" dirty="0" smtClean="0"/>
              <a:t>», казах.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131840" y="3933056"/>
            <a:ext cx="6732736" cy="302433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Проектную </a:t>
            </a:r>
            <a:r>
              <a:rPr lang="ru-RU" dirty="0"/>
              <a:t>работу выполнил: </a:t>
            </a:r>
            <a:r>
              <a:rPr lang="ru-RU" dirty="0" smtClean="0"/>
              <a:t>Старокожева Дарья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Руководитель: Жусупов</a:t>
            </a:r>
            <a:r>
              <a:rPr lang="ru-RU" dirty="0"/>
              <a:t> </a:t>
            </a:r>
            <a:r>
              <a:rPr lang="ru-RU" dirty="0" err="1" smtClean="0"/>
              <a:t>Данияр</a:t>
            </a:r>
            <a:r>
              <a:rPr lang="ru-RU" dirty="0" smtClean="0"/>
              <a:t> </a:t>
            </a:r>
            <a:r>
              <a:rPr lang="ru-RU" dirty="0" err="1" smtClean="0"/>
              <a:t>Марзагалеевич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2022г.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3383280"/>
            <a:ext cx="6400800" cy="3474720"/>
          </a:xfrm>
        </p:spPr>
        <p:txBody>
          <a:bodyPr>
            <a:normAutofit fontScale="92500"/>
          </a:bodyPr>
          <a:lstStyle/>
          <a:p>
            <a:r>
              <a:rPr lang="ru-RU" dirty="0" err="1" smtClean="0">
                <a:solidFill>
                  <a:schemeClr val="tx1"/>
                </a:solidFill>
              </a:rPr>
              <a:t>Каза́хи</a:t>
            </a:r>
            <a:r>
              <a:rPr lang="ru-RU" dirty="0" smtClean="0">
                <a:solidFill>
                  <a:schemeClr val="tx1"/>
                </a:solidFill>
              </a:rPr>
              <a:t> (</a:t>
            </a:r>
            <a:r>
              <a:rPr lang="ru-RU" dirty="0" err="1" smtClean="0">
                <a:solidFill>
                  <a:schemeClr val="tx1"/>
                </a:solidFill>
              </a:rPr>
              <a:t>каз</a:t>
            </a:r>
            <a:r>
              <a:rPr lang="ru-RU" dirty="0" smtClean="0">
                <a:solidFill>
                  <a:schemeClr val="tx1"/>
                </a:solidFill>
              </a:rPr>
              <a:t>. </a:t>
            </a:r>
            <a:r>
              <a:rPr lang="en-US" i="1" dirty="0" smtClean="0">
                <a:solidFill>
                  <a:schemeClr val="tx1"/>
                </a:solidFill>
              </a:rPr>
              <a:t>қазақтар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  <a:hlinkClick r:id="rId1" tooltip="Международный фонетический алфавит"/>
              </a:rPr>
              <a:t>/qɑzɑqtɑr/</a:t>
            </a:r>
            <a:r>
              <a:rPr lang="ru-RU" dirty="0" err="1" smtClean="0">
                <a:solidFill>
                  <a:schemeClr val="tx1"/>
                </a:solidFill>
              </a:rPr>
              <a:t>; </a:t>
            </a:r>
            <a:r>
              <a:rPr lang="ru-RU" dirty="0" smtClean="0">
                <a:solidFill>
                  <a:schemeClr val="tx1"/>
                </a:solidFill>
              </a:rPr>
              <a:t>ед. </a:t>
            </a:r>
            <a:r>
              <a:rPr lang="en-US" i="1" dirty="0" smtClean="0">
                <a:solidFill>
                  <a:schemeClr val="tx1"/>
                </a:solidFill>
              </a:rPr>
              <a:t>қазақ</a:t>
            </a:r>
            <a:r>
              <a:rPr lang="ru-RU" dirty="0" smtClean="0">
                <a:solidFill>
                  <a:schemeClr val="tx1"/>
                </a:solidFill>
              </a:rPr>
              <a:t> </a:t>
            </a:r>
            <a:r>
              <a:rPr lang="ru-RU" dirty="0" err="1" smtClean="0">
                <a:solidFill>
                  <a:schemeClr val="tx1"/>
                </a:solidFill>
                <a:hlinkClick r:id="rId1" tooltip="Международный фонетический алфавит"/>
              </a:rPr>
              <a:t>/qɑzɑq/</a:t>
            </a:r>
            <a:r>
              <a:rPr lang="ru-RU" dirty="0" smtClean="0">
                <a:solidFill>
                  <a:schemeClr val="tx1"/>
                </a:solidFill>
              </a:rPr>
              <a:t>) — тюркский народ, коренное население</a:t>
            </a:r>
            <a:r>
              <a:rPr lang="ru-RU" dirty="0" smtClean="0">
                <a:solidFill>
                  <a:schemeClr val="tx1"/>
                </a:solidFill>
                <a:hlinkClick r:id="rId2" tooltip="Население Казахстана"/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Казахстана.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Русские в XVIII — начале XX века называли киргизами также </a:t>
            </a:r>
            <a:r>
              <a:rPr lang="ru-RU" dirty="0" smtClean="0">
                <a:solidFill>
                  <a:schemeClr val="tx1"/>
                </a:solidFill>
                <a:hlinkClick r:id="rId3" tooltip="Казахи"/>
              </a:rPr>
              <a:t>казахов</a:t>
            </a:r>
            <a:r>
              <a:rPr lang="ru-RU" dirty="0" smtClean="0">
                <a:solidFill>
                  <a:schemeClr val="tx1"/>
                </a:solidFill>
              </a:rPr>
              <a:t> в форме «</a:t>
            </a:r>
            <a:r>
              <a:rPr lang="ru-RU" dirty="0" err="1" smtClean="0">
                <a:solidFill>
                  <a:schemeClr val="tx1"/>
                </a:solidFill>
              </a:rPr>
              <a:t>киргиз-кайсаки</a:t>
            </a:r>
            <a:r>
              <a:rPr lang="ru-RU" dirty="0" smtClean="0">
                <a:solidFill>
                  <a:schemeClr val="tx1"/>
                </a:solidFill>
              </a:rPr>
              <a:t>», «</a:t>
            </a:r>
            <a:r>
              <a:rPr lang="ru-RU" dirty="0" err="1" smtClean="0">
                <a:solidFill>
                  <a:schemeClr val="tx1"/>
                </a:solidFill>
              </a:rPr>
              <a:t>киргиз-касаки</a:t>
            </a:r>
            <a:r>
              <a:rPr lang="ru-RU" dirty="0" smtClean="0">
                <a:solidFill>
                  <a:schemeClr val="tx1"/>
                </a:solidFill>
              </a:rPr>
              <a:t>», «степные киргизы», а также «киргизы» или «</a:t>
            </a:r>
            <a:r>
              <a:rPr lang="ru-RU" dirty="0" err="1" smtClean="0">
                <a:solidFill>
                  <a:schemeClr val="tx1"/>
                </a:solidFill>
              </a:rPr>
              <a:t>киргизцы</a:t>
            </a:r>
            <a:r>
              <a:rPr lang="ru-RU" dirty="0" smtClean="0">
                <a:solidFill>
                  <a:schemeClr val="tx1"/>
                </a:solidFill>
              </a:rPr>
              <a:t>», то есть не делая разделения между казахами и собственно киргизами. Собственно киргизов именовали «Киргизская орда», «Большие киргизы»,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Пользователь\Desktop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0"/>
            <a:ext cx="5857884" cy="3280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9235"/>
            <a:ext cx="544522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Варианты</a:t>
            </a:r>
            <a:br>
              <a:rPr lang="ru-RU" dirty="0" smtClean="0"/>
            </a:br>
            <a:r>
              <a:rPr lang="ru-RU" dirty="0" smtClean="0"/>
              <a:t>происхождения слова </a:t>
            </a:r>
            <a:r>
              <a:rPr lang="ru-RU" sz="4800" dirty="0" smtClean="0"/>
              <a:t>«</a:t>
            </a:r>
            <a:r>
              <a:rPr lang="ru-RU" sz="4800" dirty="0" err="1" smtClean="0"/>
              <a:t>қаза</a:t>
            </a:r>
            <a:r>
              <a:rPr lang="en-US" sz="4800" dirty="0" smtClean="0"/>
              <a:t>қ</a:t>
            </a:r>
            <a:r>
              <a:rPr lang="ru-RU" sz="4800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55295" y="2636912"/>
            <a:ext cx="6400800" cy="3474720"/>
          </a:xfrm>
        </p:spPr>
        <p:txBody>
          <a:bodyPr/>
          <a:lstStyle/>
          <a:p>
            <a:r>
              <a:rPr lang="ru-RU" dirty="0" smtClean="0"/>
              <a:t>1.Сакский</a:t>
            </a:r>
            <a:br>
              <a:rPr lang="ru-RU" dirty="0" smtClean="0"/>
            </a:br>
            <a:r>
              <a:rPr lang="ru-RU" dirty="0" smtClean="0"/>
              <a:t>2.</a:t>
            </a:r>
            <a:r>
              <a:rPr lang="en-US" dirty="0" smtClean="0"/>
              <a:t>Қаз</a:t>
            </a:r>
            <a:r>
              <a:rPr lang="en-US" dirty="0" smtClean="0"/>
              <a:t>+</a:t>
            </a:r>
            <a:r>
              <a:rPr lang="ru-RU" dirty="0" smtClean="0"/>
              <a:t>а</a:t>
            </a:r>
            <a:r>
              <a:rPr lang="en-US" dirty="0" smtClean="0"/>
              <a:t>қ</a:t>
            </a:r>
            <a:br>
              <a:rPr lang="en-US" dirty="0" smtClean="0"/>
            </a:br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en-US" dirty="0" smtClean="0"/>
              <a:t>Қос</a:t>
            </a:r>
            <a:r>
              <a:rPr lang="en-US" dirty="0" smtClean="0"/>
              <a:t>+</a:t>
            </a:r>
            <a:r>
              <a:rPr lang="ru-RU" dirty="0" smtClean="0"/>
              <a:t>о</a:t>
            </a:r>
            <a:r>
              <a:rPr lang="en-US" dirty="0" smtClean="0"/>
              <a:t>қ</a:t>
            </a:r>
            <a:br>
              <a:rPr lang="en-US" dirty="0" smtClean="0"/>
            </a:br>
            <a:r>
              <a:rPr lang="ru-RU" dirty="0" smtClean="0"/>
              <a:t>4.</a:t>
            </a:r>
            <a:r>
              <a:rPr lang="en-US" dirty="0" smtClean="0"/>
              <a:t>Свободный</a:t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08720" y="0"/>
            <a:ext cx="6512511" cy="1143000"/>
          </a:xfrm>
        </p:spPr>
        <p:txBody>
          <a:bodyPr/>
          <a:lstStyle/>
          <a:p>
            <a:r>
              <a:rPr lang="ru-RU" sz="6000" dirty="0"/>
              <a:t>1. </a:t>
            </a:r>
            <a:r>
              <a:rPr lang="ru-RU" sz="6000" dirty="0" err="1"/>
              <a:t>Сакский</a:t>
            </a:r>
            <a:br>
              <a:rPr lang="ru-RU" sz="48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420888"/>
            <a:ext cx="8568952" cy="369074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8000" b="1" dirty="0" smtClean="0"/>
              <a:t>Қазақ</a:t>
            </a:r>
            <a:r>
              <a:rPr lang="en-US" sz="8000" b="1" dirty="0" smtClean="0"/>
              <a:t>= </a:t>
            </a:r>
            <a:r>
              <a:rPr lang="en-US" sz="8000" b="1" dirty="0" smtClean="0"/>
              <a:t>қас</a:t>
            </a:r>
            <a:r>
              <a:rPr lang="ru-RU" sz="8000" b="1" dirty="0" smtClean="0"/>
              <a:t>+</a:t>
            </a:r>
            <a:r>
              <a:rPr lang="en-US" sz="8000" b="1" dirty="0" smtClean="0"/>
              <a:t> </a:t>
            </a:r>
            <a:r>
              <a:rPr lang="en-US" sz="8000" b="1" dirty="0" smtClean="0"/>
              <a:t>сақ</a:t>
            </a:r>
            <a:endParaRPr lang="ru-RU" sz="8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358792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Настоящий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198942" y="3501008"/>
            <a:ext cx="27077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Племена которые жили</a:t>
            </a:r>
            <a:br>
              <a:rPr lang="en-US" sz="1600" dirty="0" smtClean="0"/>
            </a:br>
            <a:r>
              <a:rPr lang="en-US" sz="1600" dirty="0" smtClean="0"/>
              <a:t>очень давно на казахских </a:t>
            </a:r>
            <a:br>
              <a:rPr lang="en-US" sz="1600" dirty="0" smtClean="0"/>
            </a:br>
            <a:r>
              <a:rPr lang="en-US" sz="1600" dirty="0" smtClean="0"/>
              <a:t>землях</a:t>
            </a:r>
            <a:br>
              <a:rPr lang="en-US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56664" y="0"/>
            <a:ext cx="6512511" cy="1143000"/>
          </a:xfrm>
        </p:spPr>
        <p:txBody>
          <a:bodyPr/>
          <a:lstStyle/>
          <a:p>
            <a:r>
              <a:rPr lang="ru-RU" sz="6600" dirty="0" smtClean="0"/>
              <a:t>2.</a:t>
            </a:r>
            <a:r>
              <a:rPr lang="en-US" sz="6600" dirty="0" smtClean="0"/>
              <a:t>Қаз</a:t>
            </a:r>
            <a:r>
              <a:rPr lang="en-US" sz="6600" dirty="0" smtClean="0"/>
              <a:t>+</a:t>
            </a:r>
            <a:r>
              <a:rPr lang="ru-RU" sz="6600" dirty="0" smtClean="0"/>
              <a:t>а</a:t>
            </a:r>
            <a:r>
              <a:rPr lang="en-US" sz="6600" dirty="0" smtClean="0"/>
              <a:t>қ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6000" b="1" dirty="0" smtClean="0"/>
              <a:t>Қаз</a:t>
            </a:r>
            <a:endParaRPr lang="ru-RU" sz="6000" b="1" dirty="0"/>
          </a:p>
        </p:txBody>
      </p:sp>
      <p:pic>
        <p:nvPicPr>
          <p:cNvPr id="1026" name="Picture 2" descr="Lenagold - Клипарт - Утки и гуси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86400"/>
            <a:ext cx="1824137" cy="274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8" y="1817988"/>
            <a:ext cx="10887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404040"/>
                </a:solidFill>
              </a:rPr>
              <a:t>Ақ</a:t>
            </a:r>
            <a:endParaRPr lang="ru-RU" sz="6000" b="1" dirty="0">
              <a:solidFill>
                <a:srgbClr val="40404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512424" y="3074546"/>
            <a:ext cx="2232248" cy="222469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628800" y="0"/>
            <a:ext cx="6512511" cy="1143000"/>
          </a:xfrm>
        </p:spPr>
        <p:txBody>
          <a:bodyPr/>
          <a:lstStyle/>
          <a:p>
            <a:r>
              <a:rPr lang="ru-RU" sz="6000" dirty="0" smtClean="0"/>
              <a:t>3.</a:t>
            </a:r>
            <a:r>
              <a:rPr lang="en-US" sz="6000" dirty="0" smtClean="0"/>
              <a:t>Қос</a:t>
            </a:r>
            <a:r>
              <a:rPr lang="ru-RU" sz="6000" dirty="0" smtClean="0"/>
              <a:t>+</a:t>
            </a:r>
            <a:r>
              <a:rPr lang="en-US" sz="6000" dirty="0" smtClean="0"/>
              <a:t>оқ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882137" y="1178416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6000" b="1" dirty="0"/>
              <a:t>Қ</a:t>
            </a:r>
            <a:r>
              <a:rPr lang="en-US" sz="6000" b="1" dirty="0" smtClean="0"/>
              <a:t>азақ</a:t>
            </a:r>
            <a:endParaRPr lang="ru-RU" sz="60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483767" y="2132856"/>
            <a:ext cx="864096" cy="1041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846855" y="2132856"/>
            <a:ext cx="1008112" cy="933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09731" y="3065900"/>
            <a:ext cx="11480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Қос</a:t>
            </a:r>
            <a:endParaRPr lang="ru-RU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421995" y="3035121"/>
            <a:ext cx="865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оқ</a:t>
            </a:r>
            <a:endParaRPr lang="ru-RU" sz="48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597927" y="3837903"/>
            <a:ext cx="965961" cy="383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094582" y="3809039"/>
            <a:ext cx="758020" cy="484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420450" y="4187646"/>
            <a:ext cx="18485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ҚосОқ</a:t>
            </a:r>
            <a:endParaRPr lang="ru-RU" sz="4400" b="1" dirty="0"/>
          </a:p>
        </p:txBody>
      </p:sp>
      <p:pic>
        <p:nvPicPr>
          <p:cNvPr id="2052" name="Picture 4" descr="Стрелы PNG скачать бесплатно, стрела лука 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571" y="5203256"/>
            <a:ext cx="1808462" cy="165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Стрелы PNG скачать бесплатно, стрела лука 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140" y="5031743"/>
            <a:ext cx="1808462" cy="165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4624" y="-5787"/>
            <a:ext cx="6512511" cy="1143000"/>
          </a:xfrm>
        </p:spPr>
        <p:txBody>
          <a:bodyPr/>
          <a:lstStyle/>
          <a:p>
            <a:r>
              <a:rPr lang="ru-RU" sz="6000" dirty="0" smtClean="0"/>
              <a:t>4.Свободный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556792"/>
            <a:ext cx="6400800" cy="347472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Қазақ-</a:t>
            </a:r>
            <a:r>
              <a:rPr lang="en-US" sz="2800" b="1" dirty="0" smtClean="0"/>
              <a:t>группа людей ведущая вольный образ жизни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6" y="2924944"/>
            <a:ext cx="6976657" cy="37081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3383280"/>
            <a:ext cx="9144000" cy="34747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D:\СОРОКИН\таблица 1.bmp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0"/>
            <a:ext cx="4786314" cy="6858000"/>
          </a:xfrm>
        </p:spPr>
        <p:txBody>
          <a:bodyPr/>
          <a:lstStyle/>
          <a:p>
            <a:r>
              <a:rPr lang="ru-RU" sz="2800" dirty="0" smtClean="0"/>
              <a:t> Ещё в </a:t>
            </a:r>
            <a:r>
              <a:rPr lang="ru-RU" sz="2800" u="sng" dirty="0" smtClean="0">
                <a:hlinkClick r:id="rId1" tooltip="1827 год"/>
              </a:rPr>
              <a:t>1827 году</a:t>
            </a:r>
            <a:r>
              <a:rPr lang="ru-RU" sz="2800" dirty="0" smtClean="0"/>
              <a:t> </a:t>
            </a:r>
            <a:r>
              <a:rPr lang="ru-RU" sz="2800" u="sng" dirty="0" smtClean="0">
                <a:hlinkClick r:id="rId2" tooltip="Лёвшин, Алексей Ираклиевич"/>
              </a:rPr>
              <a:t>А. И. Лёвшин</a:t>
            </a:r>
            <a:r>
              <a:rPr lang="ru-RU" sz="2800" dirty="0" smtClean="0"/>
              <a:t> доказывал, что «киргиз есть название народа совсем другого… название казак… принадлежит </a:t>
            </a:r>
            <a:r>
              <a:rPr lang="ru-RU" sz="2800" dirty="0" err="1" smtClean="0"/>
              <a:t>киргиз-кайсакским</a:t>
            </a:r>
            <a:r>
              <a:rPr lang="ru-RU" sz="2800" dirty="0" smtClean="0"/>
              <a:t> ордам с начала их существования, они себя иначе не называют» </a:t>
            </a:r>
            <a:endParaRPr lang="ru-RU" sz="2800" dirty="0"/>
          </a:p>
        </p:txBody>
      </p:sp>
      <p:pic>
        <p:nvPicPr>
          <p:cNvPr id="4" name="Содержимое 3" descr="D:\СОРОКИН\лёвшин.bmp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57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СОРОКИН\ЛЕВШИН6.bmp"/>
          <p:cNvPicPr>
            <a:picLocks noGrp="1"/>
          </p:cNvPicPr>
          <p:nvPr>
            <p:ph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14290"/>
            <a:ext cx="7572428" cy="6357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:\СОРОКИН\tronkzh_007.jpg"/>
          <p:cNvPicPr>
            <a:picLocks noGrp="1"/>
          </p:cNvPicPr>
          <p:nvPr>
            <p:ph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428604"/>
            <a:ext cx="6143668" cy="5857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76" y="714356"/>
            <a:ext cx="6400800" cy="34747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Работа «История происхождения этнонима «</a:t>
            </a:r>
            <a:r>
              <a:rPr lang="ru-RU" dirty="0" err="1"/>
              <a:t>қазақ</a:t>
            </a:r>
            <a:r>
              <a:rPr lang="ru-RU" dirty="0"/>
              <a:t>» посвящена </a:t>
            </a:r>
            <a:r>
              <a:rPr lang="ru-RU" dirty="0" smtClean="0"/>
              <a:t>изучению </a:t>
            </a:r>
            <a:r>
              <a:rPr lang="ru-RU" dirty="0"/>
              <a:t>спорных вопросов о том, почему </a:t>
            </a:r>
            <a:r>
              <a:rPr lang="ru-RU" dirty="0" err="1"/>
              <a:t>қазақов</a:t>
            </a:r>
            <a:r>
              <a:rPr lang="ru-RU" dirty="0"/>
              <a:t> называли киргизами в течении 200 лет.</a:t>
            </a:r>
            <a:endParaRPr lang="ru-RU" dirty="0"/>
          </a:p>
          <a:p>
            <a:r>
              <a:rPr lang="ru-RU" dirty="0"/>
              <a:t>     Выбранная тема актуальна в наши дни. Казахстан вступил в новый исторический период. Но в истории моего государства остаются ещё белые пятна и спорные вопросы. Для того, чтобы модернизация общественного сознания, сохранение своей культуры и национального кода не превратились в пустой звук, каждый </a:t>
            </a:r>
            <a:r>
              <a:rPr lang="ru-RU" dirty="0" err="1"/>
              <a:t>казахстанец</a:t>
            </a:r>
            <a:r>
              <a:rPr lang="ru-RU" dirty="0"/>
              <a:t> должен знать историю своего государства.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images (3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4282" y="214290"/>
            <a:ext cx="3767159" cy="5029351"/>
          </a:xfrm>
          <a:prstGeom prst="rect">
            <a:avLst/>
          </a:prstGeom>
          <a:noFill/>
        </p:spPr>
      </p:pic>
      <p:pic>
        <p:nvPicPr>
          <p:cNvPr id="5" name="Рисунок 4" descr="D:\СОРОКИН\карта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714356"/>
            <a:ext cx="4714875" cy="426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СОРОКИН\статья.bmp"/>
          <p:cNvPicPr>
            <a:picLocks noGrp="1"/>
          </p:cNvPicPr>
          <p:nvPr>
            <p:ph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4907" cy="6500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СОРОКИН\статья3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652963" cy="6357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512511" cy="1143000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Провели анкетирования </a:t>
            </a:r>
            <a:endParaRPr lang="ru-RU" sz="3600" dirty="0"/>
          </a:p>
        </p:txBody>
      </p:sp>
      <p:pic>
        <p:nvPicPr>
          <p:cNvPr id="5" name="Рисунок 4" descr="C:\Users\GRP-17\Pictures\img163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4500570"/>
            <a:ext cx="5671185" cy="197632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214282" y="928670"/>
            <a:ext cx="6400800" cy="34747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b="1" dirty="0" smtClean="0"/>
              <a:t>                                                                   АНКЕТА</a:t>
            </a:r>
            <a:endParaRPr lang="ru-RU" dirty="0" smtClean="0"/>
          </a:p>
          <a:p>
            <a:r>
              <a:rPr lang="ru-RU" dirty="0" smtClean="0"/>
              <a:t>ФИО ________________________ Возраст _____ Адрес 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Согласны ли вы с тем, что некоторые историки именуют </a:t>
            </a:r>
            <a:r>
              <a:rPr lang="ru-RU" dirty="0" err="1" smtClean="0"/>
              <a:t>қазақов киргизами?____________________________</a:t>
            </a:r>
            <a:endParaRPr lang="ru-RU" dirty="0" smtClean="0"/>
          </a:p>
          <a:p>
            <a:pPr lvl="0"/>
            <a:r>
              <a:rPr lang="ru-RU" dirty="0" smtClean="0"/>
              <a:t>Знаете ли вы историю происхождения этнонима «</a:t>
            </a:r>
            <a:r>
              <a:rPr lang="ru-RU" dirty="0" err="1" smtClean="0"/>
              <a:t>қазақ</a:t>
            </a:r>
            <a:r>
              <a:rPr lang="ru-RU" dirty="0" smtClean="0"/>
              <a:t>»?____________________________________________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Как переводится этноним «</a:t>
            </a:r>
            <a:r>
              <a:rPr lang="ru-RU" dirty="0" err="1" smtClean="0"/>
              <a:t>қазақ</a:t>
            </a:r>
            <a:r>
              <a:rPr lang="ru-RU" dirty="0" smtClean="0"/>
              <a:t>»?________________________________________________________________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Знаете ли вы, почему </a:t>
            </a:r>
            <a:r>
              <a:rPr lang="ru-RU" dirty="0" err="1" smtClean="0"/>
              <a:t>қазақов </a:t>
            </a:r>
            <a:r>
              <a:rPr lang="ru-RU" dirty="0" smtClean="0"/>
              <a:t>до 1925 года называли </a:t>
            </a:r>
            <a:r>
              <a:rPr lang="ru-RU" dirty="0" err="1" smtClean="0"/>
              <a:t>киргизами?______________________________________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Как вы считаете, как правильно произносить и писать название представителей</a:t>
            </a:r>
            <a:endParaRPr lang="ru-RU" dirty="0" smtClean="0"/>
          </a:p>
          <a:p>
            <a:r>
              <a:rPr lang="ru-RU" dirty="0" smtClean="0"/>
              <a:t> коренной национальности: казак или </a:t>
            </a:r>
            <a:r>
              <a:rPr lang="ru-RU" dirty="0" err="1" smtClean="0"/>
              <a:t>казах?________________________________________________________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Как вы считаете, нужно ли новому поколению знать историю происхождения этнонима «</a:t>
            </a:r>
            <a:r>
              <a:rPr lang="ru-RU" dirty="0" err="1" smtClean="0"/>
              <a:t>қазақ</a:t>
            </a:r>
            <a:r>
              <a:rPr lang="ru-RU" dirty="0" smtClean="0"/>
              <a:t>»?_______________________________________________________________________________________</a:t>
            </a:r>
            <a:endParaRPr lang="ru-RU" dirty="0" smtClean="0"/>
          </a:p>
          <a:p>
            <a:pPr lvl="0"/>
            <a:r>
              <a:rPr lang="ru-RU" dirty="0" smtClean="0"/>
              <a:t>Если бы вас пригласили на лекцию по истории происхождения этнонима «</a:t>
            </a:r>
            <a:r>
              <a:rPr lang="ru-RU" dirty="0" err="1" smtClean="0"/>
              <a:t>қазақ</a:t>
            </a:r>
            <a:r>
              <a:rPr lang="ru-RU" dirty="0" smtClean="0"/>
              <a:t>» - вы бы пришли на неё?___________________________________________________________________________________________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42910" y="0"/>
            <a:ext cx="6643734" cy="1840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АНАЛИЗ АНКЕТИРОВАНИЯ</a:t>
            </a:r>
            <a:endParaRPr lang="ru-RU" dirty="0" smtClean="0"/>
          </a:p>
          <a:p>
            <a:r>
              <a:rPr lang="ru-RU" dirty="0" smtClean="0"/>
              <a:t>1 ряд – «да»</a:t>
            </a:r>
            <a:endParaRPr lang="ru-RU" dirty="0" smtClean="0"/>
          </a:p>
          <a:p>
            <a:r>
              <a:rPr lang="ru-RU" dirty="0" smtClean="0"/>
              <a:t>2 ряд – «нет»</a:t>
            </a:r>
            <a:endParaRPr lang="ru-RU" dirty="0" smtClean="0"/>
          </a:p>
          <a:p>
            <a:r>
              <a:rPr lang="ru-RU" dirty="0" smtClean="0"/>
              <a:t>3 ряд – «не знаю»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71472" y="1857364"/>
          <a:ext cx="7715304" cy="477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                                            Заключение</a:t>
            </a:r>
            <a:endParaRPr lang="ru-RU" dirty="0" smtClean="0"/>
          </a:p>
          <a:p>
            <a:r>
              <a:rPr lang="ru-RU" dirty="0" smtClean="0"/>
              <a:t>         В результате проведенной исследовательской работы  «Происхождение этнонима «</a:t>
            </a:r>
            <a:r>
              <a:rPr lang="en-US" dirty="0" smtClean="0"/>
              <a:t>қазақ</a:t>
            </a:r>
            <a:r>
              <a:rPr lang="ru-RU" dirty="0" smtClean="0"/>
              <a:t>»(казах), я пришёл к следующим выводам:</a:t>
            </a:r>
            <a:endParaRPr lang="ru-RU" dirty="0" smtClean="0"/>
          </a:p>
          <a:p>
            <a:pPr lvl="0"/>
            <a:r>
              <a:rPr lang="ru-RU" dirty="0" smtClean="0"/>
              <a:t>Моя гипотеза об ошибке журналистов, что привело к изменению названия целого народа, подтвердилась.</a:t>
            </a:r>
            <a:endParaRPr lang="ru-RU" dirty="0" smtClean="0"/>
          </a:p>
          <a:p>
            <a:pPr lvl="0"/>
            <a:r>
              <a:rPr lang="ru-RU" dirty="0" smtClean="0"/>
              <a:t>Мне стало понятно, почему до сих пор история происхождения этнонима «</a:t>
            </a:r>
            <a:r>
              <a:rPr lang="en-US" dirty="0" smtClean="0"/>
              <a:t>қазақ</a:t>
            </a:r>
            <a:r>
              <a:rPr lang="ru-RU" dirty="0" smtClean="0"/>
              <a:t>» полностью не изучена. Различные версии и теории, имеющие свою доказательную базу, не могут полностью раскрыть этот вопрос.</a:t>
            </a:r>
            <a:endParaRPr lang="ru-RU" dirty="0" smtClean="0"/>
          </a:p>
          <a:p>
            <a:pPr lvl="0"/>
            <a:r>
              <a:rPr lang="ru-RU" dirty="0" smtClean="0"/>
              <a:t>Теперь я знаю, что царская Россия не имела цели унизить или обезличить </a:t>
            </a:r>
            <a:r>
              <a:rPr lang="ru-RU" dirty="0" err="1" smtClean="0"/>
              <a:t>казакский</a:t>
            </a:r>
            <a:r>
              <a:rPr lang="ru-RU" dirty="0" smtClean="0"/>
              <a:t> народ, как об этом пишут некоторые читатели. Просто в то время Россия мало обращала внимания на народы, которые находились на окраинах её империи.</a:t>
            </a:r>
            <a:endParaRPr lang="ru-RU" dirty="0" smtClean="0"/>
          </a:p>
          <a:p>
            <a:pPr lvl="0"/>
            <a:r>
              <a:rPr lang="ru-RU" dirty="0" smtClean="0"/>
              <a:t> Познакомился с новой научной литературой, более глубоко и целенаправленно раскрывающей новые страницы истории Казахстана. Узнал много интересного и расширил свой кругозор.</a:t>
            </a:r>
            <a:endParaRPr lang="ru-RU" dirty="0" smtClean="0"/>
          </a:p>
          <a:p>
            <a:pPr lvl="0"/>
            <a:r>
              <a:rPr lang="ru-RU" dirty="0" smtClean="0"/>
              <a:t>Попробовал внести свой вклад в расширение знаний истории Казахстана жителей посёлка и учащихся своей школы.</a:t>
            </a:r>
            <a:endParaRPr lang="ru-RU" dirty="0" smtClean="0"/>
          </a:p>
          <a:p>
            <a:pPr lvl="0"/>
            <a:r>
              <a:rPr lang="ru-RU" dirty="0" smtClean="0"/>
              <a:t>При изучении материалов по происхождению этнонима «</a:t>
            </a:r>
            <a:r>
              <a:rPr lang="en-US" dirty="0" smtClean="0"/>
              <a:t>қазақ</a:t>
            </a:r>
            <a:r>
              <a:rPr lang="ru-RU" dirty="0" smtClean="0"/>
              <a:t>», я обнаружил интересные факты о происхождении слова «казаки»(Донские, Уральские, Сибирские и т.д.)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Гепотиза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Я </a:t>
            </a:r>
            <a:r>
              <a:rPr lang="ru-RU" sz="3200" dirty="0"/>
              <a:t>предполагаю, что вся эта путаница случилась по вине журналистов, живших 283 года назад. </a:t>
            </a:r>
            <a:r>
              <a:rPr lang="ru-RU" sz="3200" dirty="0" err="1"/>
              <a:t>Қазақи </a:t>
            </a:r>
            <a:r>
              <a:rPr lang="ru-RU" sz="3200" dirty="0"/>
              <a:t>стали киргизами из-за обычной </a:t>
            </a:r>
            <a:r>
              <a:rPr lang="ru-RU" sz="3200" dirty="0" smtClean="0"/>
              <a:t>журналистской </a:t>
            </a:r>
            <a:r>
              <a:rPr lang="ru-RU" sz="3200" dirty="0"/>
              <a:t>халатности.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/>
              <a:t>Цели работы: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1.	Как можно больше узнать об истории </a:t>
            </a:r>
            <a:r>
              <a:rPr lang="ru-RU" sz="2800" dirty="0" err="1"/>
              <a:t>Қазақстана</a:t>
            </a:r>
            <a:r>
              <a:rPr lang="ru-RU" sz="2800" dirty="0"/>
              <a:t>.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2.	Выяснить причины, по которым в царской России </a:t>
            </a:r>
            <a:r>
              <a:rPr lang="ru-RU" sz="2800" dirty="0" err="1"/>
              <a:t>қазақов</a:t>
            </a:r>
            <a:r>
              <a:rPr lang="ru-RU" sz="2800" dirty="0"/>
              <a:t> стали называть киргизами.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3.	Расширить свой кругозор.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332656"/>
            <a:ext cx="7408333" cy="4425355"/>
          </a:xfrm>
        </p:spPr>
        <p:txBody>
          <a:bodyPr>
            <a:normAutofit/>
          </a:bodyPr>
          <a:lstStyle/>
          <a:p>
            <a:r>
              <a:rPr lang="ru-RU" dirty="0" smtClean="0"/>
              <a:t>•</a:t>
            </a:r>
            <a:r>
              <a:rPr lang="ru-RU" sz="2800" dirty="0"/>
              <a:t>	Знакомство с различными версиями происхождения этнонима «</a:t>
            </a:r>
            <a:r>
              <a:rPr lang="ru-RU" sz="2800" dirty="0" err="1"/>
              <a:t>қазақ</a:t>
            </a:r>
            <a:r>
              <a:rPr lang="ru-RU" sz="2800" dirty="0"/>
              <a:t>».</a:t>
            </a:r>
            <a:endParaRPr lang="ru-RU" sz="2800" dirty="0"/>
          </a:p>
          <a:p>
            <a:r>
              <a:rPr lang="ru-RU" sz="2800" dirty="0"/>
              <a:t>•	Изучить научную литературу, посвящённую теме.</a:t>
            </a:r>
            <a:endParaRPr lang="ru-RU" sz="2800" dirty="0"/>
          </a:p>
          <a:p>
            <a:r>
              <a:rPr lang="ru-RU" sz="2800" dirty="0"/>
              <a:t>•	Провести анкетирование с целью выяснения уровня знаний по </a:t>
            </a:r>
            <a:r>
              <a:rPr lang="ru-RU" sz="2800" dirty="0" smtClean="0"/>
              <a:t>тематике </a:t>
            </a:r>
            <a:r>
              <a:rPr lang="ru-RU" sz="2800" dirty="0"/>
              <a:t>исследовательской работы.</a:t>
            </a: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Методологическая основа </a:t>
            </a:r>
            <a:r>
              <a:rPr lang="ru-RU" dirty="0" smtClean="0"/>
              <a:t>работы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При </a:t>
            </a:r>
            <a:r>
              <a:rPr lang="ru-RU" dirty="0"/>
              <a:t>написании работы в первой главе были использованы следующие методы исследования: системный и исторический методы, принципы научности и объективизма сравнительно-исторический анализ бы применены во второй главе, а так же в введение и заключение данной темы.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Новизна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Школьник </a:t>
            </a:r>
            <a:r>
              <a:rPr lang="ru-RU" sz="3200" dirty="0"/>
              <a:t>пробует изучить вопрос, которым занимаются именитые ученые.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значимость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Почувствовать </a:t>
            </a:r>
            <a:r>
              <a:rPr lang="ru-RU" sz="3200" dirty="0"/>
              <a:t>свою причастность к происходящему и попробовать свои силы в решении этих вопросов. 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2976" y="3214686"/>
            <a:ext cx="7329494" cy="34747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своей статье «Взгляд в будущее: модернизация общественного сознания», Н.А. Назарбаев писал: «Первое условие модернизации нового типа – это сохранение своей культуры, собственного национального кода. Без этого модернизация превратится в пустой звук»</a:t>
            </a:r>
            <a:endParaRPr lang="ru-RU" sz="2800" dirty="0"/>
          </a:p>
        </p:txBody>
      </p:sp>
      <p:pic>
        <p:nvPicPr>
          <p:cNvPr id="2050" name="Picture 2" descr="C:\Users\Пользователь\Desktop\Без названия (4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4282" y="214290"/>
            <a:ext cx="5393589" cy="3020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5114</Words>
  <Application>WPS Presentation</Application>
  <PresentationFormat>Экран (4:3)</PresentationFormat>
  <Paragraphs>119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SimSun</vt:lpstr>
      <vt:lpstr>Wingdings</vt:lpstr>
      <vt:lpstr>Georgia</vt:lpstr>
      <vt:lpstr>Trebuchet MS</vt:lpstr>
      <vt:lpstr>Microsoft YaHei</vt:lpstr>
      <vt:lpstr>Arial Unicode MS</vt:lpstr>
      <vt:lpstr>Calibri</vt:lpstr>
      <vt:lpstr>Воздушный поток</vt:lpstr>
      <vt:lpstr>Тема:  Происхождение этнонима «қазақ», казах.</vt:lpstr>
      <vt:lpstr>Актуальность</vt:lpstr>
      <vt:lpstr>Гепотиза </vt:lpstr>
      <vt:lpstr>Цель </vt:lpstr>
      <vt:lpstr>Задачи</vt:lpstr>
      <vt:lpstr>Методологическая основа работы </vt:lpstr>
      <vt:lpstr>Новизна работы</vt:lpstr>
      <vt:lpstr>Практическая значимость</vt:lpstr>
      <vt:lpstr>PowerPoint 演示文稿</vt:lpstr>
      <vt:lpstr>PowerPoint 演示文稿</vt:lpstr>
      <vt:lpstr>Варианты происхождения слова «қазақ»</vt:lpstr>
      <vt:lpstr>1. Сакский </vt:lpstr>
      <vt:lpstr>2.Қаз+ақ</vt:lpstr>
      <vt:lpstr>3.Қос+оқ</vt:lpstr>
      <vt:lpstr>4.Свободный</vt:lpstr>
      <vt:lpstr>PowerPoint 演示文稿</vt:lpstr>
      <vt:lpstr> Ещё в 1827 году А. И. Лёвшин доказывал, что «киргиз есть название народа совсем другого… название казак… принадлежит киргиз-кайсакским ордам с начала их существования, они себя иначе не называют» </vt:lpstr>
      <vt:lpstr>PowerPoint 演示文稿</vt:lpstr>
      <vt:lpstr>PowerPoint 演示文稿</vt:lpstr>
      <vt:lpstr>PowerPoint 演示文稿</vt:lpstr>
      <vt:lpstr>PowerPoint 演示文稿</vt:lpstr>
      <vt:lpstr>Провели анкетирования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Тема: Костанайцы - Герои социалистического труда в годы освоения целинных и залежных земель </dc:title>
  <dc:creator>К03</dc:creator>
  <cp:lastModifiedBy>User</cp:lastModifiedBy>
  <cp:revision>37</cp:revision>
  <dcterms:created xsi:type="dcterms:W3CDTF">2020-02-13T05:22:00Z</dcterms:created>
  <dcterms:modified xsi:type="dcterms:W3CDTF">2022-10-17T17:37:27Z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20A7DC4B0976459B935C3862179A9FD6</vt:lpwstr>
  </property>
  <property fmtid="{D5CDD505-2E9C-101B-9397-08002B2CF9AE}" pid="3" name="KSOProductBuildVer">
    <vt:lpwstr>1049-11.2.0.11341</vt:lpwstr>
  </property>
</Properties>
</file>