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bin" ContentType="application/vnd.ms-office.legacyDiagramTex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gif" ContentType="image/gif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7"/>
  </p:notesMasterIdLst>
  <p:sldIdLst>
    <p:sldId id="264" r:id="rId2"/>
    <p:sldId id="293" r:id="rId3"/>
    <p:sldId id="270" r:id="rId4"/>
    <p:sldId id="275" r:id="rId5"/>
    <p:sldId id="262" r:id="rId6"/>
    <p:sldId id="263" r:id="rId7"/>
    <p:sldId id="292" r:id="rId8"/>
    <p:sldId id="291" r:id="rId9"/>
    <p:sldId id="295" r:id="rId10"/>
    <p:sldId id="279" r:id="rId11"/>
    <p:sldId id="284" r:id="rId12"/>
    <p:sldId id="285" r:id="rId13"/>
    <p:sldId id="287" r:id="rId14"/>
    <p:sldId id="288" r:id="rId15"/>
    <p:sldId id="28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C9900"/>
    <a:srgbClr val="996633"/>
    <a:srgbClr val="000099"/>
    <a:srgbClr val="CCCC00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44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06/relationships/legacyDocTextInfo" Target="legacyDocTextInfo.bin"/></Relationships>
</file>

<file path=ppt/drawings/_rels/vmlDrawing3.vml.rels><?xml version="1.0" encoding="UTF-8" standalone="yes"?>
<Relationships xmlns="http://schemas.openxmlformats.org/package/2006/relationships"><Relationship Id="rId1" Type="http://schemas.microsoft.com/office/2006/relationships/legacyDiagramText" Target="legacyDiagramText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rbe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rbel" pitchFamily="34" charset="0"/>
              </a:defRPr>
            </a:lvl1pPr>
          </a:lstStyle>
          <a:p>
            <a:pPr>
              <a:defRPr/>
            </a:pPr>
            <a:fld id="{A51E7348-1E04-4190-847A-2B82400B8C24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rbe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rbel" pitchFamily="34" charset="0"/>
              </a:defRPr>
            </a:lvl1pPr>
          </a:lstStyle>
          <a:p>
            <a:pPr>
              <a:defRPr/>
            </a:pPr>
            <a:fld id="{C95286B3-9284-43A5-9163-11A06423F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782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EF2A4D3-412E-4E66-9CE4-D16E64A0DB97}" type="slidenum">
              <a:rPr lang="ru-RU" sz="1200"/>
              <a:pPr algn="r"/>
              <a:t>9</a:t>
            </a:fld>
            <a:endParaRPr 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089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D1C6B3-C9DE-4B4E-9726-1FA2C04BFFCF}" type="slidenum">
              <a:rPr lang="ru-RU" sz="1200"/>
              <a:pPr algn="r"/>
              <a:t>11</a:t>
            </a:fld>
            <a:endParaRPr lang="ru-RU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294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53E701F-941F-43B4-8E32-CB2191F111CA}" type="slidenum">
              <a:rPr lang="ru-RU" sz="1200"/>
              <a:pPr algn="r"/>
              <a:t>12</a:t>
            </a:fld>
            <a:endParaRPr lang="ru-RU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499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2C5ACB6-6A45-4A41-B6B9-032A927A1009}" type="slidenum">
              <a:rPr lang="ru-RU" sz="1200"/>
              <a:pPr algn="r"/>
              <a:t>13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150D93-D0A2-4D30-ADE8-42A558DF8AD2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DD50B4-86D3-41AE-966B-32EED8BC8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D7F8CC-1AA1-488D-A47E-98A134F81C21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3AC686-3B05-439D-A502-2CED76B37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87E429-8AA0-4125-BE04-AA303B22EE27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40D195-07FC-444B-A483-486248926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4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0C7C050-C768-442B-9206-8D2F9670331F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2B8BEAC-DAB4-4833-839E-D8C2A8B20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transition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Box 2"/>
          <p:cNvSpPr txBox="1">
            <a:spLocks noChangeArrowheads="1"/>
          </p:cNvSpPr>
          <p:nvPr/>
        </p:nvSpPr>
        <p:spPr bwMode="auto">
          <a:xfrm>
            <a:off x="2500313" y="4000500"/>
            <a:ext cx="63579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sz="2800" b="1">
              <a:latin typeface="Corbel" pitchFamily="34" charset="0"/>
            </a:endParaRPr>
          </a:p>
        </p:txBody>
      </p:sp>
      <p:graphicFrame>
        <p:nvGraphicFramePr>
          <p:cNvPr id="13316" name="Diagram 3"/>
          <p:cNvGraphicFramePr>
            <a:graphicFrameLocks noChangeAspect="1"/>
          </p:cNvGraphicFramePr>
          <p:nvPr/>
        </p:nvGraphicFramePr>
        <p:xfrm>
          <a:off x="179388" y="1547813"/>
          <a:ext cx="8964612" cy="5310187"/>
        </p:xfrm>
        <a:graphic>
          <a:graphicData uri="http://schemas.openxmlformats.org/drawingml/2006/compatibility">
            <com:legacyDrawing xmlns:com="http://schemas.openxmlformats.org/drawingml/2006/compatibility" spid="_x0000_s13316"/>
          </a:graphicData>
        </a:graphic>
      </p:graphicFrame>
      <p:sp>
        <p:nvSpPr>
          <p:cNvPr id="13319" name="AutoShape 6"/>
          <p:cNvSpPr>
            <a:spLocks noChangeArrowheads="1"/>
          </p:cNvSpPr>
          <p:nvPr/>
        </p:nvSpPr>
        <p:spPr bwMode="auto">
          <a:xfrm flipV="1">
            <a:off x="323850" y="0"/>
            <a:ext cx="8569325" cy="4292600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6B6A5A"/>
              </a:gs>
              <a:gs pos="50000">
                <a:srgbClr val="E8E5C2"/>
              </a:gs>
              <a:gs pos="100000">
                <a:srgbClr val="6B6A5A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 sz="4800" b="1" i="1">
              <a:solidFill>
                <a:srgbClr val="A50021"/>
              </a:solidFill>
              <a:latin typeface="Monotype Corsiva" pitchFamily="66" charset="0"/>
            </a:endParaRPr>
          </a:p>
          <a:p>
            <a:pPr algn="ctr"/>
            <a:r>
              <a:rPr lang="ru-RU" sz="4800" b="1" i="1">
                <a:solidFill>
                  <a:srgbClr val="A50021"/>
                </a:solidFill>
                <a:latin typeface="Monotype Corsiva" pitchFamily="66" charset="0"/>
              </a:rPr>
              <a:t>Подготовка к написанию </a:t>
            </a:r>
          </a:p>
          <a:p>
            <a:pPr algn="ctr"/>
            <a:r>
              <a:rPr lang="ru-RU" sz="4800" b="1" i="1">
                <a:solidFill>
                  <a:srgbClr val="A50021"/>
                </a:solidFill>
                <a:latin typeface="Monotype Corsiva" pitchFamily="66" charset="0"/>
              </a:rPr>
              <a:t>сочинения как   форма </a:t>
            </a:r>
          </a:p>
          <a:p>
            <a:pPr algn="ctr"/>
            <a:r>
              <a:rPr lang="ru-RU" sz="4800" b="1" i="1">
                <a:solidFill>
                  <a:srgbClr val="A50021"/>
                </a:solidFill>
                <a:latin typeface="Monotype Corsiva" pitchFamily="66" charset="0"/>
              </a:rPr>
              <a:t> допуска  одиннадцатиклассников  </a:t>
            </a:r>
          </a:p>
          <a:p>
            <a:pPr algn="ctr"/>
            <a:r>
              <a:rPr lang="ru-RU" sz="4800" b="1" i="1">
                <a:solidFill>
                  <a:srgbClr val="A50021"/>
                </a:solidFill>
                <a:latin typeface="Monotype Corsiva" pitchFamily="66" charset="0"/>
              </a:rPr>
              <a:t>к ЕГЭ.</a:t>
            </a:r>
            <a:endParaRPr lang="ru-RU" sz="4800" b="1">
              <a:solidFill>
                <a:srgbClr val="F8FCD4"/>
              </a:solidFill>
              <a:latin typeface="Monotype Corsiva" pitchFamily="66" charset="0"/>
            </a:endParaRPr>
          </a:p>
          <a:p>
            <a:pPr algn="ctr"/>
            <a:endParaRPr lang="ru-RU" sz="4800" b="1">
              <a:solidFill>
                <a:srgbClr val="F8FCD4"/>
              </a:solidFill>
              <a:latin typeface="Monotype Corsiva" pitchFamily="66" charset="0"/>
            </a:endParaRPr>
          </a:p>
        </p:txBody>
      </p:sp>
      <p:sp>
        <p:nvSpPr>
          <p:cNvPr id="13320" name="AutoShape 4"/>
          <p:cNvSpPr>
            <a:spLocks noChangeArrowheads="1"/>
          </p:cNvSpPr>
          <p:nvPr/>
        </p:nvSpPr>
        <p:spPr bwMode="auto">
          <a:xfrm>
            <a:off x="1476375" y="4652963"/>
            <a:ext cx="6408738" cy="2016125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6B6A5A"/>
              </a:gs>
              <a:gs pos="50000">
                <a:srgbClr val="E8E5C2"/>
              </a:gs>
              <a:gs pos="100000">
                <a:srgbClr val="6B6A5A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b="1" i="1">
              <a:solidFill>
                <a:srgbClr val="A50021"/>
              </a:solidFill>
              <a:latin typeface="Times New Roman" pitchFamily="18" charset="0"/>
            </a:endParaRPr>
          </a:p>
          <a:p>
            <a:pPr algn="ctr"/>
            <a:endParaRPr lang="ru-RU" b="1" i="1">
              <a:solidFill>
                <a:srgbClr val="A50021"/>
              </a:solidFill>
              <a:latin typeface="Times New Roman" pitchFamily="18" charset="0"/>
            </a:endParaRPr>
          </a:p>
          <a:p>
            <a:pPr algn="ctr"/>
            <a:endParaRPr lang="ru-RU" b="1" i="1">
              <a:solidFill>
                <a:srgbClr val="A50021"/>
              </a:solidFill>
              <a:latin typeface="Times New Roman" pitchFamily="18" charset="0"/>
            </a:endParaRPr>
          </a:p>
          <a:p>
            <a:pPr algn="ctr"/>
            <a:r>
              <a:rPr lang="ru-RU" sz="2400" b="1" i="1">
                <a:solidFill>
                  <a:srgbClr val="A50021"/>
                </a:solidFill>
                <a:latin typeface="Monotype Corsiva" pitchFamily="66" charset="0"/>
              </a:rPr>
              <a:t>Хачатурян  Анна Сергеевна,</a:t>
            </a:r>
          </a:p>
          <a:p>
            <a:pPr algn="ctr"/>
            <a:r>
              <a:rPr lang="ru-RU" sz="2400" b="1" i="1">
                <a:solidFill>
                  <a:srgbClr val="A50021"/>
                </a:solidFill>
                <a:latin typeface="Monotype Corsiva" pitchFamily="66" charset="0"/>
              </a:rPr>
              <a:t> учитель русского языка и литературы</a:t>
            </a:r>
          </a:p>
          <a:p>
            <a:pPr algn="ctr"/>
            <a:r>
              <a:rPr lang="ru-RU" sz="2400" b="1" i="1">
                <a:solidFill>
                  <a:srgbClr val="A50021"/>
                </a:solidFill>
                <a:latin typeface="Monotype Corsiva" pitchFamily="66" charset="0"/>
              </a:rPr>
              <a:t>МБОУ ШСОШ №10</a:t>
            </a:r>
          </a:p>
          <a:p>
            <a:pPr algn="ctr"/>
            <a:r>
              <a:rPr lang="ru-RU" sz="2400" b="1" i="1">
                <a:solidFill>
                  <a:srgbClr val="A50021"/>
                </a:solidFill>
                <a:latin typeface="Monotype Corsiva" pitchFamily="66" charset="0"/>
              </a:rPr>
              <a:t>Егорлыкского района Ростовской области</a:t>
            </a:r>
          </a:p>
          <a:p>
            <a:pPr algn="ctr"/>
            <a:endParaRPr lang="ru-RU" b="1" i="1">
              <a:solidFill>
                <a:srgbClr val="F8FCD4"/>
              </a:solidFill>
              <a:latin typeface="Times New Roman" pitchFamily="18" charset="0"/>
            </a:endParaRPr>
          </a:p>
          <a:p>
            <a:pPr algn="ctr"/>
            <a:endParaRPr lang="ru-RU">
              <a:solidFill>
                <a:srgbClr val="F8FCD4"/>
              </a:solidFill>
              <a:latin typeface="Times New Roman" pitchFamily="18" charset="0"/>
            </a:endParaRPr>
          </a:p>
          <a:p>
            <a:pPr algn="ctr"/>
            <a:endParaRPr lang="ru-RU">
              <a:solidFill>
                <a:srgbClr val="A50021"/>
              </a:solidFill>
              <a:latin typeface="Blackadder ITC" pitchFamily="82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8" name="Rectangle 3"/>
          <p:cNvSpPr>
            <a:spLocks noGrp="1" noRot="1" noChangeArrowheads="1"/>
          </p:cNvSpPr>
          <p:nvPr>
            <p:ph sz="half" idx="4294967295"/>
          </p:nvPr>
        </p:nvSpPr>
        <p:spPr>
          <a:xfrm>
            <a:off x="1435100" y="1447800"/>
            <a:ext cx="3679825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6000" b="1" smtClean="0">
                <a:solidFill>
                  <a:srgbClr val="D60093"/>
                </a:solidFill>
                <a:latin typeface="Corbel" pitchFamily="34" charset="0"/>
              </a:rPr>
              <a:t>           </a:t>
            </a:r>
          </a:p>
        </p:txBody>
      </p:sp>
      <p:sp>
        <p:nvSpPr>
          <p:cNvPr id="54289" name="Rectangle 7"/>
          <p:cNvSpPr>
            <a:spLocks noChangeArrowheads="1"/>
          </p:cNvSpPr>
          <p:nvPr/>
        </p:nvSpPr>
        <p:spPr bwMode="auto">
          <a:xfrm>
            <a:off x="684213" y="1773238"/>
            <a:ext cx="7272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 b="1">
              <a:solidFill>
                <a:schemeClr val="bg1"/>
              </a:solidFill>
            </a:endParaRPr>
          </a:p>
        </p:txBody>
      </p:sp>
      <p:graphicFrame>
        <p:nvGraphicFramePr>
          <p:cNvPr id="54280" name="Diagram 8"/>
          <p:cNvGraphicFramePr>
            <a:graphicFrameLocks/>
          </p:cNvGraphicFramePr>
          <p:nvPr>
            <p:ph sz="half" idx="4294967295"/>
          </p:nvPr>
        </p:nvGraphicFramePr>
        <p:xfrm>
          <a:off x="209550" y="1341438"/>
          <a:ext cx="8720138" cy="5149850"/>
        </p:xfrm>
        <a:graphic>
          <a:graphicData uri="http://schemas.openxmlformats.org/drawingml/2006/compatibility">
            <com:legacyDrawing xmlns:com="http://schemas.openxmlformats.org/drawingml/2006/compatibility" spid="_x0000_s54280"/>
          </a:graphicData>
        </a:graphic>
      </p:graphicFrame>
      <p:sp>
        <p:nvSpPr>
          <p:cNvPr id="54290" name="Rectangle 16"/>
          <p:cNvSpPr>
            <a:spLocks noChangeArrowheads="1"/>
          </p:cNvSpPr>
          <p:nvPr/>
        </p:nvSpPr>
        <p:spPr bwMode="auto">
          <a:xfrm>
            <a:off x="395288" y="0"/>
            <a:ext cx="8353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54291" name="Rectangle 20"/>
          <p:cNvSpPr>
            <a:spLocks noChangeArrowheads="1"/>
          </p:cNvSpPr>
          <p:nvPr/>
        </p:nvSpPr>
        <p:spPr bwMode="auto">
          <a:xfrm>
            <a:off x="358775" y="260350"/>
            <a:ext cx="8534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99"/>
                </a:solidFill>
                <a:latin typeface="Times New Roman" pitchFamily="18" charset="0"/>
              </a:rPr>
              <a:t>Используемые электронные образовательные      </a:t>
            </a:r>
          </a:p>
          <a:p>
            <a:r>
              <a:rPr lang="ru-RU" sz="2800" b="1">
                <a:solidFill>
                  <a:srgbClr val="000099"/>
                </a:solidFill>
                <a:latin typeface="Times New Roman" pitchFamily="18" charset="0"/>
              </a:rPr>
              <a:t>       ресурсы в процессе подготовки к сочинению </a:t>
            </a:r>
          </a:p>
        </p:txBody>
      </p:sp>
      <p:sp>
        <p:nvSpPr>
          <p:cNvPr id="54292" name="Rectangle 21"/>
          <p:cNvSpPr>
            <a:spLocks noChangeArrowheads="1"/>
          </p:cNvSpPr>
          <p:nvPr/>
        </p:nvSpPr>
        <p:spPr bwMode="auto">
          <a:xfrm>
            <a:off x="3203575" y="1268413"/>
            <a:ext cx="28797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>
                <a:solidFill>
                  <a:srgbClr val="000099"/>
                </a:solidFill>
                <a:latin typeface="Times New Roman" pitchFamily="18" charset="0"/>
              </a:rPr>
              <a:t>Демонстративные </a:t>
            </a:r>
            <a:r>
              <a:rPr lang="ru-RU" sz="1600" b="1">
                <a:solidFill>
                  <a:srgbClr val="000099"/>
                </a:solidFill>
                <a:latin typeface="Times New Roman" pitchFamily="18" charset="0"/>
              </a:rPr>
              <a:t>(содержат теоретический материал по предмету, положения или инструкции к их выполнению)</a:t>
            </a:r>
            <a:r>
              <a:rPr lang="ru-RU" sz="1400" b="1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4293" name="Rectangle 22"/>
          <p:cNvSpPr>
            <a:spLocks noChangeArrowheads="1"/>
          </p:cNvSpPr>
          <p:nvPr/>
        </p:nvSpPr>
        <p:spPr bwMode="auto">
          <a:xfrm>
            <a:off x="5940425" y="4652963"/>
            <a:ext cx="235743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solidFill>
                  <a:srgbClr val="000099"/>
                </a:solidFill>
                <a:latin typeface="Times New Roman" pitchFamily="18" charset="0"/>
              </a:rPr>
              <a:t>Интерактивные </a:t>
            </a:r>
            <a:r>
              <a:rPr lang="ru-RU" b="1">
                <a:solidFill>
                  <a:srgbClr val="000099"/>
                </a:solidFill>
                <a:latin typeface="Times New Roman" pitchFamily="18" charset="0"/>
              </a:rPr>
              <a:t>–(материал, на основе которого идет обсуждение учебного материала) </a:t>
            </a:r>
          </a:p>
        </p:txBody>
      </p:sp>
      <p:sp>
        <p:nvSpPr>
          <p:cNvPr id="54294" name="Rectangle 23"/>
          <p:cNvSpPr>
            <a:spLocks noChangeArrowheads="1"/>
          </p:cNvSpPr>
          <p:nvPr/>
        </p:nvSpPr>
        <p:spPr bwMode="auto">
          <a:xfrm>
            <a:off x="611188" y="4365625"/>
            <a:ext cx="2503487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>
                <a:solidFill>
                  <a:srgbClr val="000099"/>
                </a:solidFill>
                <a:latin typeface="Times New Roman" pitchFamily="18" charset="0"/>
              </a:rPr>
              <a:t>Диагностическикие (контроль)</a:t>
            </a:r>
            <a:r>
              <a:rPr lang="ru-RU" sz="1600" b="1">
                <a:solidFill>
                  <a:srgbClr val="000099"/>
                </a:solidFill>
                <a:latin typeface="Times New Roman" pitchFamily="18" charset="0"/>
              </a:rPr>
              <a:t>  - </a:t>
            </a:r>
          </a:p>
          <a:p>
            <a:r>
              <a:rPr lang="ru-RU" sz="1600" b="1">
                <a:solidFill>
                  <a:srgbClr val="000099"/>
                </a:solidFill>
                <a:latin typeface="Times New Roman" pitchFamily="18" charset="0"/>
              </a:rPr>
              <a:t>(тесты или тренажеры, позволяющие определить степень сформированности тех или иных знаний и умений) 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8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539750" y="0"/>
            <a:ext cx="83534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     </a:t>
            </a:r>
            <a:r>
              <a:rPr lang="ru-RU" sz="4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О чём писать во вступлении</a:t>
            </a:r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250825" y="908050"/>
            <a:ext cx="8353425" cy="5643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</a:t>
            </a:r>
            <a:r>
              <a:rPr lang="ru-RU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1. Общие сведения об авторе, его месте и значении в русской и мировой литературе. </a:t>
            </a:r>
          </a:p>
          <a:p>
            <a:pPr marL="342900" indent="-342900">
              <a:defRPr/>
            </a:pPr>
            <a:r>
              <a:rPr lang="ru-RU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2. Анализ центрального понятия темы. </a:t>
            </a:r>
          </a:p>
          <a:p>
            <a:pPr marL="342900" indent="-342900">
              <a:defRPr/>
            </a:pPr>
            <a:r>
              <a:rPr lang="ru-RU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3. Поставить проблемный вопрос по теме и входе сочинения искать ответ на него. </a:t>
            </a:r>
          </a:p>
          <a:p>
            <a:pPr marL="342900" indent="-342900">
              <a:defRPr/>
            </a:pPr>
            <a:r>
              <a:rPr lang="ru-RU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4. Создание определённого эмоционального настроя, связывающего тему сочинения с вашими личными впечатлениями. Какое влияние оказал писатель, его личность и творчество, что заставило полюбить данное произведение, задуматься над его проблематикой, что нового открыл для вас его автор. </a:t>
            </a:r>
          </a:p>
          <a:p>
            <a:pPr marL="342900" indent="-342900">
              <a:defRPr/>
            </a:pPr>
            <a:r>
              <a:rPr lang="ru-RU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5. Использовать цитату, связанную с ключевым понятием темы.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250825" y="908050"/>
            <a:ext cx="86423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endParaRPr lang="ru-RU" sz="280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684213" y="0"/>
            <a:ext cx="7561262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</a:t>
            </a: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ОСНОВНАЯ  ЧАСТЬ</a:t>
            </a:r>
          </a:p>
        </p:txBody>
      </p:sp>
      <p:sp>
        <p:nvSpPr>
          <p:cNvPr id="61452" name="Rectangle 12"/>
          <p:cNvSpPr>
            <a:spLocks noChangeArrowheads="1"/>
          </p:cNvSpPr>
          <p:nvPr/>
        </p:nvSpPr>
        <p:spPr bwMode="auto">
          <a:xfrm>
            <a:off x="323850" y="981075"/>
            <a:ext cx="8569325" cy="5453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Раскрывает тему сочинения; </a:t>
            </a:r>
          </a:p>
          <a:p>
            <a:pPr>
              <a:defRPr/>
            </a:pPr>
            <a:r>
              <a:rPr lang="ru-RU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В ней ученик выдвигает тезис (ы) и ходом всей работы доказывает его или отвечает на вопрос, содержащийся в теме.</a:t>
            </a:r>
          </a:p>
          <a:p>
            <a:pPr>
              <a:defRPr/>
            </a:pPr>
            <a:r>
              <a:rPr lang="ru-RU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     При этом ученик должен показать: </a:t>
            </a:r>
          </a:p>
          <a:p>
            <a:pPr>
              <a:buFontTx/>
              <a:buChar char="•"/>
              <a:defRPr/>
            </a:pPr>
            <a:r>
              <a:rPr lang="ru-RU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знание текстов произведений с помощью          </a:t>
            </a:r>
          </a:p>
          <a:p>
            <a:pPr>
              <a:defRPr/>
            </a:pPr>
            <a:r>
              <a:rPr lang="ru-RU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цитирования или пересказа;</a:t>
            </a:r>
          </a:p>
          <a:p>
            <a:pPr>
              <a:buFontTx/>
              <a:buChar char="•"/>
              <a:defRPr/>
            </a:pPr>
            <a:r>
              <a:rPr lang="ru-RU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умение   анализировать и комментировать </a:t>
            </a:r>
          </a:p>
          <a:p>
            <a:pPr>
              <a:defRPr/>
            </a:pPr>
            <a:r>
              <a:rPr lang="ru-RU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прочитанное; </a:t>
            </a:r>
          </a:p>
          <a:p>
            <a:pPr>
              <a:buFontTx/>
              <a:buChar char="•"/>
              <a:defRPr/>
            </a:pPr>
            <a:r>
              <a:rPr lang="ru-RU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умение высказать своё мнение </a:t>
            </a:r>
          </a:p>
          <a:p>
            <a:pPr>
              <a:defRPr/>
            </a:pPr>
            <a:r>
              <a:rPr lang="ru-RU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 проблеме, содержащейся в  теме.</a:t>
            </a:r>
          </a:p>
        </p:txBody>
      </p:sp>
      <p:pic>
        <p:nvPicPr>
          <p:cNvPr id="81924" name="Picture 3" descr="G:\собрание\карандаши и ручки\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4652963"/>
            <a:ext cx="2303462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2" name="Rectangle 6"/>
          <p:cNvSpPr>
            <a:spLocks noChangeArrowheads="1"/>
          </p:cNvSpPr>
          <p:nvPr/>
        </p:nvSpPr>
        <p:spPr bwMode="auto">
          <a:xfrm flipV="1">
            <a:off x="0" y="328613"/>
            <a:ext cx="8820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 </a:t>
            </a:r>
            <a:endParaRPr lang="ru-RU" sz="4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250825" y="908050"/>
            <a:ext cx="86423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endParaRPr lang="ru-RU" sz="280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5547" name="Rectangle 11"/>
          <p:cNvSpPr>
            <a:spLocks noChangeArrowheads="1"/>
          </p:cNvSpPr>
          <p:nvPr/>
        </p:nvSpPr>
        <p:spPr bwMode="auto">
          <a:xfrm>
            <a:off x="1187450" y="-387350"/>
            <a:ext cx="6480175" cy="1249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>
              <a:defRPr/>
            </a:pPr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О чём писать в заключении:</a:t>
            </a:r>
          </a:p>
        </p:txBody>
      </p:sp>
      <p:sp>
        <p:nvSpPr>
          <p:cNvPr id="65549" name="Rectangle 13"/>
          <p:cNvSpPr>
            <a:spLocks noChangeArrowheads="1"/>
          </p:cNvSpPr>
          <p:nvPr/>
        </p:nvSpPr>
        <p:spPr bwMode="auto">
          <a:xfrm>
            <a:off x="0" y="981075"/>
            <a:ext cx="9144000" cy="6408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36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     В этой части следует подвести итог всей      </a:t>
            </a:r>
          </a:p>
          <a:p>
            <a:pPr marL="342900" indent="-342900">
              <a:defRPr/>
            </a:pPr>
            <a:r>
              <a:rPr lang="ru-RU" sz="36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работе; логично завершить размышления над   </a:t>
            </a:r>
          </a:p>
          <a:p>
            <a:pPr marL="342900" indent="-342900">
              <a:defRPr/>
            </a:pPr>
            <a:r>
              <a:rPr lang="ru-RU" sz="36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темой сочинения, сделав выводы.    </a:t>
            </a:r>
          </a:p>
          <a:p>
            <a:pPr marL="342900" indent="-342900">
              <a:defRPr/>
            </a:pPr>
            <a:r>
              <a:rPr lang="ru-RU" sz="36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</a:t>
            </a:r>
            <a:r>
              <a:rPr lang="ru-RU" sz="3600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Это можно сделать несколькими способами:</a:t>
            </a:r>
          </a:p>
          <a:p>
            <a:pPr marL="342900" indent="-342900">
              <a:defRPr/>
            </a:pPr>
            <a:r>
              <a:rPr lang="ru-RU" sz="36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 Связать с современностью.</a:t>
            </a:r>
          </a:p>
          <a:p>
            <a:pPr marL="342900" indent="-342900">
              <a:defRPr/>
            </a:pPr>
            <a:r>
              <a:rPr lang="ru-RU" sz="36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 Поставить риторический вопрос.</a:t>
            </a:r>
          </a:p>
          <a:p>
            <a:pPr marL="342900" indent="-342900">
              <a:defRPr/>
            </a:pPr>
            <a:r>
              <a:rPr lang="ru-RU" sz="36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Призвать к чему-либо.</a:t>
            </a:r>
          </a:p>
          <a:p>
            <a:pPr marL="342900" indent="-342900">
              <a:defRPr/>
            </a:pPr>
            <a:r>
              <a:rPr lang="ru-RU" sz="36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Использовать цитату, которая наиболее полно   </a:t>
            </a:r>
          </a:p>
          <a:p>
            <a:pPr marL="342900" indent="-342900">
              <a:defRPr/>
            </a:pPr>
            <a:r>
              <a:rPr lang="ru-RU" sz="36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выразит ваши мысли и чувства, вызванные </a:t>
            </a:r>
          </a:p>
          <a:p>
            <a:pPr marL="342900" indent="-342900">
              <a:defRPr/>
            </a:pPr>
            <a:r>
              <a:rPr lang="ru-RU" sz="36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размышлениями над темой сочинения. 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360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Подзаголовок 15"/>
          <p:cNvSpPr>
            <a:spLocks noGrp="1"/>
          </p:cNvSpPr>
          <p:nvPr>
            <p:ph type="subTitle" idx="4294967295"/>
          </p:nvPr>
        </p:nvSpPr>
        <p:spPr>
          <a:xfrm flipV="1">
            <a:off x="1371600" y="6858000"/>
            <a:ext cx="6400800" cy="46038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endParaRPr lang="ru-RU" smtClean="0">
              <a:solidFill>
                <a:srgbClr val="898989"/>
              </a:solidFill>
              <a:latin typeface="Corbel" pitchFamily="34" charset="0"/>
            </a:endParaRPr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539750" y="219075"/>
            <a:ext cx="8208963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</a:t>
            </a: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Общие рекомендации:</a:t>
            </a:r>
          </a:p>
        </p:txBody>
      </p:sp>
      <p:sp>
        <p:nvSpPr>
          <p:cNvPr id="67595" name="Rectangle 11"/>
          <p:cNvSpPr>
            <a:spLocks noChangeArrowheads="1"/>
          </p:cNvSpPr>
          <p:nvPr/>
        </p:nvSpPr>
        <p:spPr bwMode="auto">
          <a:xfrm>
            <a:off x="250825" y="1268413"/>
            <a:ext cx="8642350" cy="4362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Объём сочинения: 350-400 слов.</a:t>
            </a:r>
          </a:p>
          <a:p>
            <a:pPr>
              <a:defRPr/>
            </a:pP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Между частями сочинения и внутри них не должно быть нарушения последовательности изложения мыслей и необоснованных повторов;</a:t>
            </a:r>
          </a:p>
          <a:p>
            <a:pPr>
              <a:defRPr/>
            </a:pP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Следует стараться не допускать фактических и речевых ошибок.</a:t>
            </a:r>
          </a:p>
          <a:p>
            <a:pPr>
              <a:defRPr/>
            </a:pPr>
            <a:r>
              <a:rPr lang="ru-RU" sz="2800" b="1" u="sng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Приветствуется</a:t>
            </a: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если сочинение отличается самостоятельностью суждений, творческим, нестандартным подходом, оригинальностью изложения мыслей.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6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Подзаголовок 15"/>
          <p:cNvSpPr>
            <a:spLocks noGrp="1"/>
          </p:cNvSpPr>
          <p:nvPr>
            <p:ph type="subTitle" idx="4294967295"/>
          </p:nvPr>
        </p:nvSpPr>
        <p:spPr>
          <a:xfrm flipV="1">
            <a:off x="1371600" y="6858000"/>
            <a:ext cx="6400800" cy="46038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endParaRPr lang="ru-RU" smtClean="0">
              <a:solidFill>
                <a:srgbClr val="898989"/>
              </a:solidFill>
              <a:latin typeface="Corbel" pitchFamily="34" charset="0"/>
            </a:endParaRPr>
          </a:p>
        </p:txBody>
      </p:sp>
      <p:sp>
        <p:nvSpPr>
          <p:cNvPr id="87042" name="Rectangle 7"/>
          <p:cNvSpPr>
            <a:spLocks noChangeArrowheads="1"/>
          </p:cNvSpPr>
          <p:nvPr/>
        </p:nvSpPr>
        <p:spPr bwMode="auto">
          <a:xfrm>
            <a:off x="900113" y="1557338"/>
            <a:ext cx="77057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3366"/>
                </a:solidFill>
                <a:latin typeface="Times New Roman" pitchFamily="18" charset="0"/>
              </a:rPr>
              <a:t>Критерий 1.    Соответствие теме</a:t>
            </a:r>
          </a:p>
          <a:p>
            <a:r>
              <a:rPr lang="ru-RU" sz="3600" b="1">
                <a:solidFill>
                  <a:srgbClr val="003366"/>
                </a:solidFill>
                <a:latin typeface="Times New Roman" pitchFamily="18" charset="0"/>
              </a:rPr>
              <a:t>Критерий 2.    Аргументация.   </a:t>
            </a:r>
          </a:p>
          <a:p>
            <a:r>
              <a:rPr lang="ru-RU" sz="3600" b="1">
                <a:solidFill>
                  <a:srgbClr val="003366"/>
                </a:solidFill>
                <a:latin typeface="Times New Roman" pitchFamily="18" charset="0"/>
              </a:rPr>
              <a:t>                          Привлечение </a:t>
            </a:r>
          </a:p>
          <a:p>
            <a:r>
              <a:rPr lang="ru-RU" sz="3600" b="1">
                <a:solidFill>
                  <a:srgbClr val="003366"/>
                </a:solidFill>
                <a:latin typeface="Times New Roman" pitchFamily="18" charset="0"/>
              </a:rPr>
              <a:t>               литературного материала</a:t>
            </a:r>
          </a:p>
          <a:p>
            <a:endParaRPr lang="ru-RU" sz="3600">
              <a:solidFill>
                <a:srgbClr val="003366"/>
              </a:solidFill>
              <a:latin typeface="Times New Roman" pitchFamily="18" charset="0"/>
            </a:endParaRPr>
          </a:p>
        </p:txBody>
      </p:sp>
      <p:sp>
        <p:nvSpPr>
          <p:cNvPr id="87043" name="Rectangle 7"/>
          <p:cNvSpPr>
            <a:spLocks noChangeArrowheads="1"/>
          </p:cNvSpPr>
          <p:nvPr/>
        </p:nvSpPr>
        <p:spPr bwMode="auto">
          <a:xfrm>
            <a:off x="323850" y="908050"/>
            <a:ext cx="84248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chemeClr val="bg1"/>
                </a:solidFill>
              </a:rPr>
              <a:t>       </a:t>
            </a:r>
            <a:endParaRPr lang="ru-RU" sz="5400" b="1">
              <a:solidFill>
                <a:schemeClr val="bg1"/>
              </a:solidFill>
            </a:endParaRPr>
          </a:p>
        </p:txBody>
      </p:sp>
      <p:sp>
        <p:nvSpPr>
          <p:cNvPr id="87044" name="Rectangle 7"/>
          <p:cNvSpPr>
            <a:spLocks noChangeArrowheads="1"/>
          </p:cNvSpPr>
          <p:nvPr/>
        </p:nvSpPr>
        <p:spPr bwMode="auto">
          <a:xfrm>
            <a:off x="539750" y="1123950"/>
            <a:ext cx="84248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chemeClr val="bg1"/>
                </a:solidFill>
              </a:rPr>
              <a:t>       </a:t>
            </a:r>
            <a:endParaRPr lang="ru-RU" sz="5400" b="1">
              <a:solidFill>
                <a:schemeClr val="bg1"/>
              </a:solidFill>
            </a:endParaRPr>
          </a:p>
        </p:txBody>
      </p:sp>
      <p:sp>
        <p:nvSpPr>
          <p:cNvPr id="87045" name="Rectangle 13"/>
          <p:cNvSpPr>
            <a:spLocks noChangeArrowheads="1"/>
          </p:cNvSpPr>
          <p:nvPr/>
        </p:nvSpPr>
        <p:spPr bwMode="auto">
          <a:xfrm>
            <a:off x="1331913" y="293688"/>
            <a:ext cx="7137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3366"/>
                </a:solidFill>
                <a:latin typeface="Times New Roman" pitchFamily="18" charset="0"/>
              </a:rPr>
              <a:t>Критерии оценивания сочинения</a:t>
            </a:r>
          </a:p>
        </p:txBody>
      </p:sp>
      <p:sp>
        <p:nvSpPr>
          <p:cNvPr id="87046" name="Rectangle 14"/>
          <p:cNvSpPr>
            <a:spLocks noChangeArrowheads="1"/>
          </p:cNvSpPr>
          <p:nvPr/>
        </p:nvSpPr>
        <p:spPr bwMode="auto">
          <a:xfrm>
            <a:off x="2987675" y="4797425"/>
            <a:ext cx="194468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Tahoma" pitchFamily="34" charset="0"/>
            </a:endParaRPr>
          </a:p>
        </p:txBody>
      </p:sp>
      <p:sp>
        <p:nvSpPr>
          <p:cNvPr id="87047" name="Rectangle 15"/>
          <p:cNvSpPr>
            <a:spLocks noChangeArrowheads="1"/>
          </p:cNvSpPr>
          <p:nvPr/>
        </p:nvSpPr>
        <p:spPr bwMode="auto">
          <a:xfrm>
            <a:off x="900113" y="4292600"/>
            <a:ext cx="7993062" cy="1739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3366"/>
                </a:solidFill>
                <a:latin typeface="Times New Roman" pitchFamily="18" charset="0"/>
              </a:rPr>
              <a:t>Критерий 3.    Композиция</a:t>
            </a:r>
          </a:p>
          <a:p>
            <a:r>
              <a:rPr lang="ru-RU" sz="3600" b="1">
                <a:solidFill>
                  <a:srgbClr val="003366"/>
                </a:solidFill>
                <a:latin typeface="Times New Roman" pitchFamily="18" charset="0"/>
              </a:rPr>
              <a:t>Критерий 4.    Качество речи</a:t>
            </a:r>
          </a:p>
          <a:p>
            <a:r>
              <a:rPr lang="ru-RU" sz="3600" b="1">
                <a:solidFill>
                  <a:srgbClr val="003366"/>
                </a:solidFill>
                <a:latin typeface="Times New Roman" pitchFamily="18" charset="0"/>
              </a:rPr>
              <a:t>Критерий 5.    Грамотность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179388" y="192088"/>
            <a:ext cx="8640762" cy="5178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685800" algn="l"/>
              </a:tabLst>
            </a:pPr>
            <a:endParaRPr lang="ru-RU" sz="3200" b="1">
              <a:solidFill>
                <a:srgbClr val="FFFFFF"/>
              </a:solidFill>
              <a:latin typeface="Tahoma" pitchFamily="34" charset="0"/>
            </a:endParaRPr>
          </a:p>
          <a:p>
            <a:pPr algn="ctr">
              <a:tabLst>
                <a:tab pos="685800" algn="l"/>
              </a:tabLst>
            </a:pPr>
            <a:r>
              <a:rPr lang="ru-RU" sz="3200" b="1">
                <a:solidFill>
                  <a:srgbClr val="FFFFFF"/>
                </a:solidFill>
                <a:latin typeface="Tahoma" pitchFamily="34" charset="0"/>
              </a:rPr>
              <a:t>  </a:t>
            </a:r>
            <a:r>
              <a:rPr lang="ru-RU" sz="5400" b="1">
                <a:solidFill>
                  <a:srgbClr val="800000"/>
                </a:solidFill>
                <a:latin typeface="Monotype Corsiva" pitchFamily="66" charset="0"/>
              </a:rPr>
              <a:t>Спорьте, ошибайтесь,</a:t>
            </a:r>
          </a:p>
          <a:p>
            <a:pPr algn="ctr">
              <a:tabLst>
                <a:tab pos="685800" algn="l"/>
              </a:tabLst>
            </a:pPr>
            <a:r>
              <a:rPr lang="ru-RU" sz="5400" b="1">
                <a:solidFill>
                  <a:srgbClr val="800000"/>
                </a:solidFill>
                <a:latin typeface="Monotype Corsiva" pitchFamily="66" charset="0"/>
              </a:rPr>
              <a:t>заблуждайтесь, но,</a:t>
            </a:r>
          </a:p>
          <a:p>
            <a:pPr algn="ctr">
              <a:tabLst>
                <a:tab pos="685800" algn="l"/>
              </a:tabLst>
            </a:pPr>
            <a:r>
              <a:rPr lang="ru-RU" sz="5400" b="1">
                <a:solidFill>
                  <a:srgbClr val="800000"/>
                </a:solidFill>
                <a:latin typeface="Monotype Corsiva" pitchFamily="66" charset="0"/>
              </a:rPr>
              <a:t>   ради Бога, размышляйте,</a:t>
            </a:r>
          </a:p>
          <a:p>
            <a:pPr algn="ctr">
              <a:tabLst>
                <a:tab pos="685800" algn="l"/>
              </a:tabLst>
            </a:pPr>
            <a:r>
              <a:rPr lang="ru-RU" sz="5400" b="1">
                <a:solidFill>
                  <a:srgbClr val="800000"/>
                </a:solidFill>
                <a:latin typeface="Monotype Corsiva" pitchFamily="66" charset="0"/>
              </a:rPr>
              <a:t> и хоть криво, да сами.                                                                                            Г.Э.Лессинг</a:t>
            </a:r>
          </a:p>
          <a:p>
            <a:pPr>
              <a:tabLst>
                <a:tab pos="685800" algn="l"/>
              </a:tabLst>
            </a:pPr>
            <a:r>
              <a:rPr lang="ru-RU" sz="3200">
                <a:solidFill>
                  <a:srgbClr val="FFFFFF"/>
                </a:solidFill>
                <a:latin typeface="Tahoma" pitchFamily="34" charset="0"/>
              </a:rPr>
              <a:t> </a:t>
            </a:r>
          </a:p>
        </p:txBody>
      </p:sp>
      <p:pic>
        <p:nvPicPr>
          <p:cNvPr id="69635" name="Picture 3" descr="ш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2708275"/>
            <a:ext cx="52578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95288" y="274638"/>
            <a:ext cx="8539162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90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               </a:t>
            </a:r>
            <a:br>
              <a:rPr lang="ru-RU" sz="390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</a:br>
            <a:r>
              <a:rPr lang="ru-RU" sz="390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                </a:t>
            </a:r>
            <a:r>
              <a:rPr lang="ru-RU" sz="480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Что такое сочинение?</a:t>
            </a:r>
            <a:br>
              <a:rPr lang="ru-RU" sz="480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endParaRPr lang="ru-RU" sz="480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>
              <a:latin typeface="Corbel" pitchFamily="34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468313" y="1268413"/>
            <a:ext cx="8351837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A50021"/>
                </a:solidFill>
                <a:latin typeface="Times New Roman" pitchFamily="18" charset="0"/>
              </a:rPr>
              <a:t>          Сочинение — это изложение своих мыслей на определенную тему. Сочинение должно показать знание определенного вопроса, темы и умение изложить свои мысли последовательно, убедительно и вполне грамотно.    </a:t>
            </a:r>
          </a:p>
          <a:p>
            <a:r>
              <a:rPr lang="ru-RU" sz="3200" b="1">
                <a:solidFill>
                  <a:srgbClr val="A50021"/>
                </a:solidFill>
                <a:latin typeface="Times New Roman" pitchFamily="18" charset="0"/>
              </a:rPr>
              <a:t>            </a:t>
            </a:r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Хорошее сочинение, глубокое по   содержанию, стройное по изложению, написанное правильным литературным языком,- показатель умственной зрелости    </a:t>
            </a:r>
          </a:p>
          <a:p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  автора сочинения.</a:t>
            </a:r>
          </a:p>
        </p:txBody>
      </p:sp>
      <p:pic>
        <p:nvPicPr>
          <p:cNvPr id="15364" name="Picture 3" descr="G:\собрание\карандаши и ручки\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3141663"/>
            <a:ext cx="14414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1536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Подзаголовок 15"/>
          <p:cNvSpPr>
            <a:spLocks noGrp="1"/>
          </p:cNvSpPr>
          <p:nvPr>
            <p:ph type="subTitle" idx="4294967295"/>
          </p:nvPr>
        </p:nvSpPr>
        <p:spPr>
          <a:xfrm flipV="1">
            <a:off x="1403350" y="6858000"/>
            <a:ext cx="6400800" cy="46038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endParaRPr lang="ru-RU" smtClean="0">
              <a:solidFill>
                <a:srgbClr val="898989"/>
              </a:solidFill>
              <a:latin typeface="Corbel" pitchFamily="34" charset="0"/>
            </a:endParaRPr>
          </a:p>
        </p:txBody>
      </p:sp>
      <p:sp>
        <p:nvSpPr>
          <p:cNvPr id="47106" name="Rectangle 9"/>
          <p:cNvSpPr>
            <a:spLocks noChangeArrowheads="1"/>
          </p:cNvSpPr>
          <p:nvPr/>
        </p:nvSpPr>
        <p:spPr bwMode="auto">
          <a:xfrm>
            <a:off x="1116013" y="2133600"/>
            <a:ext cx="7272337" cy="2101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4400" b="1">
                <a:solidFill>
                  <a:srgbClr val="003366"/>
                </a:solidFill>
                <a:latin typeface="Times New Roman" pitchFamily="18" charset="0"/>
              </a:rPr>
              <a:t>Подготовительная работа</a:t>
            </a:r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4400" b="1">
                <a:solidFill>
                  <a:srgbClr val="003366"/>
                </a:solidFill>
                <a:latin typeface="Times New Roman" pitchFamily="18" charset="0"/>
              </a:rPr>
              <a:t>Написание сочинения  </a:t>
            </a:r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4400" b="1">
                <a:solidFill>
                  <a:srgbClr val="003366"/>
                </a:solidFill>
                <a:latin typeface="Times New Roman" pitchFamily="18" charset="0"/>
              </a:rPr>
              <a:t>Анализ написанного</a:t>
            </a:r>
            <a:r>
              <a:rPr lang="ru-RU" sz="3200" b="1">
                <a:solidFill>
                  <a:srgbClr val="003366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47107" name="Rectangle 13"/>
          <p:cNvSpPr>
            <a:spLocks noChangeArrowheads="1"/>
          </p:cNvSpPr>
          <p:nvPr/>
        </p:nvSpPr>
        <p:spPr bwMode="auto">
          <a:xfrm>
            <a:off x="4448175" y="3246438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47108" name="Rectangle 14"/>
          <p:cNvSpPr>
            <a:spLocks noChangeArrowheads="1"/>
          </p:cNvSpPr>
          <p:nvPr/>
        </p:nvSpPr>
        <p:spPr bwMode="auto">
          <a:xfrm>
            <a:off x="4448175" y="3246438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47109" name="AutoShape 6"/>
          <p:cNvSpPr>
            <a:spLocks noChangeArrowheads="1"/>
          </p:cNvSpPr>
          <p:nvPr/>
        </p:nvSpPr>
        <p:spPr bwMode="auto">
          <a:xfrm>
            <a:off x="468313" y="333375"/>
            <a:ext cx="8424862" cy="10795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>
                <a:solidFill>
                  <a:srgbClr val="008080"/>
                </a:solidFill>
                <a:latin typeface="Tahoma" pitchFamily="34" charset="0"/>
              </a:rPr>
              <a:t> </a:t>
            </a:r>
            <a:r>
              <a:rPr lang="ru-RU" sz="4400" b="1">
                <a:solidFill>
                  <a:srgbClr val="000099"/>
                </a:solidFill>
                <a:latin typeface="Times New Roman" pitchFamily="18" charset="0"/>
              </a:rPr>
              <a:t>Этапы работы над сочинением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3132138" y="5949950"/>
            <a:ext cx="1212850" cy="714375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8611" name="Picture 5" descr="б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3860800"/>
            <a:ext cx="442753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ами влево/вправо 3"/>
          <p:cNvSpPr/>
          <p:nvPr/>
        </p:nvSpPr>
        <p:spPr>
          <a:xfrm>
            <a:off x="2339975" y="1196975"/>
            <a:ext cx="3168650" cy="1008063"/>
          </a:xfrm>
          <a:prstGeom prst="leftRightArrow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  <a:latin typeface="Times New Roman" pitchFamily="18" charset="0"/>
              </a:rPr>
              <a:t>Попытайтесь кратко ответить на эти вопросы</a:t>
            </a:r>
            <a:r>
              <a:rPr lang="ru-RU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1979613" y="2276475"/>
            <a:ext cx="4429125" cy="1368425"/>
          </a:xfrm>
          <a:prstGeom prst="downArrow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defRPr/>
            </a:pPr>
            <a:r>
              <a:rPr lang="ru-RU" b="1">
                <a:solidFill>
                  <a:srgbClr val="000099"/>
                </a:solidFill>
                <a:latin typeface="Times New Roman" pitchFamily="18" charset="0"/>
              </a:rPr>
              <a:t>Вспомните литературные произведения,которые могли бы </a:t>
            </a:r>
          </a:p>
          <a:p>
            <a:pPr marL="342900" indent="-342900" algn="ctr">
              <a:defRPr/>
            </a:pPr>
            <a:r>
              <a:rPr lang="ru-RU" b="1">
                <a:solidFill>
                  <a:srgbClr val="000099"/>
                </a:solidFill>
                <a:latin typeface="Times New Roman" pitchFamily="18" charset="0"/>
              </a:rPr>
              <a:t>проиллюстрировать ответ</a:t>
            </a: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2124075" y="3213100"/>
            <a:ext cx="4003675" cy="1295400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defRPr/>
            </a:pPr>
            <a:r>
              <a:rPr lang="ru-RU" sz="2000" b="1">
                <a:solidFill>
                  <a:srgbClr val="000099"/>
                </a:solidFill>
                <a:latin typeface="Times New Roman" pitchFamily="18" charset="0"/>
              </a:rPr>
              <a:t>Составьте план сочинения.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3419475" y="0"/>
            <a:ext cx="1212850" cy="620713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395288" y="0"/>
            <a:ext cx="3071812" cy="1760538"/>
          </a:xfrm>
          <a:prstGeom prst="downArrow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  <a:latin typeface="Arial" charset="0"/>
              </a:rPr>
              <a:t>Выберите тему сочинения</a:t>
            </a:r>
          </a:p>
        </p:txBody>
      </p:sp>
      <p:sp>
        <p:nvSpPr>
          <p:cNvPr id="2" name="Выноска со стрелкой вниз 2"/>
          <p:cNvSpPr/>
          <p:nvPr/>
        </p:nvSpPr>
        <p:spPr>
          <a:xfrm>
            <a:off x="4500563" y="0"/>
            <a:ext cx="3071812" cy="1498600"/>
          </a:xfrm>
          <a:prstGeom prst="downArrow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  <a:latin typeface="Arial" charset="0"/>
              </a:rPr>
              <a:t>Выделите ключевые слова, в которых видите главный смысл</a:t>
            </a:r>
            <a:endParaRPr lang="ru-RU" b="1">
              <a:solidFill>
                <a:srgbClr val="000099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539750" y="1125538"/>
            <a:ext cx="2357438" cy="1655762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  <a:latin typeface="Times New Roman" pitchFamily="18" charset="0"/>
              </a:rPr>
              <a:t>Сформулируйте тему в виде вопроса</a:t>
            </a:r>
            <a:endParaRPr lang="ru-RU" b="1">
              <a:solidFill>
                <a:srgbClr val="000099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Выноска со стрелкой вниз 8"/>
          <p:cNvSpPr/>
          <p:nvPr/>
        </p:nvSpPr>
        <p:spPr>
          <a:xfrm>
            <a:off x="2195513" y="4149725"/>
            <a:ext cx="3816350" cy="1357313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defRPr/>
            </a:pPr>
            <a:r>
              <a:rPr lang="ru-RU" sz="2000" b="1">
                <a:solidFill>
                  <a:srgbClr val="000099"/>
                </a:solidFill>
                <a:latin typeface="Times New Roman" pitchFamily="18" charset="0"/>
              </a:rPr>
              <a:t>Напишите черновик..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859338" y="1052513"/>
            <a:ext cx="2808287" cy="1655762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000099"/>
                </a:solidFill>
                <a:latin typeface="Times New Roman" pitchFamily="18" charset="0"/>
              </a:rPr>
              <a:t>Прокомментируйте проблему текста</a:t>
            </a:r>
            <a:r>
              <a:rPr lang="ru-RU" sz="200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2" name="Выноска со стрелкой вниз 8"/>
          <p:cNvSpPr/>
          <p:nvPr/>
        </p:nvSpPr>
        <p:spPr>
          <a:xfrm>
            <a:off x="2195513" y="5157788"/>
            <a:ext cx="3816350" cy="1357312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defRPr/>
            </a:pPr>
            <a:r>
              <a:rPr lang="ru-RU" sz="2000" b="1">
                <a:solidFill>
                  <a:srgbClr val="000099"/>
                </a:solidFill>
                <a:latin typeface="Times New Roman" pitchFamily="18" charset="0"/>
              </a:rPr>
              <a:t>Отредактируйте работу.</a:t>
            </a: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2124075" y="5975350"/>
            <a:ext cx="3857625" cy="88265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defRPr/>
            </a:pPr>
            <a:r>
              <a:rPr lang="ru-RU" sz="2000" b="1">
                <a:solidFill>
                  <a:srgbClr val="000099"/>
                </a:solidFill>
                <a:latin typeface="Times New Roman" pitchFamily="18" charset="0"/>
              </a:rPr>
              <a:t>Напишите окончательный вариант.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3" grpId="0" animBg="1"/>
      <p:bldP spid="2" grpId="0" animBg="1"/>
      <p:bldP spid="5" grpId="0" animBg="1"/>
      <p:bldP spid="11" grpId="0" animBg="1"/>
      <p:bldP spid="7" grpId="0" animBg="1"/>
      <p:bldP spid="12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388" y="214313"/>
            <a:ext cx="3892550" cy="1857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>
                <a:solidFill>
                  <a:srgbClr val="FFFFFF"/>
                </a:solidFill>
                <a:latin typeface="Times New Roman" pitchFamily="18" charset="0"/>
              </a:rPr>
              <a:t>Итоговое сочинение носит надпредметный характер. </a:t>
            </a:r>
          </a:p>
          <a:p>
            <a:pPr algn="ctr"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625" y="214313"/>
            <a:ext cx="3963988" cy="1857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>
                <a:solidFill>
                  <a:srgbClr val="FFFFFF"/>
                </a:solidFill>
                <a:latin typeface="Times New Roman" pitchFamily="18" charset="0"/>
              </a:rPr>
              <a:t>При этом оно литературоцентрично</a:t>
            </a:r>
            <a:r>
              <a:rPr lang="ru-RU" sz="2800" b="1">
                <a:solidFill>
                  <a:srgbClr val="FFFFFF"/>
                </a:solidFill>
                <a:latin typeface="Calibri" pitchFamily="34" charset="0"/>
              </a:rPr>
              <a:t>.</a:t>
            </a:r>
            <a:r>
              <a:rPr lang="ru-RU" sz="3200" b="1">
                <a:solidFill>
                  <a:srgbClr val="FFFFFF"/>
                </a:solidFill>
                <a:latin typeface="Calibri" pitchFamily="34" charset="0"/>
              </a:rPr>
              <a:t> </a:t>
            </a:r>
            <a:endParaRPr lang="ru-RU" sz="3200">
              <a:solidFill>
                <a:srgbClr val="FFFFFF"/>
              </a:solidFill>
              <a:latin typeface="Corbe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71688" y="2428875"/>
            <a:ext cx="5357812" cy="1785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>
                <a:solidFill>
                  <a:srgbClr val="FFFFFF"/>
                </a:solidFill>
                <a:latin typeface="Times New Roman" pitchFamily="18" charset="0"/>
              </a:rPr>
              <a:t>Высказываем свое понимание проблемы, обращаемся к художественным текстам за аргументами</a:t>
            </a:r>
            <a:endParaRPr lang="ru-RU" sz="28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388" y="4508500"/>
            <a:ext cx="3241675" cy="2016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>
                <a:solidFill>
                  <a:srgbClr val="FFFFFF"/>
                </a:solidFill>
                <a:latin typeface="Times New Roman" pitchFamily="18" charset="0"/>
              </a:rPr>
              <a:t>Что думали об этой проблеме писатели?</a:t>
            </a:r>
          </a:p>
          <a:p>
            <a:pPr algn="ctr">
              <a:defRPr/>
            </a:pPr>
            <a:r>
              <a:rPr lang="ru-RU" sz="2800" b="1">
                <a:solidFill>
                  <a:srgbClr val="FFFFFF"/>
                </a:solidFill>
                <a:latin typeface="Times New Roman" pitchFamily="18" charset="0"/>
              </a:rPr>
              <a:t>(Авторская позиция)</a:t>
            </a:r>
            <a:endParaRPr lang="ru-RU" sz="28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48263" y="4581525"/>
            <a:ext cx="3384550" cy="2000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>
                <a:solidFill>
                  <a:srgbClr val="FFFFFF"/>
                </a:solidFill>
                <a:latin typeface="Times New Roman" pitchFamily="18" charset="0"/>
              </a:rPr>
              <a:t>Как относились к проблеме, как поступали их персонажи?</a:t>
            </a:r>
            <a:endParaRPr lang="ru-RU" sz="28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4214813" y="785813"/>
            <a:ext cx="714375" cy="785812"/>
          </a:xfrm>
          <a:prstGeom prst="mathPlu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триховая стрелка вправо 9"/>
          <p:cNvSpPr/>
          <p:nvPr/>
        </p:nvSpPr>
        <p:spPr>
          <a:xfrm rot="5400000">
            <a:off x="4036219" y="1178719"/>
            <a:ext cx="1000125" cy="1785937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 rot="20039361">
            <a:off x="3643313" y="4286250"/>
            <a:ext cx="428625" cy="214313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 rot="12971583">
            <a:off x="5094288" y="4321175"/>
            <a:ext cx="428625" cy="214313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3" name="Rectangle 3"/>
          <p:cNvSpPr>
            <a:spLocks noGrp="1" noRot="1" noChangeArrowheads="1"/>
          </p:cNvSpPr>
          <p:nvPr>
            <p:ph sz="half" idx="4294967295"/>
          </p:nvPr>
        </p:nvSpPr>
        <p:spPr>
          <a:xfrm>
            <a:off x="1435100" y="1447800"/>
            <a:ext cx="3679825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6000" b="1" smtClean="0">
                <a:solidFill>
                  <a:srgbClr val="D60093"/>
                </a:solidFill>
                <a:latin typeface="Corbel" pitchFamily="34" charset="0"/>
              </a:rPr>
              <a:t>           </a:t>
            </a:r>
          </a:p>
        </p:txBody>
      </p:sp>
      <p:sp>
        <p:nvSpPr>
          <p:cNvPr id="74764" name="Rectangle 7"/>
          <p:cNvSpPr>
            <a:spLocks noChangeArrowheads="1"/>
          </p:cNvSpPr>
          <p:nvPr/>
        </p:nvSpPr>
        <p:spPr bwMode="auto">
          <a:xfrm>
            <a:off x="1116013" y="692150"/>
            <a:ext cx="7272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 b="1">
              <a:solidFill>
                <a:schemeClr val="bg1"/>
              </a:solidFill>
            </a:endParaRPr>
          </a:p>
        </p:txBody>
      </p:sp>
      <p:graphicFrame>
        <p:nvGraphicFramePr>
          <p:cNvPr id="74756" name="Diagram 8"/>
          <p:cNvGraphicFramePr>
            <a:graphicFrameLocks/>
          </p:cNvGraphicFramePr>
          <p:nvPr>
            <p:ph sz="half" idx="4294967295"/>
          </p:nvPr>
        </p:nvGraphicFramePr>
        <p:xfrm>
          <a:off x="417513" y="981075"/>
          <a:ext cx="8304212" cy="4392613"/>
        </p:xfrm>
        <a:graphic>
          <a:graphicData uri="http://schemas.openxmlformats.org/drawingml/2006/compatibility">
            <com:legacyDrawing xmlns:com="http://schemas.openxmlformats.org/drawingml/2006/compatibility" spid="_x0000_s74756"/>
          </a:graphicData>
        </a:graphic>
      </p:graphicFrame>
      <p:sp>
        <p:nvSpPr>
          <p:cNvPr id="74765" name="Rectangle 11"/>
          <p:cNvSpPr>
            <a:spLocks noChangeArrowheads="1"/>
          </p:cNvSpPr>
          <p:nvPr/>
        </p:nvSpPr>
        <p:spPr bwMode="auto">
          <a:xfrm>
            <a:off x="395288" y="0"/>
            <a:ext cx="8353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74766" name="Rectangle 12"/>
          <p:cNvSpPr>
            <a:spLocks noChangeArrowheads="1"/>
          </p:cNvSpPr>
          <p:nvPr/>
        </p:nvSpPr>
        <p:spPr bwMode="auto">
          <a:xfrm>
            <a:off x="358775" y="0"/>
            <a:ext cx="8785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99"/>
                </a:solidFill>
                <a:latin typeface="Times New Roman" pitchFamily="18" charset="0"/>
              </a:rPr>
              <a:t>      </a:t>
            </a: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 flipV="1">
            <a:off x="3203575" y="1268413"/>
            <a:ext cx="2879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defRPr/>
            </a:pPr>
            <a:r>
              <a:rPr lang="ru-RU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Вступление</a:t>
            </a: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1476375" y="4365625"/>
            <a:ext cx="61023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Заключение</a:t>
            </a:r>
          </a:p>
          <a:p>
            <a:pPr>
              <a:defRPr/>
            </a:pPr>
            <a:endParaRPr lang="ru-RU" sz="4000" b="1">
              <a:solidFill>
                <a:srgbClr val="660066"/>
              </a:solidFill>
              <a:latin typeface="Times New Roman" pitchFamily="18" charset="0"/>
            </a:endParaRPr>
          </a:p>
        </p:txBody>
      </p:sp>
      <p:sp>
        <p:nvSpPr>
          <p:cNvPr id="74767" name="Rectangle 15"/>
          <p:cNvSpPr>
            <a:spLocks noChangeArrowheads="1"/>
          </p:cNvSpPr>
          <p:nvPr/>
        </p:nvSpPr>
        <p:spPr bwMode="auto">
          <a:xfrm>
            <a:off x="1547813" y="2565400"/>
            <a:ext cx="6480175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3200" b="1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</a:t>
            </a:r>
            <a:r>
              <a:rPr lang="ru-RU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Основная часть</a:t>
            </a:r>
            <a:r>
              <a:rPr lang="ru-RU" sz="28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(самая большая по объёму)</a:t>
            </a:r>
          </a:p>
          <a:p>
            <a:pPr>
              <a:defRPr/>
            </a:pPr>
            <a:endParaRPr lang="ru-RU" sz="2800" b="1">
              <a:solidFill>
                <a:srgbClr val="660066"/>
              </a:solidFill>
              <a:latin typeface="Times New Roman" pitchFamily="18" charset="0"/>
            </a:endParaRPr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827088" y="0"/>
            <a:ext cx="7527925" cy="823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Структура сочинения:</a:t>
            </a:r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827088" y="5670550"/>
            <a:ext cx="7561262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Вступление и заключение должны быть близки по объёму  и органично связаны с основным содержанием  сочинения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6588125" y="1412875"/>
            <a:ext cx="1285875" cy="714375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1331913" y="285750"/>
            <a:ext cx="6840537" cy="695325"/>
          </a:xfrm>
          <a:solidFill>
            <a:schemeClr val="bg1"/>
          </a:solidFill>
          <a:ln w="25400" cap="flat" algn="ctr">
            <a:solidFill>
              <a:srgbClr val="99CC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  <a:t> Базовый план сочинения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55875" y="4652963"/>
            <a:ext cx="4392613" cy="6477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rmAutofit lnSpcReduction="10000"/>
          </a:bodyPr>
          <a:lstStyle/>
          <a:p>
            <a:pPr eaLnBrk="0" hangingPunct="0">
              <a:defRPr/>
            </a:pPr>
            <a:r>
              <a:rPr lang="ru-RU" b="1">
                <a:solidFill>
                  <a:srgbClr val="800000"/>
                </a:solidFill>
                <a:latin typeface="Arial" charset="0"/>
              </a:rPr>
              <a:t>                                              </a:t>
            </a:r>
          </a:p>
          <a:p>
            <a:pPr eaLnBrk="0" hangingPunct="0">
              <a:defRPr/>
            </a:pPr>
            <a:r>
              <a:rPr lang="ru-RU" b="1">
                <a:solidFill>
                  <a:srgbClr val="800000"/>
                </a:solidFill>
                <a:latin typeface="Arial" charset="0"/>
              </a:rPr>
              <a:t>                </a:t>
            </a:r>
            <a:r>
              <a:rPr lang="ru-RU" sz="2000" b="1">
                <a:solidFill>
                  <a:srgbClr val="800000"/>
                </a:solidFill>
                <a:latin typeface="Times New Roman" pitchFamily="18" charset="0"/>
              </a:rPr>
              <a:t>5. Личное мнение.</a:t>
            </a:r>
          </a:p>
          <a:p>
            <a:pPr eaLnBrk="0" hangingPunct="0">
              <a:defRPr/>
            </a:pPr>
            <a:endParaRPr lang="ru-RU" sz="2000">
              <a:solidFill>
                <a:srgbClr val="800000"/>
              </a:solidFill>
              <a:latin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997200"/>
            <a:ext cx="3643313" cy="13684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b="1">
              <a:solidFill>
                <a:srgbClr val="8000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000" b="1">
                <a:solidFill>
                  <a:srgbClr val="800000"/>
                </a:solidFill>
                <a:latin typeface="Times New Roman" pitchFamily="18" charset="0"/>
              </a:rPr>
              <a:t>3. Первый литературный аргумент (Анализ первого выбранного произведения).</a:t>
            </a:r>
          </a:p>
          <a:p>
            <a:pPr algn="ctr">
              <a:defRPr/>
            </a:pPr>
            <a:endParaRPr lang="ru-RU" sz="2000" b="1">
              <a:solidFill>
                <a:srgbClr val="800000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 sz="2000" b="1">
              <a:solidFill>
                <a:srgbClr val="57231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43438" y="3068638"/>
            <a:ext cx="4032250" cy="13684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>
                <a:solidFill>
                  <a:srgbClr val="800000"/>
                </a:solidFill>
                <a:latin typeface="Arial" charset="0"/>
              </a:rPr>
              <a:t>   </a:t>
            </a:r>
          </a:p>
          <a:p>
            <a:pPr>
              <a:defRPr/>
            </a:pPr>
            <a:r>
              <a:rPr lang="ru-RU" b="1">
                <a:solidFill>
                  <a:srgbClr val="800000"/>
                </a:solidFill>
                <a:latin typeface="Arial" charset="0"/>
              </a:rPr>
              <a:t>     </a:t>
            </a:r>
            <a:r>
              <a:rPr lang="ru-RU" sz="2000" b="1">
                <a:solidFill>
                  <a:srgbClr val="800000"/>
                </a:solidFill>
                <a:latin typeface="Times New Roman" pitchFamily="18" charset="0"/>
              </a:rPr>
              <a:t>4. Второй  литературный </a:t>
            </a:r>
          </a:p>
          <a:p>
            <a:pPr algn="ctr">
              <a:defRPr/>
            </a:pPr>
            <a:r>
              <a:rPr lang="ru-RU" sz="2000" b="1">
                <a:solidFill>
                  <a:srgbClr val="800000"/>
                </a:solidFill>
                <a:latin typeface="Times New Roman" pitchFamily="18" charset="0"/>
              </a:rPr>
              <a:t>аргумент (Анализ второго выбранного произведения).</a:t>
            </a:r>
          </a:p>
          <a:p>
            <a:pPr>
              <a:defRPr/>
            </a:pPr>
            <a:endParaRPr lang="ru-RU" sz="2800" b="1">
              <a:solidFill>
                <a:srgbClr val="57231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</a:endParaRPr>
          </a:p>
        </p:txBody>
      </p:sp>
      <p:sp>
        <p:nvSpPr>
          <p:cNvPr id="10" name="Плюс 9"/>
          <p:cNvSpPr>
            <a:spLocks noChangeArrowheads="1"/>
          </p:cNvSpPr>
          <p:nvPr/>
        </p:nvSpPr>
        <p:spPr bwMode="auto">
          <a:xfrm>
            <a:off x="4140200" y="3644900"/>
            <a:ext cx="428625" cy="428625"/>
          </a:xfrm>
          <a:custGeom>
            <a:avLst/>
            <a:gdLst>
              <a:gd name="T0" fmla="*/ 371811 w 428625"/>
              <a:gd name="T1" fmla="*/ 214313 h 428625"/>
              <a:gd name="T2" fmla="*/ 214313 w 428625"/>
              <a:gd name="T3" fmla="*/ 371811 h 428625"/>
              <a:gd name="T4" fmla="*/ 56814 w 428625"/>
              <a:gd name="T5" fmla="*/ 214313 h 428625"/>
              <a:gd name="T6" fmla="*/ 214313 w 428625"/>
              <a:gd name="T7" fmla="*/ 56814 h 42862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6814 w 428625"/>
              <a:gd name="T13" fmla="*/ 163906 h 428625"/>
              <a:gd name="T14" fmla="*/ 371811 w 428625"/>
              <a:gd name="T15" fmla="*/ 264719 h 4286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8625" h="428625">
                <a:moveTo>
                  <a:pt x="56814" y="163906"/>
                </a:moveTo>
                <a:lnTo>
                  <a:pt x="163906" y="163906"/>
                </a:lnTo>
                <a:lnTo>
                  <a:pt x="163906" y="56814"/>
                </a:lnTo>
                <a:lnTo>
                  <a:pt x="264719" y="56814"/>
                </a:lnTo>
                <a:lnTo>
                  <a:pt x="264719" y="163906"/>
                </a:lnTo>
                <a:lnTo>
                  <a:pt x="371811" y="163906"/>
                </a:lnTo>
                <a:lnTo>
                  <a:pt x="371811" y="264719"/>
                </a:lnTo>
                <a:lnTo>
                  <a:pt x="264719" y="264719"/>
                </a:lnTo>
                <a:lnTo>
                  <a:pt x="264719" y="371811"/>
                </a:lnTo>
                <a:lnTo>
                  <a:pt x="163906" y="371811"/>
                </a:lnTo>
                <a:lnTo>
                  <a:pt x="163906" y="264719"/>
                </a:lnTo>
                <a:lnTo>
                  <a:pt x="56814" y="264719"/>
                </a:lnTo>
                <a:close/>
              </a:path>
            </a:pathLst>
          </a:custGeom>
          <a:solidFill>
            <a:schemeClr val="tx2"/>
          </a:solidFill>
          <a:ln w="25400" algn="ctr">
            <a:solidFill>
              <a:srgbClr val="26697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125538"/>
            <a:ext cx="8569325" cy="71913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1.Вступление ко всему направлению</a:t>
            </a:r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0825" y="1989138"/>
            <a:ext cx="8642350" cy="8636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rmAutofit lnSpcReduction="10000"/>
          </a:bodyPr>
          <a:lstStyle/>
          <a:p>
            <a:pPr algn="ctr">
              <a:defRPr/>
            </a:pP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2. Комментарий к выбранной теме       </a:t>
            </a:r>
          </a:p>
          <a:p>
            <a:pPr algn="ctr">
              <a:defRPr/>
            </a:pP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        сочинения.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42988" y="5734050"/>
            <a:ext cx="6840537" cy="6477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rmAutofit lnSpcReduction="10000"/>
          </a:bodyPr>
          <a:lstStyle/>
          <a:p>
            <a:pPr algn="ctr">
              <a:defRPr/>
            </a:pPr>
            <a:endParaRPr lang="ru-RU" b="1">
              <a:solidFill>
                <a:srgbClr val="800000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2000" b="1">
                <a:solidFill>
                  <a:srgbClr val="990000"/>
                </a:solidFill>
                <a:latin typeface="Times New Roman" pitchFamily="18" charset="0"/>
              </a:rPr>
              <a:t>6. Заключение (вывод по всей теме сочинения).</a:t>
            </a:r>
          </a:p>
          <a:p>
            <a:pPr algn="ctr">
              <a:defRPr/>
            </a:pPr>
            <a:endParaRPr lang="ru-RU" b="1">
              <a:solidFill>
                <a:srgbClr val="800000"/>
              </a:solidFill>
              <a:latin typeface="Arial" charset="0"/>
            </a:endParaRPr>
          </a:p>
          <a:p>
            <a:pPr algn="ctr">
              <a:defRPr/>
            </a:pPr>
            <a:endParaRPr lang="ru-RU">
              <a:solidFill>
                <a:srgbClr val="800000"/>
              </a:solidFill>
              <a:latin typeface="Arial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utoUpdateAnimBg="0"/>
      <p:bldP spid="3" grpId="0" animBg="1"/>
      <p:bldP spid="4" grpId="0" animBg="1"/>
      <p:bldP spid="7" grpId="0" animBg="1"/>
      <p:bldP spid="10" grpId="0" animBg="1"/>
      <p:bldP spid="5" grpId="0" animBg="1"/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Подзаголовок 15"/>
          <p:cNvSpPr>
            <a:spLocks noGrp="1"/>
          </p:cNvSpPr>
          <p:nvPr>
            <p:ph type="subTitle" idx="4294967295"/>
          </p:nvPr>
        </p:nvSpPr>
        <p:spPr>
          <a:xfrm>
            <a:off x="1403350" y="6858000"/>
            <a:ext cx="6400800" cy="100013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endParaRPr lang="ru-RU" smtClean="0">
              <a:solidFill>
                <a:srgbClr val="898989"/>
              </a:solidFill>
              <a:latin typeface="Corbel" pitchFamily="34" charset="0"/>
            </a:endParaRPr>
          </a:p>
        </p:txBody>
      </p:sp>
      <p:sp>
        <p:nvSpPr>
          <p:cNvPr id="76802" name="AutoShape 4"/>
          <p:cNvSpPr>
            <a:spLocks noChangeArrowheads="1"/>
          </p:cNvSpPr>
          <p:nvPr/>
        </p:nvSpPr>
        <p:spPr bwMode="auto">
          <a:xfrm>
            <a:off x="0" y="188913"/>
            <a:ext cx="9144000" cy="6335712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6B6A5A"/>
              </a:gs>
              <a:gs pos="50000">
                <a:srgbClr val="E8E5C2"/>
              </a:gs>
              <a:gs pos="100000">
                <a:srgbClr val="6B6A5A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b="1" u="sng">
              <a:solidFill>
                <a:srgbClr val="003366"/>
              </a:solidFill>
              <a:latin typeface="Times New Roman" pitchFamily="18" charset="0"/>
            </a:endParaRPr>
          </a:p>
          <a:p>
            <a:pPr algn="ctr"/>
            <a:r>
              <a:rPr lang="ru-RU" sz="3200" b="1" u="sng">
                <a:solidFill>
                  <a:srgbClr val="000099"/>
                </a:solidFill>
                <a:latin typeface="Times New Roman" pitchFamily="18" charset="0"/>
              </a:rPr>
              <a:t>ВАЖНО!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 Опора на художественное произведение 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при написании сочинения 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подразумевает 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не просто ссылку на тот или иной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художественный текст, 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но и обращение к нему 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на уровне аргументации, 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использования примеров, связанных 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с проблематикой и тематикой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 произведений,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системой действующих лиц. </a:t>
            </a:r>
          </a:p>
          <a:p>
            <a:pPr algn="ctr"/>
            <a:endParaRPr lang="ru-RU" sz="3200" b="1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0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889</TotalTime>
  <Words>717</Words>
  <Application>Microsoft Office PowerPoint</Application>
  <PresentationFormat>Экран (4:3)</PresentationFormat>
  <Paragraphs>135</Paragraphs>
  <Slides>15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6" baseType="lpstr">
      <vt:lpstr>Arial</vt:lpstr>
      <vt:lpstr>Wingdings 2</vt:lpstr>
      <vt:lpstr>Verdana</vt:lpstr>
      <vt:lpstr>Calibri</vt:lpstr>
      <vt:lpstr>Corbel</vt:lpstr>
      <vt:lpstr>Monotype Corsiva</vt:lpstr>
      <vt:lpstr>Times New Roman</vt:lpstr>
      <vt:lpstr>Blackadder ITC</vt:lpstr>
      <vt:lpstr>Tahoma</vt:lpstr>
      <vt:lpstr>Wingdings</vt:lpstr>
      <vt:lpstr>Солнцестояние</vt:lpstr>
      <vt:lpstr>Слайд 1</vt:lpstr>
      <vt:lpstr>Слайд 2</vt:lpstr>
      <vt:lpstr>                                  Что такое сочинение? </vt:lpstr>
      <vt:lpstr>Слайд 4</vt:lpstr>
      <vt:lpstr>Слайд 5</vt:lpstr>
      <vt:lpstr>Слайд 6</vt:lpstr>
      <vt:lpstr>Слайд 7</vt:lpstr>
      <vt:lpstr> Базовый план сочинения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Логика литературной аргументации</dc:title>
  <dc:creator>User-PC</dc:creator>
  <cp:lastModifiedBy>1</cp:lastModifiedBy>
  <cp:revision>43</cp:revision>
  <dcterms:created xsi:type="dcterms:W3CDTF">2014-11-18T17:26:41Z</dcterms:created>
  <dcterms:modified xsi:type="dcterms:W3CDTF">2022-11-17T12:36:09Z</dcterms:modified>
</cp:coreProperties>
</file>