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0" r:id="rId3"/>
    <p:sldId id="257" r:id="rId4"/>
    <p:sldId id="258" r:id="rId5"/>
    <p:sldId id="259" r:id="rId6"/>
    <p:sldId id="260" r:id="rId7"/>
    <p:sldId id="261" r:id="rId8"/>
    <p:sldId id="262" r:id="rId9"/>
    <p:sldId id="263" r:id="rId10"/>
    <p:sldId id="267" r:id="rId11"/>
    <p:sldId id="300" r:id="rId12"/>
    <p:sldId id="264" r:id="rId13"/>
    <p:sldId id="265" r:id="rId14"/>
    <p:sldId id="290" r:id="rId15"/>
    <p:sldId id="277" r:id="rId16"/>
    <p:sldId id="271" r:id="rId17"/>
    <p:sldId id="272" r:id="rId18"/>
    <p:sldId id="273" r:id="rId19"/>
    <p:sldId id="276" r:id="rId20"/>
    <p:sldId id="266" r:id="rId21"/>
    <p:sldId id="27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7"/>
        <p:guide pos="285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None/>
            </a:pPr>
            <a:r>
              <a:rPr lang="ru-RU" smtClean="0"/>
              <a:t>Образец текста</a:t>
            </a:r>
            <a:endParaRPr lang="ru-RU" smtClean="0"/>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B4C71EC6-210F-42DE-9C53-41977AD35B3D}"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anose="02040502050405020303"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B4C71EC6-210F-42DE-9C53-41977AD35B3D}"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anose="02040502050405020303"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600" kern="1200">
          <a:solidFill>
            <a:schemeClr val="tx1">
              <a:lumMod val="75000"/>
              <a:lumOff val="25000"/>
            </a:schemeClr>
          </a:solidFill>
          <a:latin typeface="+mn-lt"/>
          <a:ea typeface="+mn-ea"/>
          <a:cs typeface="+mn-cs"/>
        </a:defRPr>
      </a:lvl4pPr>
      <a:lvl5pPr marL="1390015"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400" kern="1200">
          <a:solidFill>
            <a:schemeClr val="tx1">
              <a:lumMod val="75000"/>
              <a:lumOff val="25000"/>
            </a:schemeClr>
          </a:solidFill>
          <a:latin typeface="+mn-lt"/>
          <a:ea typeface="+mn-ea"/>
          <a:cs typeface="+mn-cs"/>
        </a:defRPr>
      </a:lvl5pPr>
      <a:lvl6pPr marL="1664335"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400" kern="1200">
          <a:solidFill>
            <a:schemeClr val="tx1">
              <a:lumMod val="75000"/>
              <a:lumOff val="25000"/>
            </a:schemeClr>
          </a:solidFill>
          <a:latin typeface="+mn-lt"/>
          <a:ea typeface="+mn-ea"/>
          <a:cs typeface="+mn-cs"/>
        </a:defRPr>
      </a:lvl8pPr>
      <a:lvl9pPr marL="2587625" indent="-182880" algn="l" defTabSz="914400" rtl="0" eaLnBrk="1" latinLnBrk="0" hangingPunct="1">
        <a:spcBef>
          <a:spcPct val="20000"/>
        </a:spcBef>
        <a:spcAft>
          <a:spcPts val="300"/>
        </a:spcAft>
        <a:buClr>
          <a:schemeClr val="accent6">
            <a:lumMod val="75000"/>
          </a:schemeClr>
        </a:buClr>
        <a:buSzPct val="130000"/>
        <a:buFont typeface="Georgia" panose="02040502050405020303"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15.pn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9" Type="http://schemas.openxmlformats.org/officeDocument/2006/relationships/hyperlink" Target="https://ru.wikipedia.org/wiki/%D0%9F%D0%B0%D0%BA,_%D0%90%D0%BB%D0%B5%D0%BA%D1%81%D0%B5%D0%B9_%D0%90%D0%BD%D0%B4%D1%80%D0%B5%D0%B5%D0%B2%D0%B8%D1%87#cite_note-3" TargetMode="External"/><Relationship Id="rId8" Type="http://schemas.openxmlformats.org/officeDocument/2006/relationships/hyperlink" Target="https://ru.wikipedia.org/wiki/%D0%9C%D0%B5%D0%B4%D0%B0%D0%BB%D1%8C_%C2%AB%D0%A1%D0%B5%D1%80%D0%BF_%D0%B8_%D0%9C%D0%BE%D0%BB%D0%BE%D1%82%C2%BB" TargetMode="External"/><Relationship Id="rId7" Type="http://schemas.openxmlformats.org/officeDocument/2006/relationships/hyperlink" Target="https://ru.wikipedia.org/wiki/%D0%9E%D1%80%D0%B4%D0%B5%D0%BD_%D0%9B%D0%B5%D0%BD%D0%B8%D0%BD%D0%B0" TargetMode="External"/><Relationship Id="rId6" Type="http://schemas.openxmlformats.org/officeDocument/2006/relationships/hyperlink" Target="https://ru.wikipedia.org/wiki/%D0%93%D0%B5%D1%80%D0%BE%D0%B9_%D0%A1%D0%BE%D1%86%D0%B8%D0%B0%D0%BB%D0%B8%D1%81%D1%82%D0%B8%D1%87%D0%B5%D1%81%D0%BA%D0%BE%D0%B3%D0%BE_%D0%A2%D1%80%D1%83%D0%B4%D0%B0" TargetMode="External"/><Relationship Id="rId5" Type="http://schemas.openxmlformats.org/officeDocument/2006/relationships/hyperlink" Target="https://ru.wikipedia.org/wiki/1957_%D0%B3%D0%BE%D0%B4" TargetMode="External"/><Relationship Id="rId4" Type="http://schemas.openxmlformats.org/officeDocument/2006/relationships/hyperlink" Target="https://ru.wikipedia.org/wiki/11_%D1%8F%D0%BD%D0%B2%D0%B0%D1%80%D1%8F" TargetMode="External"/><Relationship Id="rId3" Type="http://schemas.openxmlformats.org/officeDocument/2006/relationships/hyperlink" Target="https://ru.wikipedia.org/wiki/%D0%9F%D1%80%D0%B5%D0%B7%D0%B8%D0%B4%D0%B8%D1%83%D0%BC_%D0%92%D0%B5%D1%80%D1%85%D0%BE%D0%B2%D0%BD%D0%BE%D0%B3%D0%BE_%D0%A1%D0%BE%D0%B2%D0%B5%D1%82%D0%B0_%D0%A1%D0%A1%D0%A1%D0%A0" TargetMode="External"/><Relationship Id="rId2" Type="http://schemas.openxmlformats.org/officeDocument/2006/relationships/hyperlink" Target="https://ru.wikipedia.org/wiki/%D0%A1%D0%A1%D0%A1%D0%A0" TargetMode="External"/><Relationship Id="rId11" Type="http://schemas.openxmlformats.org/officeDocument/2006/relationships/slideLayout" Target="../slideLayouts/slideLayout2.xml"/><Relationship Id="rId10" Type="http://schemas.openxmlformats.org/officeDocument/2006/relationships/image" Target="../media/image16.jpeg"/><Relationship Id="rId1" Type="http://schemas.openxmlformats.org/officeDocument/2006/relationships/hyperlink" Target="https://ru.wikipedia.org/wiki/%D0%90%D0%B3%D1%80%D0%BE%D0%BD%D0%BE%D0%BC"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7.jpeg"/><Relationship Id="rId6" Type="http://schemas.openxmlformats.org/officeDocument/2006/relationships/hyperlink" Target="https://ru.wikipedia.org/wiki/%D0%9C%D0%A2%D0%97-50" TargetMode="External"/><Relationship Id="rId5" Type="http://schemas.openxmlformats.org/officeDocument/2006/relationships/hyperlink" Target="https://ru.wikipedia.org/wiki/%D0%A1%D0%BE%D0%B2%D1%85%D0%BE%D0%B7" TargetMode="External"/><Relationship Id="rId4" Type="http://schemas.openxmlformats.org/officeDocument/2006/relationships/hyperlink" Target="https://ru.wikipedia.org/wiki/1961_%D0%B3%D0%BE%D0%B4" TargetMode="External"/><Relationship Id="rId3" Type="http://schemas.openxmlformats.org/officeDocument/2006/relationships/hyperlink" Target="https://ru.wikipedia.org/wiki/1957_%D0%B3%D0%BE%D0%B4" TargetMode="External"/><Relationship Id="rId2" Type="http://schemas.openxmlformats.org/officeDocument/2006/relationships/hyperlink" Target="https://ru.wikipedia.org/wiki/%D0%9A%D0%B0%D0%B7%D0%B0%D1%85%D0%B8" TargetMode="External"/><Relationship Id="rId1" Type="http://schemas.openxmlformats.org/officeDocument/2006/relationships/hyperlink" Target="https://ru.wikipedia.org/wiki/%D0%9A%D0%BE%D1%81%D1%82%D0%B0%D0%BD%D0%B0%D0%B9%D1%81%D0%BA%D0%B0%D1%8F_%D0%BE%D0%B1%D0%BB%D0%B0%D1%81%D1%82%D1%8C" TargetMode="Externa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332656"/>
            <a:ext cx="8229600" cy="1252728"/>
          </a:xfrm>
        </p:spPr>
        <p:txBody>
          <a:bodyPr>
            <a:noAutofit/>
          </a:bodyPr>
          <a:lstStyle/>
          <a:p>
            <a:r>
              <a:rPr lang="ru-RU" sz="3600" dirty="0"/>
              <a:t>Тема:Вклад костанайцев в освоение целинных и залежных земель </a:t>
            </a:r>
            <a:endParaRPr lang="ru-RU" sz="3600" dirty="0"/>
          </a:p>
        </p:txBody>
      </p:sp>
      <p:sp>
        <p:nvSpPr>
          <p:cNvPr id="2" name="Объект 1"/>
          <p:cNvSpPr>
            <a:spLocks noGrp="1"/>
          </p:cNvSpPr>
          <p:nvPr>
            <p:ph sz="quarter" idx="13"/>
          </p:nvPr>
        </p:nvSpPr>
        <p:spPr>
          <a:xfrm>
            <a:off x="3131840" y="3933056"/>
            <a:ext cx="6732736" cy="3024335"/>
          </a:xfrm>
        </p:spPr>
        <p:txBody>
          <a:bodyPr>
            <a:normAutofit fontScale="92500" lnSpcReduction="20000"/>
          </a:bodyPr>
          <a:lstStyle/>
          <a:p>
            <a:pPr marL="0" indent="0">
              <a:buNone/>
            </a:pPr>
            <a:r>
              <a:rPr lang="ru-RU" dirty="0" smtClean="0"/>
              <a:t>Проектную </a:t>
            </a:r>
            <a:r>
              <a:rPr lang="ru-RU" dirty="0"/>
              <a:t>работу выполнила: Котосова Надежда </a:t>
            </a:r>
            <a:endParaRPr lang="ru-RU" dirty="0" smtClean="0"/>
          </a:p>
          <a:p>
            <a:pPr marL="0" indent="0">
              <a:buNone/>
            </a:pPr>
            <a:r>
              <a:rPr lang="ru-RU" dirty="0" smtClean="0"/>
              <a:t>Руководитель: Жусупов</a:t>
            </a:r>
            <a:r>
              <a:rPr lang="ru-RU" dirty="0"/>
              <a:t> </a:t>
            </a:r>
            <a:r>
              <a:rPr lang="ru-RU" dirty="0" smtClean="0"/>
              <a:t>Данияр </a:t>
            </a:r>
            <a:r>
              <a:rPr lang="ru-RU" dirty="0" err="1" smtClean="0"/>
              <a:t>Марзагалиевич</a:t>
            </a:r>
            <a:endParaRPr lang="ru-RU" dirty="0" smtClean="0"/>
          </a:p>
          <a:p>
            <a:endParaRPr lang="ru-RU" dirty="0"/>
          </a:p>
          <a:p>
            <a:endParaRPr lang="ru-RU" dirty="0" smtClean="0"/>
          </a:p>
          <a:p>
            <a:endParaRPr lang="ru-RU" dirty="0" smtClean="0"/>
          </a:p>
          <a:p>
            <a:endParaRPr lang="ru-RU" dirty="0"/>
          </a:p>
          <a:p>
            <a:endParaRPr lang="ru-RU" dirty="0" smtClean="0"/>
          </a:p>
          <a:p>
            <a:r>
              <a:rPr lang="ru-RU" dirty="0"/>
              <a:t> </a:t>
            </a:r>
            <a:r>
              <a:rPr lang="ru-RU" dirty="0" smtClean="0"/>
              <a:t>         2022г.</a:t>
            </a:r>
            <a:endParaRPr lang="ru-RU" dirty="0"/>
          </a:p>
          <a:p>
            <a:endParaRPr lang="ru-RU"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p:txBody>
          <a:bodyPr/>
          <a:p>
            <a:endParaRPr lang="ru-RU" altLang="en-US"/>
          </a:p>
        </p:txBody>
      </p:sp>
      <p:pic>
        <p:nvPicPr>
          <p:cNvPr id="4" name="Замещающее содержимое 3"/>
          <p:cNvPicPr>
            <a:picLocks noChangeAspect="1"/>
          </p:cNvPicPr>
          <p:nvPr>
            <p:ph sz="quarter" idx="13"/>
          </p:nvPr>
        </p:nvPicPr>
        <p:blipFill>
          <a:blip r:embed="rId1"/>
          <a:stretch>
            <a:fillRect/>
          </a:stretch>
        </p:blipFill>
        <p:spPr>
          <a:xfrm>
            <a:off x="0" y="0"/>
            <a:ext cx="9144635" cy="68529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p>
            <a:endParaRPr lang="ru-RU" altLang="en-US"/>
          </a:p>
        </p:txBody>
      </p:sp>
      <p:pic>
        <p:nvPicPr>
          <p:cNvPr id="4" name="Замещающее содержимое 3"/>
          <p:cNvPicPr>
            <a:picLocks noChangeAspect="1"/>
          </p:cNvPicPr>
          <p:nvPr>
            <p:ph sz="quarter" idx="13"/>
          </p:nvPr>
        </p:nvPicPr>
        <p:blipFill>
          <a:blip r:embed="rId1"/>
          <a:stretch>
            <a:fillRect/>
          </a:stretch>
        </p:blipFill>
        <p:spPr>
          <a:xfrm>
            <a:off x="899795" y="404495"/>
            <a:ext cx="7574915" cy="2543175"/>
          </a:xfrm>
          <a:prstGeom prst="rect">
            <a:avLst/>
          </a:prstGeom>
        </p:spPr>
      </p:pic>
      <p:pic>
        <p:nvPicPr>
          <p:cNvPr id="5" name="Замещающее содержимое 4"/>
          <p:cNvPicPr>
            <a:picLocks noChangeAspect="1"/>
          </p:cNvPicPr>
          <p:nvPr>
            <p:ph sz="quarter" idx="14"/>
          </p:nvPr>
        </p:nvPicPr>
        <p:blipFill>
          <a:blip r:embed="rId2"/>
          <a:stretch>
            <a:fillRect/>
          </a:stretch>
        </p:blipFill>
        <p:spPr>
          <a:xfrm>
            <a:off x="39370" y="2985770"/>
            <a:ext cx="4676775" cy="2506345"/>
          </a:xfrm>
          <a:prstGeom prst="rect">
            <a:avLst/>
          </a:prstGeom>
        </p:spPr>
      </p:pic>
      <p:pic>
        <p:nvPicPr>
          <p:cNvPr id="7" name="Изображение 6"/>
          <p:cNvPicPr>
            <a:picLocks noChangeAspect="1"/>
          </p:cNvPicPr>
          <p:nvPr/>
        </p:nvPicPr>
        <p:blipFill>
          <a:blip r:embed="rId3"/>
          <a:stretch>
            <a:fillRect/>
          </a:stretch>
        </p:blipFill>
        <p:spPr>
          <a:xfrm>
            <a:off x="4716145" y="2924810"/>
            <a:ext cx="4450080" cy="26289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p>
            <a:endParaRPr lang="ru-RU" altLang="en-US"/>
          </a:p>
        </p:txBody>
      </p:sp>
      <p:pic>
        <p:nvPicPr>
          <p:cNvPr id="4" name="Замещающее содержимое 3"/>
          <p:cNvPicPr>
            <a:picLocks noChangeAspect="1"/>
          </p:cNvPicPr>
          <p:nvPr>
            <p:ph sz="quarter" idx="13"/>
          </p:nvPr>
        </p:nvPicPr>
        <p:blipFill>
          <a:blip r:embed="rId1"/>
          <a:stretch>
            <a:fillRect/>
          </a:stretch>
        </p:blipFill>
        <p:spPr>
          <a:xfrm>
            <a:off x="107315" y="607695"/>
            <a:ext cx="4536440" cy="2948305"/>
          </a:xfrm>
          <a:prstGeom prst="rect">
            <a:avLst/>
          </a:prstGeom>
        </p:spPr>
      </p:pic>
      <p:pic>
        <p:nvPicPr>
          <p:cNvPr id="5" name="Замещающее содержимое 4"/>
          <p:cNvPicPr>
            <a:picLocks noChangeAspect="1"/>
          </p:cNvPicPr>
          <p:nvPr>
            <p:ph sz="quarter" idx="14"/>
          </p:nvPr>
        </p:nvPicPr>
        <p:blipFill>
          <a:blip r:embed="rId2"/>
          <a:stretch>
            <a:fillRect/>
          </a:stretch>
        </p:blipFill>
        <p:spPr>
          <a:xfrm>
            <a:off x="4643755" y="620395"/>
            <a:ext cx="4410075" cy="2948305"/>
          </a:xfrm>
          <a:prstGeom prst="rect">
            <a:avLst/>
          </a:prstGeom>
        </p:spPr>
      </p:pic>
      <p:pic>
        <p:nvPicPr>
          <p:cNvPr id="7" name="Изображение 6"/>
          <p:cNvPicPr>
            <a:picLocks noChangeAspect="1"/>
          </p:cNvPicPr>
          <p:nvPr/>
        </p:nvPicPr>
        <p:blipFill>
          <a:blip r:embed="rId3"/>
          <a:stretch>
            <a:fillRect/>
          </a:stretch>
        </p:blipFill>
        <p:spPr>
          <a:xfrm>
            <a:off x="118110" y="3573780"/>
            <a:ext cx="4525645" cy="2923540"/>
          </a:xfrm>
          <a:prstGeom prst="rect">
            <a:avLst/>
          </a:prstGeom>
        </p:spPr>
      </p:pic>
      <p:pic>
        <p:nvPicPr>
          <p:cNvPr id="8" name="Изображение 7"/>
          <p:cNvPicPr>
            <a:picLocks noChangeAspect="1"/>
          </p:cNvPicPr>
          <p:nvPr/>
        </p:nvPicPr>
        <p:blipFill>
          <a:blip r:embed="rId4"/>
          <a:stretch>
            <a:fillRect/>
          </a:stretch>
        </p:blipFill>
        <p:spPr>
          <a:xfrm>
            <a:off x="4635500" y="3573780"/>
            <a:ext cx="4426585" cy="292417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Замещающее содержимое 2"/>
          <p:cNvSpPr>
            <a:spLocks noGrp="1"/>
          </p:cNvSpPr>
          <p:nvPr>
            <p:ph sz="quarter" idx="13"/>
          </p:nvPr>
        </p:nvSpPr>
        <p:spPr>
          <a:xfrm>
            <a:off x="5795644" y="4623434"/>
            <a:ext cx="3346704" cy="3474720"/>
          </a:xfrm>
        </p:spPr>
        <p:txBody>
          <a:bodyPr/>
          <a:p>
            <a:pPr marL="45720" indent="0">
              <a:buNone/>
            </a:pPr>
            <a:r>
              <a:rPr lang="ru-RU" altLang="en-US" sz="3200">
                <a:latin typeface="Times New Roman" panose="02020603050405020304" charset="0"/>
                <a:cs typeface="Times New Roman" panose="02020603050405020304" charset="0"/>
              </a:rPr>
              <a:t>Сеит Карбенович Карбенов.</a:t>
            </a:r>
            <a:endParaRPr lang="ru-RU" altLang="en-US" sz="3200">
              <a:latin typeface="Times New Roman" panose="02020603050405020304" charset="0"/>
              <a:cs typeface="Times New Roman" panose="02020603050405020304" charset="0"/>
            </a:endParaRPr>
          </a:p>
        </p:txBody>
      </p:sp>
      <p:pic>
        <p:nvPicPr>
          <p:cNvPr id="7" name="Замещающее содержимое 6"/>
          <p:cNvPicPr>
            <a:picLocks noChangeAspect="1"/>
          </p:cNvPicPr>
          <p:nvPr>
            <p:ph sz="quarter" idx="14"/>
          </p:nvPr>
        </p:nvPicPr>
        <p:blipFill>
          <a:blip r:embed="rId1"/>
          <a:stretch>
            <a:fillRect/>
          </a:stretch>
        </p:blipFill>
        <p:spPr>
          <a:xfrm>
            <a:off x="5833110" y="188595"/>
            <a:ext cx="3021330" cy="4434840"/>
          </a:xfrm>
          <a:prstGeom prst="rect">
            <a:avLst/>
          </a:prstGeom>
        </p:spPr>
      </p:pic>
      <p:pic>
        <p:nvPicPr>
          <p:cNvPr id="100" name="Изображение 99"/>
          <p:cNvPicPr/>
          <p:nvPr/>
        </p:nvPicPr>
        <p:blipFill>
          <a:blip r:embed="rId2"/>
          <a:stretch>
            <a:fillRect/>
          </a:stretch>
        </p:blipFill>
        <p:spPr>
          <a:xfrm>
            <a:off x="0" y="0"/>
            <a:ext cx="3413760" cy="2270760"/>
          </a:xfrm>
          <a:prstGeom prst="rect">
            <a:avLst/>
          </a:prstGeom>
          <a:noFill/>
          <a:ln w="9525">
            <a:noFill/>
          </a:ln>
        </p:spPr>
      </p:pic>
      <p:pic>
        <p:nvPicPr>
          <p:cNvPr id="101" name="Изображение 100"/>
          <p:cNvPicPr/>
          <p:nvPr/>
        </p:nvPicPr>
        <p:blipFill>
          <a:blip r:embed="rId3"/>
          <a:stretch>
            <a:fillRect/>
          </a:stretch>
        </p:blipFill>
        <p:spPr>
          <a:xfrm>
            <a:off x="2411730" y="1988820"/>
            <a:ext cx="3253740" cy="2438400"/>
          </a:xfrm>
          <a:prstGeom prst="rect">
            <a:avLst/>
          </a:prstGeom>
          <a:noFill/>
          <a:ln w="9525">
            <a:noFill/>
          </a:ln>
        </p:spPr>
      </p:pic>
      <p:pic>
        <p:nvPicPr>
          <p:cNvPr id="8" name="Изображение 7"/>
          <p:cNvPicPr>
            <a:picLocks noChangeAspect="1"/>
          </p:cNvPicPr>
          <p:nvPr/>
        </p:nvPicPr>
        <p:blipFill>
          <a:blip r:embed="rId4"/>
          <a:stretch>
            <a:fillRect/>
          </a:stretch>
        </p:blipFill>
        <p:spPr>
          <a:xfrm>
            <a:off x="0" y="4100195"/>
            <a:ext cx="3764915" cy="280860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500066" y="188640"/>
            <a:ext cx="5643934" cy="6552728"/>
          </a:xfrm>
        </p:spPr>
        <p:txBody>
          <a:bodyPr>
            <a:normAutofit fontScale="77500" lnSpcReduction="20000"/>
          </a:bodyPr>
          <a:lstStyle/>
          <a:p>
            <a:r>
              <a:rPr lang="ru-RU" b="1" dirty="0" err="1"/>
              <a:t>Алексéй</a:t>
            </a:r>
            <a:r>
              <a:rPr lang="ru-RU" b="1" dirty="0"/>
              <a:t> </a:t>
            </a:r>
            <a:r>
              <a:rPr lang="ru-RU" b="1" dirty="0" err="1"/>
              <a:t>Андрéевич</a:t>
            </a:r>
            <a:r>
              <a:rPr lang="ru-RU" b="1" dirty="0"/>
              <a:t> Пак</a:t>
            </a:r>
            <a:r>
              <a:rPr lang="ru-RU" dirty="0"/>
              <a:t> </a:t>
            </a:r>
            <a:r>
              <a:rPr lang="ru-RU" dirty="0">
                <a:solidFill>
                  <a:schemeClr val="tx1"/>
                </a:solidFill>
              </a:rPr>
              <a:t> управляющий-</a:t>
            </a:r>
            <a:r>
              <a:rPr lang="ru-RU" dirty="0">
                <a:solidFill>
                  <a:schemeClr val="tx1"/>
                </a:solidFill>
                <a:hlinkClick r:id="rId1" tooltip="Агроном"/>
              </a:rPr>
              <a:t>агроном</a:t>
            </a:r>
            <a:r>
              <a:rPr lang="ru-RU" dirty="0">
                <a:solidFill>
                  <a:schemeClr val="tx1"/>
                </a:solidFill>
              </a:rPr>
              <a:t>, директор Кустанайского зерносовхоза, начальник управления птицеводства Министерства сельского хозяйства </a:t>
            </a:r>
            <a:r>
              <a:rPr lang="ru-RU" dirty="0">
                <a:solidFill>
                  <a:schemeClr val="tx1"/>
                </a:solidFill>
                <a:hlinkClick r:id="rId2" tooltip="СССР"/>
              </a:rPr>
              <a:t>СССР</a:t>
            </a:r>
            <a:r>
              <a:rPr lang="ru-RU" dirty="0" smtClean="0">
                <a:solidFill>
                  <a:schemeClr val="tx1"/>
                </a:solidFill>
              </a:rPr>
              <a:t>.</a:t>
            </a:r>
            <a:endParaRPr lang="ru-RU" dirty="0">
              <a:solidFill>
                <a:schemeClr val="tx1"/>
              </a:solidFill>
            </a:endParaRPr>
          </a:p>
          <a:p>
            <a:r>
              <a:rPr lang="ru-RU" dirty="0" smtClean="0">
                <a:solidFill>
                  <a:schemeClr val="tx1"/>
                </a:solidFill>
              </a:rPr>
              <a:t>Кустанайский </a:t>
            </a:r>
            <a:r>
              <a:rPr lang="ru-RU" dirty="0">
                <a:solidFill>
                  <a:schemeClr val="tx1"/>
                </a:solidFill>
              </a:rPr>
              <a:t>зерносовхоз под его руководством в короткий срок освоил 12,5 тысячи гектаров новых земель. В результате этой работы посевная площадь хозяйства достигла 42 314 гектаров. В 1950 году в «Кустанайском» на площади более 31,5 тысячи гектаров получили по 111,5 пуда зерна. В закрома государству совхоз засыпал 2 678 913 пудов хлеба — 182 процента к плану!</a:t>
            </a:r>
            <a:endParaRPr lang="ru-RU" dirty="0">
              <a:solidFill>
                <a:schemeClr val="tx1"/>
              </a:solidFill>
            </a:endParaRPr>
          </a:p>
          <a:p>
            <a:r>
              <a:rPr lang="ru-RU" dirty="0">
                <a:solidFill>
                  <a:schemeClr val="tx1"/>
                </a:solidFill>
              </a:rPr>
              <a:t>На базе крупного зернового хозяйства стало успешно развивалось животноводство. К 1956 году совхоз имел 3530 голов крупного рогатого скота, 1280 свиней и около 38 тысяч голов птицы.</a:t>
            </a:r>
            <a:endParaRPr lang="ru-RU" dirty="0">
              <a:solidFill>
                <a:schemeClr val="tx1"/>
              </a:solidFill>
            </a:endParaRPr>
          </a:p>
          <a:p>
            <a:r>
              <a:rPr lang="ru-RU" dirty="0">
                <a:solidFill>
                  <a:schemeClr val="tx1"/>
                </a:solidFill>
              </a:rPr>
              <a:t>Указом </a:t>
            </a:r>
            <a:r>
              <a:rPr lang="ru-RU" dirty="0">
                <a:solidFill>
                  <a:schemeClr val="tx1"/>
                </a:solidFill>
                <a:hlinkClick r:id="rId3" tooltip="Президиум Верховного Совета СССР"/>
              </a:rPr>
              <a:t>Президиума Верховного Совета СССР</a:t>
            </a:r>
            <a:r>
              <a:rPr lang="ru-RU" dirty="0">
                <a:solidFill>
                  <a:schemeClr val="tx1"/>
                </a:solidFill>
              </a:rPr>
              <a:t> от </a:t>
            </a:r>
            <a:r>
              <a:rPr lang="ru-RU" dirty="0">
                <a:solidFill>
                  <a:schemeClr val="tx1"/>
                </a:solidFill>
                <a:hlinkClick r:id="rId4" tooltip="11 января"/>
              </a:rPr>
              <a:t>11 января</a:t>
            </a:r>
            <a:r>
              <a:rPr lang="ru-RU" dirty="0">
                <a:solidFill>
                  <a:schemeClr val="tx1"/>
                </a:solidFill>
              </a:rPr>
              <a:t> </a:t>
            </a:r>
            <a:r>
              <a:rPr lang="ru-RU" dirty="0">
                <a:solidFill>
                  <a:schemeClr val="tx1"/>
                </a:solidFill>
                <a:hlinkClick r:id="rId5" tooltip="1957 год"/>
              </a:rPr>
              <a:t>1957 года</a:t>
            </a:r>
            <a:r>
              <a:rPr lang="ru-RU" dirty="0">
                <a:solidFill>
                  <a:schemeClr val="tx1"/>
                </a:solidFill>
              </a:rPr>
              <a:t> за особо выдающиеся успехи, достигнутые в работе по освоению целинных и залежных земель, и получение высокого урожая удостоен звания </a:t>
            </a:r>
            <a:r>
              <a:rPr lang="ru-RU" dirty="0">
                <a:solidFill>
                  <a:schemeClr val="tx1"/>
                </a:solidFill>
                <a:hlinkClick r:id="rId6" tooltip="Герой Социалистического Труда"/>
              </a:rPr>
              <a:t>Героя Социалистического Труда</a:t>
            </a:r>
            <a:r>
              <a:rPr lang="ru-RU" dirty="0">
                <a:solidFill>
                  <a:schemeClr val="tx1"/>
                </a:solidFill>
              </a:rPr>
              <a:t> с вручением </a:t>
            </a:r>
            <a:r>
              <a:rPr lang="ru-RU" dirty="0">
                <a:solidFill>
                  <a:schemeClr val="tx1"/>
                </a:solidFill>
                <a:hlinkClick r:id="rId7" tooltip="Орден Ленина"/>
              </a:rPr>
              <a:t>ордена Ленина</a:t>
            </a:r>
            <a:r>
              <a:rPr lang="ru-RU" dirty="0">
                <a:solidFill>
                  <a:schemeClr val="tx1"/>
                </a:solidFill>
              </a:rPr>
              <a:t> и золотой медали «</a:t>
            </a:r>
            <a:r>
              <a:rPr lang="ru-RU" dirty="0">
                <a:solidFill>
                  <a:schemeClr val="tx1"/>
                </a:solidFill>
                <a:hlinkClick r:id="rId8" tooltip="Медаль «Серп и Молот»"/>
              </a:rPr>
              <a:t>Серп и Молот</a:t>
            </a:r>
            <a:r>
              <a:rPr lang="ru-RU" dirty="0">
                <a:solidFill>
                  <a:schemeClr val="tx1"/>
                </a:solidFill>
              </a:rPr>
              <a:t>»</a:t>
            </a:r>
            <a:r>
              <a:rPr lang="ru-RU" baseline="30000" dirty="0">
                <a:solidFill>
                  <a:schemeClr val="tx1"/>
                </a:solidFill>
                <a:hlinkClick r:id="rId9"/>
              </a:rPr>
              <a:t>[3]</a:t>
            </a:r>
            <a:r>
              <a:rPr lang="ru-RU" dirty="0">
                <a:solidFill>
                  <a:schemeClr val="tx1"/>
                </a:solidFill>
              </a:rPr>
              <a:t>.</a:t>
            </a:r>
            <a:endParaRPr lang="ru-RU" dirty="0">
              <a:solidFill>
                <a:schemeClr val="tx1"/>
              </a:solidFill>
            </a:endParaRPr>
          </a:p>
          <a:p>
            <a:endParaRPr lang="ru-RU" dirty="0">
              <a:solidFill>
                <a:schemeClr val="tx1"/>
              </a:solidFill>
            </a:endParaRPr>
          </a:p>
        </p:txBody>
      </p:sp>
      <p:pic>
        <p:nvPicPr>
          <p:cNvPr id="1026" name="Picture 2" descr="E:\Desktop\история Жусупов\1210.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666" y="188640"/>
            <a:ext cx="3320554" cy="38164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0" y="0"/>
            <a:ext cx="9143999" cy="6858000"/>
          </a:xfrm>
        </p:spPr>
        <p:txBody>
          <a:bodyPr>
            <a:normAutofit/>
          </a:bodyPr>
          <a:lstStyle/>
          <a:p>
            <a:pPr marL="0" indent="0">
              <a:buNone/>
            </a:pPr>
            <a:r>
              <a:rPr lang="ru-RU" b="1" i="1" u="sng" dirty="0" smtClean="0">
                <a:solidFill>
                  <a:schemeClr val="tx1"/>
                </a:solidFill>
              </a:rPr>
              <a:t>После освоения </a:t>
            </a:r>
            <a:r>
              <a:rPr lang="ru-RU" b="1" i="1" u="sng" dirty="0">
                <a:solidFill>
                  <a:schemeClr val="tx1"/>
                </a:solidFill>
              </a:rPr>
              <a:t>целины производственные показатели</a:t>
            </a:r>
            <a:endParaRPr lang="ru-RU" b="1" i="1" u="sng" dirty="0">
              <a:solidFill>
                <a:schemeClr val="tx1"/>
              </a:solidFill>
            </a:endParaRPr>
          </a:p>
          <a:p>
            <a:pPr marL="0" indent="0">
              <a:buNone/>
            </a:pPr>
            <a:r>
              <a:rPr lang="ru-RU" b="1" i="1" u="sng" dirty="0" err="1">
                <a:solidFill>
                  <a:schemeClr val="tx1"/>
                </a:solidFill>
              </a:rPr>
              <a:t>Костанайской</a:t>
            </a:r>
            <a:r>
              <a:rPr lang="ru-RU" b="1" i="1" u="sng" dirty="0">
                <a:solidFill>
                  <a:schemeClr val="tx1"/>
                </a:solidFill>
              </a:rPr>
              <a:t> области возросли в несколько раз. Тем самым</a:t>
            </a:r>
            <a:endParaRPr lang="ru-RU" b="1" i="1" u="sng" dirty="0">
              <a:solidFill>
                <a:schemeClr val="tx1"/>
              </a:solidFill>
            </a:endParaRPr>
          </a:p>
          <a:p>
            <a:pPr marL="0" indent="0">
              <a:buNone/>
            </a:pPr>
            <a:r>
              <a:rPr lang="ru-RU" b="1" i="1" u="sng" dirty="0">
                <a:solidFill>
                  <a:schemeClr val="tx1"/>
                </a:solidFill>
              </a:rPr>
              <a:t>увеличился экономический потенциал нашего региона.</a:t>
            </a:r>
            <a:endParaRPr lang="ru-RU" b="1" i="1" u="sng" dirty="0">
              <a:solidFill>
                <a:schemeClr val="tx1"/>
              </a:solidFill>
            </a:endParaRPr>
          </a:p>
          <a:p>
            <a:pPr marL="0" indent="0">
              <a:buNone/>
            </a:pPr>
            <a:r>
              <a:rPr lang="ru-RU" b="1" dirty="0" smtClean="0">
                <a:solidFill>
                  <a:schemeClr val="tx1"/>
                </a:solidFill>
              </a:rPr>
              <a:t>                 Показатель  </a:t>
            </a:r>
            <a:r>
              <a:rPr lang="ru-RU" b="1" dirty="0">
                <a:solidFill>
                  <a:schemeClr val="tx1"/>
                </a:solidFill>
              </a:rPr>
              <a:t>	                      1940	1950	1960	1970</a:t>
            </a:r>
            <a:endParaRPr lang="ru-RU" b="1" dirty="0">
              <a:solidFill>
                <a:schemeClr val="tx1"/>
              </a:solidFill>
            </a:endParaRPr>
          </a:p>
          <a:p>
            <a:r>
              <a:rPr lang="ru-RU" dirty="0">
                <a:solidFill>
                  <a:schemeClr val="tx1"/>
                </a:solidFill>
              </a:rPr>
              <a:t>Численность населения, тыс. человек	</a:t>
            </a:r>
            <a:r>
              <a:rPr lang="ru-RU" dirty="0">
                <a:solidFill>
                  <a:schemeClr val="tx1"/>
                </a:solidFill>
              </a:rPr>
              <a:t>394	432	853	985</a:t>
            </a:r>
            <a:endParaRPr lang="ru-RU" dirty="0">
              <a:solidFill>
                <a:schemeClr val="tx1"/>
              </a:solidFill>
            </a:endParaRPr>
          </a:p>
          <a:p>
            <a:r>
              <a:rPr lang="ru-RU" dirty="0">
                <a:solidFill>
                  <a:schemeClr val="tx1"/>
                </a:solidFill>
              </a:rPr>
              <a:t>Численность рабочих и служащих  в  народном хозяйстве, в процентах	</a:t>
            </a:r>
            <a:r>
              <a:rPr lang="ru-RU" dirty="0" smtClean="0">
                <a:solidFill>
                  <a:schemeClr val="tx1"/>
                </a:solidFill>
              </a:rPr>
              <a:t>                                           </a:t>
            </a:r>
            <a:r>
              <a:rPr lang="ru-RU" b="1" dirty="0" smtClean="0">
                <a:solidFill>
                  <a:schemeClr val="tx1"/>
                </a:solidFill>
              </a:rPr>
              <a:t>100</a:t>
            </a:r>
            <a:r>
              <a:rPr lang="ru-RU" b="1" dirty="0">
                <a:solidFill>
                  <a:schemeClr val="tx1"/>
                </a:solidFill>
              </a:rPr>
              <a:t>	143	609	824</a:t>
            </a:r>
            <a:endParaRPr lang="ru-RU" b="1" dirty="0">
              <a:solidFill>
                <a:schemeClr val="tx1"/>
              </a:solidFill>
            </a:endParaRPr>
          </a:p>
          <a:p>
            <a:r>
              <a:rPr lang="ru-RU" dirty="0">
                <a:solidFill>
                  <a:schemeClr val="tx1"/>
                </a:solidFill>
              </a:rPr>
              <a:t>Производство мяса, тыс. тонн.	</a:t>
            </a:r>
            <a:r>
              <a:rPr lang="ru-RU" dirty="0" smtClean="0">
                <a:solidFill>
                  <a:schemeClr val="tx1"/>
                </a:solidFill>
              </a:rPr>
              <a:t>           1,9</a:t>
            </a:r>
            <a:r>
              <a:rPr lang="ru-RU" dirty="0">
                <a:solidFill>
                  <a:schemeClr val="tx1"/>
                </a:solidFill>
              </a:rPr>
              <a:t>	2,2	8,55	36,6</a:t>
            </a:r>
            <a:endParaRPr lang="ru-RU" dirty="0">
              <a:solidFill>
                <a:schemeClr val="tx1"/>
              </a:solidFill>
            </a:endParaRPr>
          </a:p>
          <a:p>
            <a:r>
              <a:rPr lang="ru-RU" dirty="0">
                <a:solidFill>
                  <a:schemeClr val="tx1"/>
                </a:solidFill>
              </a:rPr>
              <a:t>Производство макаронных </a:t>
            </a:r>
            <a:r>
              <a:rPr lang="ru-RU" dirty="0" err="1" smtClean="0">
                <a:solidFill>
                  <a:schemeClr val="tx1"/>
                </a:solidFill>
              </a:rPr>
              <a:t>издел</a:t>
            </a:r>
            <a:r>
              <a:rPr lang="ru-RU" dirty="0" smtClean="0">
                <a:solidFill>
                  <a:schemeClr val="tx1"/>
                </a:solidFill>
              </a:rPr>
              <a:t>.</a:t>
            </a:r>
            <a:r>
              <a:rPr lang="ru-RU" dirty="0">
                <a:solidFill>
                  <a:schemeClr val="tx1"/>
                </a:solidFill>
              </a:rPr>
              <a:t>	</a:t>
            </a:r>
            <a:r>
              <a:rPr lang="ru-RU" b="1" dirty="0">
                <a:solidFill>
                  <a:schemeClr val="tx1"/>
                </a:solidFill>
              </a:rPr>
              <a:t>52	200	422	4898</a:t>
            </a:r>
            <a:endParaRPr lang="ru-RU" dirty="0">
              <a:solidFill>
                <a:schemeClr val="tx1"/>
              </a:solidFill>
            </a:endParaRPr>
          </a:p>
          <a:p>
            <a:r>
              <a:rPr lang="ru-RU" dirty="0">
                <a:solidFill>
                  <a:schemeClr val="tx1"/>
                </a:solidFill>
              </a:rPr>
              <a:t>Производство муки, тыс. тонн.	</a:t>
            </a:r>
            <a:r>
              <a:rPr lang="ru-RU" dirty="0" smtClean="0">
                <a:solidFill>
                  <a:schemeClr val="tx1"/>
                </a:solidFill>
              </a:rPr>
              <a:t>           61</a:t>
            </a:r>
            <a:r>
              <a:rPr lang="ru-RU" dirty="0">
                <a:solidFill>
                  <a:schemeClr val="tx1"/>
                </a:solidFill>
              </a:rPr>
              <a:t>	50	85	153</a:t>
            </a:r>
            <a:endParaRPr lang="ru-RU" dirty="0">
              <a:solidFill>
                <a:schemeClr val="tx1"/>
              </a:solidFill>
            </a:endParaRPr>
          </a:p>
          <a:p>
            <a:r>
              <a:rPr lang="ru-RU" dirty="0">
                <a:solidFill>
                  <a:schemeClr val="tx1"/>
                </a:solidFill>
              </a:rPr>
              <a:t>Число колхозов</a:t>
            </a:r>
            <a:r>
              <a:rPr lang="ru-RU" b="1" dirty="0">
                <a:solidFill>
                  <a:schemeClr val="tx1"/>
                </a:solidFill>
              </a:rPr>
              <a:t>	</a:t>
            </a:r>
            <a:r>
              <a:rPr lang="ru-RU" dirty="0" smtClean="0">
                <a:solidFill>
                  <a:schemeClr val="tx1"/>
                </a:solidFill>
              </a:rPr>
              <a:t>                                </a:t>
            </a:r>
            <a:r>
              <a:rPr lang="ru-RU" b="1" dirty="0" smtClean="0">
                <a:solidFill>
                  <a:schemeClr val="tx1"/>
                </a:solidFill>
              </a:rPr>
              <a:t>558</a:t>
            </a:r>
            <a:r>
              <a:rPr lang="ru-RU" b="1" dirty="0">
                <a:solidFill>
                  <a:schemeClr val="tx1"/>
                </a:solidFill>
              </a:rPr>
              <a:t>	459	45	8</a:t>
            </a:r>
            <a:endParaRPr lang="ru-RU" b="1" dirty="0">
              <a:solidFill>
                <a:schemeClr val="tx1"/>
              </a:solidFill>
            </a:endParaRPr>
          </a:p>
          <a:p>
            <a:r>
              <a:rPr lang="ru-RU" dirty="0">
                <a:solidFill>
                  <a:schemeClr val="tx1"/>
                </a:solidFill>
              </a:rPr>
              <a:t>Число совхозов                                      </a:t>
            </a:r>
            <a:r>
              <a:rPr lang="ru-RU" dirty="0" smtClean="0">
                <a:solidFill>
                  <a:schemeClr val="tx1"/>
                </a:solidFill>
              </a:rPr>
              <a:t>26</a:t>
            </a:r>
            <a:r>
              <a:rPr lang="ru-RU" dirty="0">
                <a:solidFill>
                  <a:schemeClr val="tx1"/>
                </a:solidFill>
              </a:rPr>
              <a:t>	37	183	222</a:t>
            </a:r>
            <a:endParaRPr lang="ru-RU" dirty="0">
              <a:solidFill>
                <a:schemeClr val="tx1"/>
              </a:solidFill>
            </a:endParaRPr>
          </a:p>
          <a:p>
            <a:r>
              <a:rPr lang="ru-RU" dirty="0">
                <a:solidFill>
                  <a:schemeClr val="tx1"/>
                </a:solidFill>
              </a:rPr>
              <a:t>Посевная  площадь  всех сельско- хозяйственных культур, тыс.  га      	</a:t>
            </a:r>
            <a:r>
              <a:rPr lang="ru-RU" dirty="0" smtClean="0">
                <a:solidFill>
                  <a:schemeClr val="tx1"/>
                </a:solidFill>
              </a:rPr>
              <a:t>                                           </a:t>
            </a:r>
            <a:r>
              <a:rPr lang="ru-RU" b="1" dirty="0" smtClean="0">
                <a:solidFill>
                  <a:schemeClr val="tx1"/>
                </a:solidFill>
              </a:rPr>
              <a:t>880</a:t>
            </a:r>
            <a:r>
              <a:rPr lang="ru-RU" b="1" dirty="0">
                <a:solidFill>
                  <a:schemeClr val="tx1"/>
                </a:solidFill>
              </a:rPr>
              <a:t>	917	5032	</a:t>
            </a:r>
            <a:r>
              <a:rPr lang="ru-RU" b="1" dirty="0" smtClean="0">
                <a:solidFill>
                  <a:schemeClr val="tx1"/>
                </a:solidFill>
              </a:rPr>
              <a:t>6282</a:t>
            </a:r>
            <a:endParaRPr lang="ru-RU" b="1"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3020" y="476885"/>
            <a:ext cx="9144000" cy="6381115"/>
          </a:xfrm>
        </p:spPr>
        <p:txBody>
          <a:bodyPr>
            <a:normAutofit/>
          </a:bodyPr>
          <a:lstStyle/>
          <a:p>
            <a:r>
              <a:rPr lang="ru-RU" b="1" dirty="0">
                <a:solidFill>
                  <a:schemeClr val="tx1"/>
                </a:solidFill>
              </a:rPr>
              <a:t>Поголовье КРС, тыс. голов</a:t>
            </a:r>
            <a:r>
              <a:rPr lang="ru-RU" dirty="0">
                <a:solidFill>
                  <a:schemeClr val="tx1"/>
                </a:solidFill>
              </a:rPr>
              <a:t>	</a:t>
            </a:r>
            <a:r>
              <a:rPr lang="ru-RU" dirty="0" smtClean="0">
                <a:solidFill>
                  <a:schemeClr val="tx1"/>
                </a:solidFill>
              </a:rPr>
              <a:t>        333</a:t>
            </a:r>
            <a:r>
              <a:rPr lang="ru-RU" dirty="0">
                <a:solidFill>
                  <a:schemeClr val="tx1"/>
                </a:solidFill>
              </a:rPr>
              <a:t>	410	600	994</a:t>
            </a:r>
            <a:endParaRPr lang="ru-RU" dirty="0">
              <a:solidFill>
                <a:schemeClr val="tx1"/>
              </a:solidFill>
            </a:endParaRPr>
          </a:p>
          <a:p>
            <a:r>
              <a:rPr lang="ru-RU" dirty="0">
                <a:solidFill>
                  <a:schemeClr val="tx1"/>
                </a:solidFill>
              </a:rPr>
              <a:t>Поголовье овец и коз, тыс. </a:t>
            </a:r>
            <a:r>
              <a:rPr lang="ru-RU" dirty="0" smtClean="0">
                <a:solidFill>
                  <a:schemeClr val="tx1"/>
                </a:solidFill>
              </a:rPr>
              <a:t>голов        503</a:t>
            </a:r>
            <a:r>
              <a:rPr lang="ru-RU" dirty="0">
                <a:solidFill>
                  <a:schemeClr val="tx1"/>
                </a:solidFill>
              </a:rPr>
              <a:t>	660	1330	1284</a:t>
            </a:r>
            <a:endParaRPr lang="ru-RU" dirty="0">
              <a:solidFill>
                <a:schemeClr val="tx1"/>
              </a:solidFill>
            </a:endParaRPr>
          </a:p>
          <a:p>
            <a:r>
              <a:rPr lang="ru-RU" b="1" dirty="0">
                <a:solidFill>
                  <a:schemeClr val="tx1"/>
                </a:solidFill>
              </a:rPr>
              <a:t>Поголовье свиней, тыс. голов</a:t>
            </a:r>
            <a:r>
              <a:rPr lang="ru-RU" dirty="0">
                <a:solidFill>
                  <a:schemeClr val="tx1"/>
                </a:solidFill>
              </a:rPr>
              <a:t>	</a:t>
            </a:r>
            <a:r>
              <a:rPr lang="ru-RU" dirty="0" smtClean="0">
                <a:solidFill>
                  <a:schemeClr val="tx1"/>
                </a:solidFill>
              </a:rPr>
              <a:t>         44</a:t>
            </a:r>
            <a:r>
              <a:rPr lang="ru-RU" dirty="0">
                <a:solidFill>
                  <a:schemeClr val="tx1"/>
                </a:solidFill>
              </a:rPr>
              <a:t>	34	272	205</a:t>
            </a:r>
            <a:endParaRPr lang="ru-RU" dirty="0">
              <a:solidFill>
                <a:schemeClr val="tx1"/>
              </a:solidFill>
            </a:endParaRPr>
          </a:p>
          <a:p>
            <a:r>
              <a:rPr lang="ru-RU" dirty="0">
                <a:solidFill>
                  <a:schemeClr val="tx1"/>
                </a:solidFill>
              </a:rPr>
              <a:t>Поголовье лошадей, тыс. голов	</a:t>
            </a:r>
            <a:r>
              <a:rPr lang="ru-RU" dirty="0" smtClean="0">
                <a:solidFill>
                  <a:schemeClr val="tx1"/>
                </a:solidFill>
              </a:rPr>
              <a:t>          71</a:t>
            </a:r>
            <a:r>
              <a:rPr lang="ru-RU" dirty="0">
                <a:solidFill>
                  <a:schemeClr val="tx1"/>
                </a:solidFill>
              </a:rPr>
              <a:t>	77	73	68</a:t>
            </a:r>
            <a:endParaRPr lang="ru-RU" dirty="0">
              <a:solidFill>
                <a:schemeClr val="tx1"/>
              </a:solidFill>
            </a:endParaRPr>
          </a:p>
          <a:p>
            <a:r>
              <a:rPr lang="ru-RU" b="1" dirty="0">
                <a:solidFill>
                  <a:schemeClr val="tx1"/>
                </a:solidFill>
              </a:rPr>
              <a:t>Производство зерновых культур, тыс. тонн. </a:t>
            </a:r>
            <a:r>
              <a:rPr lang="ru-RU" dirty="0">
                <a:solidFill>
                  <a:schemeClr val="tx1"/>
                </a:solidFill>
              </a:rPr>
              <a:t>	</a:t>
            </a:r>
            <a:r>
              <a:rPr lang="ru-RU" dirty="0" smtClean="0">
                <a:solidFill>
                  <a:schemeClr val="tx1"/>
                </a:solidFill>
              </a:rPr>
              <a:t>                                                   308,7     890,7      </a:t>
            </a:r>
            <a:r>
              <a:rPr lang="ru-RU" dirty="0">
                <a:solidFill>
                  <a:schemeClr val="tx1"/>
                </a:solidFill>
              </a:rPr>
              <a:t>	3600,9       </a:t>
            </a:r>
            <a:r>
              <a:rPr lang="ru-RU" dirty="0" smtClean="0">
                <a:solidFill>
                  <a:schemeClr val="tx1"/>
                </a:solidFill>
              </a:rPr>
              <a:t>4862,2</a:t>
            </a:r>
            <a:endParaRPr lang="ru-RU" dirty="0">
              <a:solidFill>
                <a:schemeClr val="tx1"/>
              </a:solidFill>
            </a:endParaRPr>
          </a:p>
          <a:p>
            <a:r>
              <a:rPr lang="ru-RU" dirty="0">
                <a:solidFill>
                  <a:schemeClr val="tx1"/>
                </a:solidFill>
              </a:rPr>
              <a:t>Производство картофеля, тыс. тонн.	31,8	141,4	179,9	313,5      </a:t>
            </a:r>
            <a:endParaRPr lang="ru-RU" dirty="0">
              <a:solidFill>
                <a:schemeClr val="tx1"/>
              </a:solidFill>
            </a:endParaRPr>
          </a:p>
          <a:p>
            <a:r>
              <a:rPr lang="ru-RU" b="1" dirty="0">
                <a:solidFill>
                  <a:schemeClr val="tx1"/>
                </a:solidFill>
              </a:rPr>
              <a:t>Производство овощей, тыс. тонн.                                                             </a:t>
            </a:r>
            <a:r>
              <a:rPr lang="ru-RU" dirty="0">
                <a:solidFill>
                  <a:schemeClr val="tx1"/>
                </a:solidFill>
              </a:rPr>
              <a:t>	</a:t>
            </a:r>
            <a:r>
              <a:rPr lang="ru-RU" dirty="0" smtClean="0">
                <a:solidFill>
                  <a:schemeClr val="tx1"/>
                </a:solidFill>
              </a:rPr>
              <a:t>                                                   11,8      15,2     </a:t>
            </a:r>
            <a:r>
              <a:rPr lang="ru-RU" dirty="0">
                <a:solidFill>
                  <a:schemeClr val="tx1"/>
                </a:solidFill>
              </a:rPr>
              <a:t>	22,1 </a:t>
            </a:r>
            <a:r>
              <a:rPr lang="ru-RU" dirty="0" smtClean="0">
                <a:solidFill>
                  <a:schemeClr val="tx1"/>
                </a:solidFill>
              </a:rPr>
              <a:t>     44,8</a:t>
            </a:r>
            <a:endParaRPr lang="ru-RU" dirty="0">
              <a:solidFill>
                <a:schemeClr val="tx1"/>
              </a:solidFill>
            </a:endParaRPr>
          </a:p>
          <a:p>
            <a:endParaRPr lang="ru-RU" dirty="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0" y="1772816"/>
            <a:ext cx="9143999" cy="5085184"/>
          </a:xfrm>
        </p:spPr>
        <p:txBody>
          <a:bodyPr>
            <a:normAutofit/>
          </a:bodyPr>
          <a:lstStyle/>
          <a:p>
            <a:r>
              <a:rPr lang="ru-RU" b="1" dirty="0" smtClean="0">
                <a:solidFill>
                  <a:schemeClr val="tx1"/>
                </a:solidFill>
              </a:rPr>
              <a:t>Гос. закупки </a:t>
            </a:r>
            <a:r>
              <a:rPr lang="ru-RU" b="1" dirty="0">
                <a:solidFill>
                  <a:schemeClr val="tx1"/>
                </a:solidFill>
              </a:rPr>
              <a:t>зерна, тыс. тонн.</a:t>
            </a:r>
            <a:r>
              <a:rPr lang="ru-RU" dirty="0">
                <a:solidFill>
                  <a:schemeClr val="tx1"/>
                </a:solidFill>
              </a:rPr>
              <a:t>	           </a:t>
            </a:r>
            <a:r>
              <a:rPr lang="ru-RU" dirty="0" smtClean="0">
                <a:solidFill>
                  <a:schemeClr val="tx1"/>
                </a:solidFill>
              </a:rPr>
              <a:t>160,4</a:t>
            </a:r>
            <a:r>
              <a:rPr lang="ru-RU" dirty="0">
                <a:solidFill>
                  <a:schemeClr val="tx1"/>
                </a:solidFill>
              </a:rPr>
              <a:t>	386,6 2040,0 2989,9</a:t>
            </a:r>
            <a:endParaRPr lang="ru-RU" dirty="0">
              <a:solidFill>
                <a:schemeClr val="tx1"/>
              </a:solidFill>
            </a:endParaRPr>
          </a:p>
          <a:p>
            <a:r>
              <a:rPr lang="ru-RU" dirty="0" smtClean="0">
                <a:solidFill>
                  <a:schemeClr val="tx1"/>
                </a:solidFill>
              </a:rPr>
              <a:t>Гос. закупки картофеля, тыс. тонн.</a:t>
            </a:r>
            <a:r>
              <a:rPr lang="ru-RU" dirty="0">
                <a:solidFill>
                  <a:schemeClr val="tx1"/>
                </a:solidFill>
              </a:rPr>
              <a:t>	2,2	9,2	5,8	10,3</a:t>
            </a:r>
            <a:endParaRPr lang="ru-RU" dirty="0">
              <a:solidFill>
                <a:schemeClr val="tx1"/>
              </a:solidFill>
            </a:endParaRPr>
          </a:p>
          <a:p>
            <a:r>
              <a:rPr lang="ru-RU" b="1" dirty="0" smtClean="0">
                <a:solidFill>
                  <a:schemeClr val="tx1"/>
                </a:solidFill>
              </a:rPr>
              <a:t>Гос. закупки овощей, тыс. тонн.</a:t>
            </a:r>
            <a:r>
              <a:rPr lang="ru-RU" b="1" dirty="0">
                <a:solidFill>
                  <a:schemeClr val="tx1"/>
                </a:solidFill>
              </a:rPr>
              <a:t>	</a:t>
            </a:r>
            <a:r>
              <a:rPr lang="ru-RU" dirty="0" smtClean="0">
                <a:solidFill>
                  <a:schemeClr val="tx1"/>
                </a:solidFill>
              </a:rPr>
              <a:t>1,1</a:t>
            </a:r>
            <a:r>
              <a:rPr lang="ru-RU" dirty="0">
                <a:solidFill>
                  <a:schemeClr val="tx1"/>
                </a:solidFill>
              </a:rPr>
              <a:t>	0,6	7,7	20,8</a:t>
            </a:r>
            <a:endParaRPr lang="ru-RU" dirty="0">
              <a:solidFill>
                <a:schemeClr val="tx1"/>
              </a:solidFill>
            </a:endParaRPr>
          </a:p>
          <a:p>
            <a:r>
              <a:rPr lang="ru-RU" dirty="0" smtClean="0">
                <a:solidFill>
                  <a:schemeClr val="tx1"/>
                </a:solidFill>
              </a:rPr>
              <a:t>Гос. закупки скота, тыс. тонн.</a:t>
            </a:r>
            <a:r>
              <a:rPr lang="ru-RU" dirty="0">
                <a:solidFill>
                  <a:schemeClr val="tx1"/>
                </a:solidFill>
              </a:rPr>
              <a:t>	</a:t>
            </a:r>
            <a:r>
              <a:rPr lang="ru-RU" dirty="0" smtClean="0">
                <a:solidFill>
                  <a:schemeClr val="tx1"/>
                </a:solidFill>
              </a:rPr>
              <a:t>           16,7</a:t>
            </a:r>
            <a:r>
              <a:rPr lang="ru-RU" dirty="0">
                <a:solidFill>
                  <a:schemeClr val="tx1"/>
                </a:solidFill>
              </a:rPr>
              <a:t>	13,0	55,5	104,5</a:t>
            </a:r>
            <a:endParaRPr lang="ru-RU" dirty="0">
              <a:solidFill>
                <a:schemeClr val="tx1"/>
              </a:solidFill>
            </a:endParaRPr>
          </a:p>
          <a:p>
            <a:r>
              <a:rPr lang="ru-RU" b="1" dirty="0" smtClean="0">
                <a:solidFill>
                  <a:schemeClr val="tx1"/>
                </a:solidFill>
              </a:rPr>
              <a:t>Гос. закупки молока, тыс. тонн.</a:t>
            </a:r>
            <a:r>
              <a:rPr lang="ru-RU" dirty="0">
                <a:solidFill>
                  <a:schemeClr val="tx1"/>
                </a:solidFill>
              </a:rPr>
              <a:t>	27,7	42,7	118,5	245,0</a:t>
            </a:r>
            <a:endParaRPr lang="ru-RU" dirty="0">
              <a:solidFill>
                <a:schemeClr val="tx1"/>
              </a:solidFill>
            </a:endParaRPr>
          </a:p>
          <a:p>
            <a:r>
              <a:rPr lang="ru-RU" dirty="0" smtClean="0">
                <a:solidFill>
                  <a:schemeClr val="tx1"/>
                </a:solidFill>
              </a:rPr>
              <a:t>Гос. закупки яиц, млн. штук</a:t>
            </a:r>
            <a:r>
              <a:rPr lang="ru-RU" dirty="0">
                <a:solidFill>
                  <a:schemeClr val="tx1"/>
                </a:solidFill>
              </a:rPr>
              <a:t>	</a:t>
            </a:r>
            <a:r>
              <a:rPr lang="ru-RU" dirty="0" smtClean="0">
                <a:solidFill>
                  <a:schemeClr val="tx1"/>
                </a:solidFill>
              </a:rPr>
              <a:t>           6,7</a:t>
            </a:r>
            <a:r>
              <a:rPr lang="ru-RU" dirty="0">
                <a:solidFill>
                  <a:schemeClr val="tx1"/>
                </a:solidFill>
              </a:rPr>
              <a:t>	2,3	25,4	86,4</a:t>
            </a:r>
            <a:endParaRPr lang="ru-RU" dirty="0">
              <a:solidFill>
                <a:schemeClr val="tx1"/>
              </a:solidFill>
            </a:endParaRPr>
          </a:p>
          <a:p>
            <a:r>
              <a:rPr lang="ru-RU" b="1" dirty="0" smtClean="0">
                <a:solidFill>
                  <a:schemeClr val="tx1"/>
                </a:solidFill>
              </a:rPr>
              <a:t>Гос. </a:t>
            </a:r>
            <a:r>
              <a:rPr lang="ru-RU" b="1" dirty="0">
                <a:solidFill>
                  <a:schemeClr val="tx1"/>
                </a:solidFill>
              </a:rPr>
              <a:t>закупки шерсти, тыс. тонн.	</a:t>
            </a:r>
            <a:r>
              <a:rPr lang="ru-RU" dirty="0">
                <a:solidFill>
                  <a:schemeClr val="tx1"/>
                </a:solidFill>
              </a:rPr>
              <a:t>0,8	1,0	3,5	</a:t>
            </a:r>
            <a:r>
              <a:rPr lang="ru-RU" dirty="0" smtClean="0">
                <a:solidFill>
                  <a:schemeClr val="tx1"/>
                </a:solidFill>
              </a:rPr>
              <a:t>3,4</a:t>
            </a:r>
            <a:endParaRPr lang="ru-RU" dirty="0" smtClean="0">
              <a:solidFill>
                <a:schemeClr val="tx1"/>
              </a:solidFill>
            </a:endParaRPr>
          </a:p>
          <a:p>
            <a:pPr marL="0" indent="0">
              <a:buNone/>
            </a:pPr>
            <a:r>
              <a:rPr lang="ru-RU" dirty="0" smtClean="0"/>
              <a:t> </a:t>
            </a:r>
            <a:endParaRPr lang="ru-RU" dirty="0" smtClean="0"/>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540604" y="0"/>
            <a:ext cx="5603395" cy="6858000"/>
          </a:xfrm>
        </p:spPr>
        <p:txBody>
          <a:bodyPr>
            <a:normAutofit fontScale="92500"/>
          </a:bodyPr>
          <a:lstStyle/>
          <a:p>
            <a:r>
              <a:rPr lang="ru-RU" dirty="0"/>
              <a:t>Родилась в селе Ленинское Ленинского района </a:t>
            </a:r>
            <a:r>
              <a:rPr lang="ru-RU" dirty="0">
                <a:hlinkClick r:id="rId1" tooltip="Костанайская область"/>
              </a:rPr>
              <a:t>Кустанайской области</a:t>
            </a:r>
            <a:r>
              <a:rPr lang="ru-RU" dirty="0"/>
              <a:t>. По национальности </a:t>
            </a:r>
            <a:r>
              <a:rPr lang="ru-RU" dirty="0">
                <a:hlinkClick r:id="rId2" tooltip="Казахи"/>
              </a:rPr>
              <a:t>казашка</a:t>
            </a:r>
            <a:r>
              <a:rPr lang="ru-RU" dirty="0"/>
              <a:t>.</a:t>
            </a:r>
            <a:endParaRPr lang="ru-RU" dirty="0"/>
          </a:p>
          <a:p>
            <a:r>
              <a:rPr lang="ru-RU" dirty="0"/>
              <a:t>Начала работать в </a:t>
            </a:r>
            <a:r>
              <a:rPr lang="ru-RU" dirty="0">
                <a:hlinkClick r:id="rId3" tooltip="1957 год"/>
              </a:rPr>
              <a:t>1957 году</a:t>
            </a:r>
            <a:r>
              <a:rPr lang="ru-RU" dirty="0"/>
              <a:t> на </a:t>
            </a:r>
            <a:r>
              <a:rPr lang="ru-RU" dirty="0" err="1"/>
              <a:t>Демьяновском</a:t>
            </a:r>
            <a:r>
              <a:rPr lang="ru-RU" dirty="0"/>
              <a:t> элеваторе, с </a:t>
            </a:r>
            <a:r>
              <a:rPr lang="ru-RU" dirty="0">
                <a:hlinkClick r:id="rId4" tooltip="1961 год"/>
              </a:rPr>
              <a:t>1961 года</a:t>
            </a:r>
            <a:r>
              <a:rPr lang="ru-RU" dirty="0"/>
              <a:t> — трактористка </a:t>
            </a:r>
            <a:r>
              <a:rPr lang="ru-RU" dirty="0">
                <a:hlinkClick r:id="rId5" tooltip="Совхоз"/>
              </a:rPr>
              <a:t>совхоза</a:t>
            </a:r>
            <a:r>
              <a:rPr lang="ru-RU" dirty="0"/>
              <a:t> «Харьковский» Боровского района Кустанайской области. В том же она окончила механизаторские курсы и пришла работать во вновь организованный совхоз «Харьковский». Ей доверили колёсный </a:t>
            </a:r>
            <a:r>
              <a:rPr lang="ru-RU" dirty="0">
                <a:hlinkClick r:id="rId6" tooltip="МТЗ-50"/>
              </a:rPr>
              <a:t>трактор «Беларусь»</a:t>
            </a:r>
            <a:r>
              <a:rPr lang="ru-RU" dirty="0"/>
              <a:t>, на котором уже через год она выработала 1018 гектаров пахоты вместо 720 плановых, ежегодно выполняя сменные нормы на 150—200 процентов. Она была награждена орденом Ленина, избрана депутатом областного Совета народных депутатов, членом Боровского районного комитета Компартии Казахстана.</a:t>
            </a:r>
            <a:endParaRPr lang="ru-RU" dirty="0"/>
          </a:p>
          <a:p>
            <a:endParaRPr lang="ru-RU" dirty="0"/>
          </a:p>
        </p:txBody>
      </p:sp>
      <p:pic>
        <p:nvPicPr>
          <p:cNvPr id="2050" name="Picture 2" descr="E:\Desktop\история Жусупов\Камшат_Доненбаева.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58" y="0"/>
            <a:ext cx="3705053" cy="60932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5122" name="Picture 2"/>
          <p:cNvPicPr>
            <a:picLocks noGrp="1" noChangeAspect="1" noChangeArrowheads="1"/>
          </p:cNvPicPr>
          <p:nvPr>
            <p:ph sz="quarter" idx="13"/>
          </p:nvPr>
        </p:nvPicPr>
        <p:blipFill>
          <a:blip r:embed="rId1">
            <a:extLst>
              <a:ext uri="{28A0092B-C50C-407E-A947-70E740481C1C}">
                <a14:useLocalDpi xmlns:a14="http://schemas.microsoft.com/office/drawing/2010/main" val="0"/>
              </a:ext>
            </a:extLst>
          </a:blip>
          <a:srcRect/>
          <a:stretch>
            <a:fillRect/>
          </a:stretch>
        </p:blipFill>
        <p:spPr bwMode="auto">
          <a:xfrm>
            <a:off x="27112" y="998"/>
            <a:ext cx="9142668" cy="6857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Актуальность </a:t>
            </a:r>
            <a:endParaRPr lang="ru-RU" dirty="0"/>
          </a:p>
        </p:txBody>
      </p:sp>
      <p:sp>
        <p:nvSpPr>
          <p:cNvPr id="3" name="Объект 2"/>
          <p:cNvSpPr>
            <a:spLocks noGrp="1"/>
          </p:cNvSpPr>
          <p:nvPr>
            <p:ph sz="quarter" idx="13"/>
          </p:nvPr>
        </p:nvSpPr>
        <p:spPr/>
        <p:txBody>
          <a:bodyPr/>
          <a:lstStyle/>
          <a:p>
            <a:pPr marL="0" indent="0">
              <a:buNone/>
            </a:pPr>
            <a:r>
              <a:rPr lang="ru-RU" dirty="0" smtClean="0"/>
              <a:t>Востребованность </a:t>
            </a:r>
            <a:r>
              <a:rPr lang="ru-RU" dirty="0"/>
              <a:t>данной темы в истории в том, что при ее изучении мы прослеживаем развитие Костанайской области, образование новых районов, сел которые существуют по настоящее время. Становление и развитие самого города Костаная. Развитие экономики в регионе и в целом.</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0" y="0"/>
            <a:ext cx="9144000" cy="6858000"/>
          </a:xfrm>
        </p:spPr>
        <p:txBody>
          <a:bodyPr>
            <a:noAutofit/>
          </a:bodyPr>
          <a:lstStyle/>
          <a:p>
            <a:r>
              <a:rPr lang="ru-RU" sz="1800" dirty="0">
                <a:latin typeface="Times New Roman" panose="02020603050405020304" charset="0"/>
                <a:cs typeface="Times New Roman" panose="02020603050405020304" charset="0"/>
              </a:rPr>
              <a:t>Освоение целины - это грандиозный социально-экономический проект двадцатого века, аналогов которому в мировой истории не было. За короткий исторический период во многих районах Казахстана преобразились экономика, образование, здравоохранение, культура, создан мощный кадровый и научный потенциал. Целина воспитала целую плеяду героев, ставших руководителями передовых предприятий, крупными учеными, государственными и политическими деятелями. Развитие сельского хозяйства накануне освоения целины было неразрывно связано с проходившими историческими событиями в исследуемый период. Большой вклад для поднятия целины совершили такие первые руководители районов и совхозов Кустанайской области как С. Карбенов руководитель Бурлинской машина – тракторной станции, А.Савчук руководитель бригадой совхоза «Батталинский», В. Р. Петрак руководитель Орджоникидзевского района, А. Айтмухамбетов председатель Орджоникидзевского райисполкома. В числе первых кто удостоен звания Героя Социалистического Труда был И. И. Рудской трудившийся в Джаркульской МТС бригадиром тракторной бригады. Так же свой вклад в освоение земель внесли женщины среди которых К. Б. Доненбаева трудившаяся трактористкой в совхозе «Харьковский» и В. В. Сидорова назначенная агрономом первого отделения совхоза «Джамбульский» Кустанайской области.</a:t>
            </a:r>
            <a:endParaRPr lang="ru-RU" sz="1800" dirty="0">
              <a:latin typeface="Times New Roman" panose="02020603050405020304" charset="0"/>
              <a:cs typeface="Times New Roman" panose="02020603050405020304" charset="0"/>
            </a:endParaRPr>
          </a:p>
          <a:p>
            <a:r>
              <a:rPr lang="ru-RU" sz="1800" dirty="0">
                <a:latin typeface="Times New Roman" panose="02020603050405020304" charset="0"/>
                <a:cs typeface="Times New Roman" panose="02020603050405020304" charset="0"/>
              </a:rPr>
              <a:t>    Современное развитие Костанайской области с присущим ему высоким  уровнем экономического и социального развития, известность нашего края за пределами страны создан трудом многих поколений, где безусловно особое местно занимает огромный вклад кустанайцев - героев первоцелинников. </a:t>
            </a:r>
            <a:endParaRPr lang="ru-RU" sz="1800" dirty="0">
              <a:latin typeface="Times New Roman" panose="02020603050405020304" charset="0"/>
              <a:cs typeface="Times New Roman" panose="0202060305040502030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a:t>
            </a:r>
            <a:endParaRPr lang="ru-RU" dirty="0"/>
          </a:p>
        </p:txBody>
      </p:sp>
      <p:sp>
        <p:nvSpPr>
          <p:cNvPr id="3" name="Объект 2"/>
          <p:cNvSpPr>
            <a:spLocks noGrp="1"/>
          </p:cNvSpPr>
          <p:nvPr>
            <p:ph sz="quarter" idx="13"/>
          </p:nvPr>
        </p:nvSpPr>
        <p:spPr/>
        <p:txBody>
          <a:bodyPr/>
          <a:lstStyle/>
          <a:p>
            <a:pPr marL="0" indent="0">
              <a:buNone/>
            </a:pPr>
            <a:r>
              <a:rPr lang="ru-RU" dirty="0"/>
              <a:t>Н</a:t>
            </a:r>
            <a:r>
              <a:rPr lang="ru-RU" dirty="0" smtClean="0"/>
              <a:t>а </a:t>
            </a:r>
            <a:r>
              <a:rPr lang="ru-RU" dirty="0"/>
              <a:t>основе привлечения широкого круга источников и </a:t>
            </a:r>
            <a:r>
              <a:rPr lang="ru-RU" dirty="0" smtClean="0"/>
              <a:t>литературы: </a:t>
            </a:r>
            <a:r>
              <a:rPr lang="ru-RU" dirty="0"/>
              <a:t>исследовать вклад Костанайцев - героев социалистического труда в годы освоения целинных и залежных земель.</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a:t>
            </a:r>
            <a:endParaRPr lang="ru-RU" dirty="0"/>
          </a:p>
        </p:txBody>
      </p:sp>
      <p:sp>
        <p:nvSpPr>
          <p:cNvPr id="3" name="Объект 2"/>
          <p:cNvSpPr>
            <a:spLocks noGrp="1"/>
          </p:cNvSpPr>
          <p:nvPr>
            <p:ph sz="quarter" idx="13"/>
          </p:nvPr>
        </p:nvSpPr>
        <p:spPr>
          <a:xfrm>
            <a:off x="827584" y="332656"/>
            <a:ext cx="7408333" cy="4425355"/>
          </a:xfrm>
        </p:spPr>
        <p:txBody>
          <a:bodyPr>
            <a:normAutofit fontScale="92500"/>
          </a:bodyPr>
          <a:lstStyle/>
          <a:p>
            <a:pPr marL="0" indent="0">
              <a:buNone/>
            </a:pPr>
            <a:r>
              <a:rPr lang="ru-RU" dirty="0"/>
              <a:t>Для реализации указанной цели ставятся следующие задачи работы:</a:t>
            </a:r>
            <a:endParaRPr lang="ru-RU" dirty="0"/>
          </a:p>
          <a:p>
            <a:pPr marL="0" indent="0">
              <a:buNone/>
            </a:pPr>
            <a:r>
              <a:rPr lang="ru-RU" dirty="0"/>
              <a:t>•	показать вклад первоцелинников в освоении земель в Костанайской области;</a:t>
            </a:r>
            <a:endParaRPr lang="ru-RU" dirty="0"/>
          </a:p>
          <a:p>
            <a:pPr marL="0" indent="0">
              <a:buNone/>
            </a:pPr>
            <a:r>
              <a:rPr lang="ru-RU" dirty="0"/>
              <a:t>•	проанализировать создание целинных районов и совхозов в Костанайской области в 1950 годы;</a:t>
            </a:r>
            <a:endParaRPr lang="ru-RU" dirty="0"/>
          </a:p>
          <a:p>
            <a:pPr marL="0" indent="0">
              <a:buNone/>
            </a:pPr>
            <a:r>
              <a:rPr lang="ru-RU" dirty="0"/>
              <a:t>•	определить роль первых руководителей целинных районов и совхозов в освоение целины, а также первых Костанайцев - героев социалистического труда в годы освоения целинных и залежных земель.</a:t>
            </a:r>
            <a:endParaRPr lang="ru-RU" dirty="0"/>
          </a:p>
          <a:p>
            <a:pPr marL="0" indent="0">
              <a:buNone/>
            </a:pPr>
            <a:r>
              <a:rPr lang="ru-RU" dirty="0"/>
              <a:t>•	изучить вклад женщин в освоение целинных </a:t>
            </a:r>
            <a:r>
              <a:rPr lang="ru-RU" dirty="0" smtClean="0"/>
              <a:t>земель.</a:t>
            </a:r>
            <a:endParaRPr lang="ru-RU" dirty="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Методологическая основа </a:t>
            </a:r>
            <a:r>
              <a:rPr lang="ru-RU" dirty="0" smtClean="0"/>
              <a:t>работы </a:t>
            </a:r>
            <a:endParaRPr lang="ru-RU" dirty="0"/>
          </a:p>
        </p:txBody>
      </p:sp>
      <p:sp>
        <p:nvSpPr>
          <p:cNvPr id="3" name="Объект 2"/>
          <p:cNvSpPr>
            <a:spLocks noGrp="1"/>
          </p:cNvSpPr>
          <p:nvPr>
            <p:ph sz="quarter" idx="13"/>
          </p:nvPr>
        </p:nvSpPr>
        <p:spPr/>
        <p:txBody>
          <a:bodyPr/>
          <a:lstStyle/>
          <a:p>
            <a:pPr marL="0" indent="0">
              <a:buNone/>
            </a:pPr>
            <a:r>
              <a:rPr lang="ru-RU" dirty="0" smtClean="0"/>
              <a:t>При </a:t>
            </a:r>
            <a:r>
              <a:rPr lang="ru-RU" dirty="0"/>
              <a:t>написании работы в первой главе были использованы следующие методы исследования: системный и исторический методы, принципы научности и объективизма сравнительно-исторический анализ бы применены во второй главе, а так же в введение и заключение данной темы.</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Новизна работы</a:t>
            </a:r>
            <a:endParaRPr lang="ru-RU" dirty="0"/>
          </a:p>
        </p:txBody>
      </p:sp>
      <p:sp>
        <p:nvSpPr>
          <p:cNvPr id="3" name="Объект 2"/>
          <p:cNvSpPr>
            <a:spLocks noGrp="1"/>
          </p:cNvSpPr>
          <p:nvPr>
            <p:ph sz="quarter" idx="13"/>
          </p:nvPr>
        </p:nvSpPr>
        <p:spPr/>
        <p:txBody>
          <a:bodyPr/>
          <a:lstStyle/>
          <a:p>
            <a:pPr marL="0" indent="0">
              <a:buNone/>
            </a:pPr>
            <a:r>
              <a:rPr lang="ru-RU" dirty="0"/>
              <a:t>Научная новизна работы заключается в попытке исследовать вклад Костанайцев - героев социалистического труда в годы освоения целинных и залежных земель.</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Практическая значимость</a:t>
            </a:r>
            <a:endParaRPr lang="ru-RU" dirty="0"/>
          </a:p>
        </p:txBody>
      </p:sp>
      <p:sp>
        <p:nvSpPr>
          <p:cNvPr id="3" name="Объект 2"/>
          <p:cNvSpPr>
            <a:spLocks noGrp="1"/>
          </p:cNvSpPr>
          <p:nvPr>
            <p:ph sz="quarter" idx="13"/>
          </p:nvPr>
        </p:nvSpPr>
        <p:spPr/>
        <p:txBody>
          <a:bodyPr>
            <a:normAutofit/>
          </a:bodyPr>
          <a:lstStyle/>
          <a:p>
            <a:pPr marL="0" indent="0">
              <a:buNone/>
            </a:pPr>
            <a:r>
              <a:rPr lang="ru-RU" dirty="0"/>
              <a:t>Практическая значимость работы заключается в том, что некоторые положения работы о Костанайцах - героях социалистического труда в годы освоения целинных и залежных земель могут быть применены при изучении курсов по истории Костанайской области и истории Казахстана, при проведении воспитательных мероприятий в вузах и школах.</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026" name="Picture 2"/>
          <p:cNvPicPr>
            <a:picLocks noGrp="1" noChangeAspect="1" noChangeArrowheads="1"/>
          </p:cNvPicPr>
          <p:nvPr>
            <p:ph sz="quarter" idx="13"/>
          </p:nvPr>
        </p:nvPicPr>
        <p:blipFill>
          <a:blip r:embed="rId1">
            <a:extLst>
              <a:ext uri="{28A0092B-C50C-407E-A947-70E740481C1C}">
                <a14:useLocalDpi xmlns:a14="http://schemas.microsoft.com/office/drawing/2010/main" val="0"/>
              </a:ext>
            </a:extLst>
          </a:blip>
          <a:srcRect/>
          <a:stretch>
            <a:fillRect/>
          </a:stretch>
        </p:blipFill>
        <p:spPr bwMode="auto">
          <a:xfrm>
            <a:off x="21885" y="4374"/>
            <a:ext cx="9141833" cy="6853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6146" name="Picture 2"/>
          <p:cNvPicPr>
            <a:picLocks noGrp="1" noChangeAspect="1" noChangeArrowheads="1"/>
          </p:cNvPicPr>
          <p:nvPr>
            <p:ph sz="quarter" idx="13"/>
          </p:nvPr>
        </p:nvPicPr>
        <p:blipFill>
          <a:blip r:embed="rId1">
            <a:extLst>
              <a:ext uri="{28A0092B-C50C-407E-A947-70E740481C1C}">
                <a14:useLocalDpi xmlns:a14="http://schemas.microsoft.com/office/drawing/2010/main" val="0"/>
              </a:ext>
            </a:extLst>
          </a:blip>
          <a:srcRect/>
          <a:stretch>
            <a:fillRect/>
          </a:stretch>
        </p:blipFill>
        <p:spPr bwMode="auto">
          <a:xfrm>
            <a:off x="-9908" y="0"/>
            <a:ext cx="9153908" cy="6865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0" name="Изображение 99"/>
          <p:cNvPicPr/>
          <p:nvPr/>
        </p:nvPicPr>
        <p:blipFill>
          <a:blip r:embed="rId2"/>
          <a:stretch>
            <a:fillRect/>
          </a:stretch>
        </p:blipFill>
        <p:spPr>
          <a:xfrm>
            <a:off x="4572000" y="3429000"/>
            <a:ext cx="0" cy="0"/>
          </a:xfrm>
          <a:prstGeom prst="rect">
            <a:avLst/>
          </a:prstGeom>
          <a:noFill/>
          <a:ln w="9525">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Slipstream</Template>
  <TotalTime>0</TotalTime>
  <Words>6951</Words>
  <Application>WPS Presentation</Application>
  <PresentationFormat>Экран (4:3)</PresentationFormat>
  <Paragraphs>90</Paragraphs>
  <Slides>20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Arial</vt:lpstr>
      <vt:lpstr>SimSun</vt:lpstr>
      <vt:lpstr>Wingdings</vt:lpstr>
      <vt:lpstr>Georgia</vt:lpstr>
      <vt:lpstr>Trebuchet MS</vt:lpstr>
      <vt:lpstr>Microsoft YaHei</vt:lpstr>
      <vt:lpstr>Arial Unicode MS</vt:lpstr>
      <vt:lpstr>Calibri</vt:lpstr>
      <vt:lpstr>Times New Roman</vt:lpstr>
      <vt:lpstr>Воздушный поток</vt:lpstr>
      <vt:lpstr>Тема:Вклад костанайцев в освоение целинных и залежных земель </vt:lpstr>
      <vt:lpstr>Актуальность </vt:lpstr>
      <vt:lpstr>Цель </vt:lpstr>
      <vt:lpstr>Задачи</vt:lpstr>
      <vt:lpstr>Методологическая основа работы </vt:lpstr>
      <vt:lpstr>Новизна работы</vt:lpstr>
      <vt:lpstr>Практическая значимость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Тема: Костанайцы - Герои социалистического труда в годы освоения целинных и залежных земель </dc:title>
  <dc:creator>К03</dc:creator>
  <cp:lastModifiedBy>User</cp:lastModifiedBy>
  <cp:revision>15</cp:revision>
  <dcterms:created xsi:type="dcterms:W3CDTF">2020-02-13T05:22:00Z</dcterms:created>
  <dcterms:modified xsi:type="dcterms:W3CDTF">2022-11-02T10:27:13Z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BB5619E1D38E457C96324A56D3EF4AE2</vt:lpwstr>
  </property>
  <property fmtid="{D5CDD505-2E9C-101B-9397-08002B2CF9AE}" pid="3" name="KSOProductBuildVer">
    <vt:lpwstr>1049-11.2.0.11380</vt:lpwstr>
  </property>
</Properties>
</file>