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3" r:id="rId3"/>
    <p:sldId id="265" r:id="rId4"/>
    <p:sldId id="268" r:id="rId5"/>
    <p:sldId id="269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66" r:id="rId26"/>
    <p:sldId id="26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9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67894-0C56-4611-9C1A-90230E5A33F5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F1CF5-BCAF-4BE7-A28E-E26990263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70A60-F49D-45F4-BE71-28257376F39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42C7-8D41-491D-B26E-086928546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развития человеческого общества необходимы материальные, инструментальные, энергетические и другие ресурсы, в том числе и информационные.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AD3F-B548-4407-953A-9BB6DDFB790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E2D8D3-9C18-43B0-8413-2A577157610E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3D6CA6-862F-46AC-B230-81C41913756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13" Type="http://schemas.openxmlformats.org/officeDocument/2006/relationships/image" Target="../media/image77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12" Type="http://schemas.openxmlformats.org/officeDocument/2006/relationships/image" Target="../media/image76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11" Type="http://schemas.openxmlformats.org/officeDocument/2006/relationships/image" Target="../media/image75.jpeg"/><Relationship Id="rId5" Type="http://schemas.openxmlformats.org/officeDocument/2006/relationships/image" Target="../media/image69.jpeg"/><Relationship Id="rId10" Type="http://schemas.openxmlformats.org/officeDocument/2006/relationships/image" Target="../media/image74.jpeg"/><Relationship Id="rId4" Type="http://schemas.openxmlformats.org/officeDocument/2006/relationships/image" Target="../media/image68.jpeg"/><Relationship Id="rId9" Type="http://schemas.openxmlformats.org/officeDocument/2006/relationships/image" Target="../media/image7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79.jpeg"/><Relationship Id="rId7" Type="http://schemas.openxmlformats.org/officeDocument/2006/relationships/image" Target="../media/image83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10" Type="http://schemas.openxmlformats.org/officeDocument/2006/relationships/image" Target="../media/image86.jpeg"/><Relationship Id="rId4" Type="http://schemas.openxmlformats.org/officeDocument/2006/relationships/image" Target="../media/image80.jpeg"/><Relationship Id="rId9" Type="http://schemas.openxmlformats.org/officeDocument/2006/relationships/image" Target="../media/image8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3" Type="http://schemas.openxmlformats.org/officeDocument/2006/relationships/image" Target="../media/image96.jpeg"/><Relationship Id="rId7" Type="http://schemas.openxmlformats.org/officeDocument/2006/relationships/image" Target="../media/image100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Relationship Id="rId9" Type="http://schemas.openxmlformats.org/officeDocument/2006/relationships/image" Target="../media/image10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iki.likt590.ru/doku.php/primernye_temy_kursovyx_rabot._2008-2009:informacionnaja_dejatelnost_cheloveka_13_chas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72400" cy="238602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Роль информационной деятельности в современном обществе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365104"/>
            <a:ext cx="5112568" cy="2088232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Выполнение банковских операций (вклады, чеки, кредиты и т.д.).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im1-tub-ru.yandex.net/i?id=9575de137ed352a7be9ef2c3c4ac5fa5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71942"/>
            <a:ext cx="3714744" cy="2786058"/>
          </a:xfrm>
          <a:prstGeom prst="rect">
            <a:avLst/>
          </a:prstGeom>
          <a:noFill/>
        </p:spPr>
      </p:pic>
      <p:pic>
        <p:nvPicPr>
          <p:cNvPr id="29700" name="Picture 4" descr="https://im0-tub-ru.yandex.net/i?id=f7732fd181646d11cb066a3f0183b5d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298165"/>
            <a:ext cx="3071802" cy="2559835"/>
          </a:xfrm>
          <a:prstGeom prst="rect">
            <a:avLst/>
          </a:prstGeom>
          <a:noFill/>
        </p:spPr>
      </p:pic>
      <p:pic>
        <p:nvPicPr>
          <p:cNvPr id="29702" name="Picture 6" descr="Ъ-Газета - Фальсификация в третьей степен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1500174"/>
            <a:ext cx="4610100" cy="2590800"/>
          </a:xfrm>
          <a:prstGeom prst="rect">
            <a:avLst/>
          </a:prstGeom>
          <a:noFill/>
        </p:spPr>
      </p:pic>
      <p:pic>
        <p:nvPicPr>
          <p:cNvPr id="29704" name="Picture 8" descr="https://im0-tub-ru.yandex.net/i?id=55caf644cfb2a42f5c36af5970ed9a4e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4214818"/>
            <a:ext cx="3686184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В фундаментальной науке компьютеры используют как для моделирования явлений и процессов, так и для обработки результатов экспериментов.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im3-tub-ru.yandex.net/i?id=6c8ca53156d08b165e18c621a7bf5fd6&amp;n=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29124"/>
            <a:ext cx="4857752" cy="2428876"/>
          </a:xfrm>
          <a:prstGeom prst="rect">
            <a:avLst/>
          </a:prstGeom>
          <a:noFill/>
        </p:spPr>
      </p:pic>
      <p:pic>
        <p:nvPicPr>
          <p:cNvPr id="30724" name="Picture 4" descr="https://im2-tub-ru.yandex.net/i?id=aefdf9bc9de203af27859e7b2d79254f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1678"/>
            <a:ext cx="3000364" cy="2357430"/>
          </a:xfrm>
          <a:prstGeom prst="rect">
            <a:avLst/>
          </a:prstGeom>
          <a:noFill/>
        </p:spPr>
      </p:pic>
      <p:pic>
        <p:nvPicPr>
          <p:cNvPr id="30726" name="Picture 6" descr="https://im2-tub-ru.yandex.net/i?id=22a027496cb43433ee9302f4831aada9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385168"/>
            <a:ext cx="4214811" cy="2472832"/>
          </a:xfrm>
          <a:prstGeom prst="rect">
            <a:avLst/>
          </a:prstGeom>
          <a:noFill/>
        </p:spPr>
      </p:pic>
      <p:pic>
        <p:nvPicPr>
          <p:cNvPr id="30728" name="Picture 8" descr="https://im3-tub-ru.yandex.net/i?id=522525e09e8855365d36d156ce9a3bca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5" y="2071678"/>
            <a:ext cx="3071834" cy="2357444"/>
          </a:xfrm>
          <a:prstGeom prst="rect">
            <a:avLst/>
          </a:prstGeom>
          <a:noFill/>
        </p:spPr>
      </p:pic>
      <p:pic>
        <p:nvPicPr>
          <p:cNvPr id="30730" name="Picture 10" descr="https://im1-tub-ru.yandex.net/i?id=86c4533ea4421f40c039a10540cd5060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2071678"/>
            <a:ext cx="3071802" cy="2357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Порождение новой науки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геоинформатики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im1-tub-ru.yandex.net/i?id=c2396abec6b5b37672771dd269d05923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14826"/>
            <a:ext cx="2857488" cy="2643174"/>
          </a:xfrm>
          <a:prstGeom prst="rect">
            <a:avLst/>
          </a:prstGeom>
          <a:noFill/>
        </p:spPr>
      </p:pic>
      <p:pic>
        <p:nvPicPr>
          <p:cNvPr id="31748" name="Picture 4" descr="https://im1-tub-ru.yandex.net/i?id=1b6b945e710317cf89c7e011c5a7c219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214818"/>
            <a:ext cx="3107517" cy="2643182"/>
          </a:xfrm>
          <a:prstGeom prst="rect">
            <a:avLst/>
          </a:prstGeom>
          <a:noFill/>
        </p:spPr>
      </p:pic>
      <p:pic>
        <p:nvPicPr>
          <p:cNvPr id="31750" name="Picture 6" descr="https://im3-tub-ru.yandex.net/i?id=0824eb29287b91ffb3404897e8948c3c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16" y="4286256"/>
            <a:ext cx="3200384" cy="2571744"/>
          </a:xfrm>
          <a:prstGeom prst="rect">
            <a:avLst/>
          </a:prstGeom>
          <a:noFill/>
        </p:spPr>
      </p:pic>
      <p:pic>
        <p:nvPicPr>
          <p:cNvPr id="31752" name="Picture 8" descr="https://im0-tub-ru.yandex.net/i?id=d3743e0b974fc7061e1b8a2fefd20549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857364"/>
            <a:ext cx="3504733" cy="2357444"/>
          </a:xfrm>
          <a:prstGeom prst="rect">
            <a:avLst/>
          </a:prstGeom>
          <a:noFill/>
        </p:spPr>
      </p:pic>
      <p:pic>
        <p:nvPicPr>
          <p:cNvPr id="31754" name="Picture 10" descr="https://im2-tub-ru.yandex.net/i?id=8b07893533aab1e518d40c189ed3d678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37876" y="1857364"/>
            <a:ext cx="3206124" cy="2428882"/>
          </a:xfrm>
          <a:prstGeom prst="rect">
            <a:avLst/>
          </a:prstGeom>
          <a:noFill/>
        </p:spPr>
      </p:pic>
      <p:pic>
        <p:nvPicPr>
          <p:cNvPr id="31756" name="Picture 12" descr="https://im0-tub-ru.yandex.net/i?id=b274ec8ecf8e3caa4b1359558d02a39e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1875223"/>
            <a:ext cx="3119446" cy="2339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 Историческая наука.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im3-tub-ru.yandex.net/i?id=271565ca7cc1e08048d0073d84f7bd3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134840"/>
            <a:ext cx="3649034" cy="2723160"/>
          </a:xfrm>
          <a:prstGeom prst="rect">
            <a:avLst/>
          </a:prstGeom>
          <a:noFill/>
        </p:spPr>
      </p:pic>
      <p:pic>
        <p:nvPicPr>
          <p:cNvPr id="32772" name="Picture 4" descr="https://im0-tub-ru.yandex.net/i?id=84c4f0eac5471c4129cc0cb8c72766fd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4143380"/>
            <a:ext cx="2762237" cy="2714620"/>
          </a:xfrm>
          <a:prstGeom prst="rect">
            <a:avLst/>
          </a:prstGeom>
          <a:noFill/>
        </p:spPr>
      </p:pic>
      <p:pic>
        <p:nvPicPr>
          <p:cNvPr id="32774" name="Picture 6" descr="На раскопках в Старой Руссе археологам удалось зафиксировать время Смуты - Информационное агентство &quot;Великий Новгород.Ру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85721" y="4071942"/>
            <a:ext cx="3158279" cy="2786058"/>
          </a:xfrm>
          <a:prstGeom prst="rect">
            <a:avLst/>
          </a:prstGeom>
          <a:noFill/>
        </p:spPr>
      </p:pic>
      <p:pic>
        <p:nvPicPr>
          <p:cNvPr id="32776" name="Picture 8" descr="https://im2-tub-ru.yandex.net/i?id=2cc4b43278c5873e8748db2d060e8401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750567"/>
            <a:ext cx="3286116" cy="2392803"/>
          </a:xfrm>
          <a:prstGeom prst="rect">
            <a:avLst/>
          </a:prstGeom>
          <a:noFill/>
        </p:spPr>
      </p:pic>
      <p:pic>
        <p:nvPicPr>
          <p:cNvPr id="32778" name="Picture 10" descr="https://im2-tub-ru.yandex.net/i?id=a5c8e7ed2966ac0162febfbd55b20481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03589" y="2214554"/>
            <a:ext cx="3240411" cy="1928816"/>
          </a:xfrm>
          <a:prstGeom prst="rect">
            <a:avLst/>
          </a:prstGeom>
          <a:noFill/>
        </p:spPr>
      </p:pic>
      <p:pic>
        <p:nvPicPr>
          <p:cNvPr id="32780" name="Picture 12" descr="https://im1-tub-ru.yandex.net/i?id=72b665ad76769c013d84ad85a8dfdee8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2143116"/>
            <a:ext cx="2893224" cy="1928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Сфера торговли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s://im1-tub-ru.yandex.net/i?id=7f98ae78633dc5725466abd1356613f8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38270"/>
            <a:ext cx="3286116" cy="3119730"/>
          </a:xfrm>
          <a:prstGeom prst="rect">
            <a:avLst/>
          </a:prstGeom>
          <a:noFill/>
        </p:spPr>
      </p:pic>
      <p:pic>
        <p:nvPicPr>
          <p:cNvPr id="33796" name="Picture 4" descr="Сканер штрих-кода проводной USB купить в Республике Башкортостан на Avi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7152" y="3857629"/>
            <a:ext cx="3736848" cy="3000372"/>
          </a:xfrm>
          <a:prstGeom prst="rect">
            <a:avLst/>
          </a:prstGeom>
          <a:noFill/>
        </p:spPr>
      </p:pic>
      <p:pic>
        <p:nvPicPr>
          <p:cNvPr id="33798" name="Picture 6" descr="https://im3-tub-ru.yandex.net/i?id=0d5eff07b9a4e6f6c960222a9b6d0e3e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142984"/>
            <a:ext cx="1504950" cy="1428750"/>
          </a:xfrm>
          <a:prstGeom prst="rect">
            <a:avLst/>
          </a:prstGeom>
          <a:noFill/>
        </p:spPr>
      </p:pic>
      <p:pic>
        <p:nvPicPr>
          <p:cNvPr id="33800" name="Picture 8" descr="https://im2-tub-ru.yandex.net/i?id=b3fb494515e8ad51501746a12059123e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1285860"/>
            <a:ext cx="1428750" cy="1428750"/>
          </a:xfrm>
          <a:prstGeom prst="rect">
            <a:avLst/>
          </a:prstGeom>
          <a:noFill/>
        </p:spPr>
      </p:pic>
      <p:pic>
        <p:nvPicPr>
          <p:cNvPr id="33802" name="Picture 10" descr="https://im1-tub-ru.yandex.net/i?id=e9dce9a2204625616f00c864744f0f1b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1357298"/>
            <a:ext cx="1695450" cy="1428750"/>
          </a:xfrm>
          <a:prstGeom prst="rect">
            <a:avLst/>
          </a:prstGeom>
          <a:noFill/>
        </p:spPr>
      </p:pic>
      <p:pic>
        <p:nvPicPr>
          <p:cNvPr id="33804" name="Picture 12" descr="https://im1-tub-ru.yandex.net/i?id=0a7f78879f73be820705d36be55c0adc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54" y="1285860"/>
            <a:ext cx="1428750" cy="1428750"/>
          </a:xfrm>
          <a:prstGeom prst="rect">
            <a:avLst/>
          </a:prstGeom>
          <a:noFill/>
        </p:spPr>
      </p:pic>
      <p:pic>
        <p:nvPicPr>
          <p:cNvPr id="33806" name="Picture 14" descr="https://im1-tub-ru.yandex.net/i?id=3be6071a22ab219ffe3867443de0bebf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86115" y="3786190"/>
            <a:ext cx="3619493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 Современное образование: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-компьютеры помогают моделировать явления и процессы, осваивать теоретический материал, осуществлять эффективный контроль уровня знаний учащихся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для управления образовательным процессом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-созданы локальные сети, имеющие выход в Интернет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-дистанционное обучение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s://im3-tub-ru.yandex.net/i?id=ea064ef9f30077af6c4746ea896dedc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4357694"/>
            <a:ext cx="3333741" cy="2500306"/>
          </a:xfrm>
          <a:prstGeom prst="rect">
            <a:avLst/>
          </a:prstGeom>
          <a:noFill/>
        </p:spPr>
      </p:pic>
      <p:pic>
        <p:nvPicPr>
          <p:cNvPr id="34820" name="Picture 4" descr="https://im3-tub-ru.yandex.net/i?id=0c0e62a77b9dfe7268c9ecdbfe0988ab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5553" y="4643446"/>
            <a:ext cx="2908448" cy="2214554"/>
          </a:xfrm>
          <a:prstGeom prst="rect">
            <a:avLst/>
          </a:prstGeom>
          <a:noFill/>
        </p:spPr>
      </p:pic>
      <p:pic>
        <p:nvPicPr>
          <p:cNvPr id="34822" name="Picture 6" descr="https://im0-tub-ru.yandex.net/i?id=759b7a4a3e41b578ae05834158d2bafe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5" y="4643446"/>
            <a:ext cx="2952739" cy="2214554"/>
          </a:xfrm>
          <a:prstGeom prst="rect">
            <a:avLst/>
          </a:prstGeom>
          <a:noFill/>
        </p:spPr>
      </p:pic>
      <p:pic>
        <p:nvPicPr>
          <p:cNvPr id="34824" name="Picture 8" descr="https://im3-tub-ru.yandex.net/i?id=1c6b092596902d6df79f75afe16b0895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2440791"/>
            <a:ext cx="2643174" cy="22026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12. Медицина.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im2-tub-ru.yandex.net/i?id=6ad385da76850ef2ee6cc5893b46ee42&amp;n=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71942"/>
            <a:ext cx="5572116" cy="2786058"/>
          </a:xfrm>
          <a:prstGeom prst="rect">
            <a:avLst/>
          </a:prstGeom>
          <a:noFill/>
        </p:spPr>
      </p:pic>
      <p:pic>
        <p:nvPicPr>
          <p:cNvPr id="35844" name="Picture 4" descr="https://im0-tub-ru.yandex.net/i?id=33da4f036d937baf224d10da9e6ea8d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32" y="1571612"/>
            <a:ext cx="2428868" cy="2428868"/>
          </a:xfrm>
          <a:prstGeom prst="rect">
            <a:avLst/>
          </a:prstGeom>
          <a:noFill/>
        </p:spPr>
      </p:pic>
      <p:pic>
        <p:nvPicPr>
          <p:cNvPr id="35846" name="Picture 6" descr="https://im2-tub-ru.yandex.net/i?id=54e4ad55c6f9eea493a2c801545cab99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1357298"/>
            <a:ext cx="3619511" cy="2714634"/>
          </a:xfrm>
          <a:prstGeom prst="rect">
            <a:avLst/>
          </a:prstGeom>
          <a:noFill/>
        </p:spPr>
      </p:pic>
      <p:pic>
        <p:nvPicPr>
          <p:cNvPr id="35848" name="Picture 8" descr="https://im2-tub-ru.yandex.net/i?id=d11b5c3de46bcc53f285dc924f09ecc9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73534" y="4071942"/>
            <a:ext cx="3770465" cy="2786058"/>
          </a:xfrm>
          <a:prstGeom prst="rect">
            <a:avLst/>
          </a:prstGeom>
          <a:noFill/>
        </p:spPr>
      </p:pic>
      <p:pic>
        <p:nvPicPr>
          <p:cNvPr id="35850" name="Picture 10" descr="https://im0-tub-ru.yandex.net/i?id=599281c095c2e2dd4eea821896a28915&amp;n=21"/>
          <p:cNvPicPr>
            <a:picLocks noChangeAspect="1" noChangeArrowheads="1"/>
          </p:cNvPicPr>
          <p:nvPr/>
        </p:nvPicPr>
        <p:blipFill>
          <a:blip r:embed="rId6"/>
          <a:srcRect r="13043"/>
          <a:stretch>
            <a:fillRect/>
          </a:stretch>
        </p:blipFill>
        <p:spPr bwMode="auto">
          <a:xfrm>
            <a:off x="3643306" y="1482314"/>
            <a:ext cx="3357586" cy="2518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13. Правоохранительные органы.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s://im2-tub-ru.yandex.net/i?id=b1b1ce5e463fd881d5a4596aacddc849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6933" y="4643446"/>
            <a:ext cx="3307067" cy="2214554"/>
          </a:xfrm>
          <a:prstGeom prst="rect">
            <a:avLst/>
          </a:prstGeom>
          <a:noFill/>
        </p:spPr>
      </p:pic>
      <p:pic>
        <p:nvPicPr>
          <p:cNvPr id="36868" name="Picture 4" descr="https://im2-tub-ru.yandex.net/i?id=b9a3fd0ab5d9ef6951beed09e1e5a29a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4554147"/>
            <a:ext cx="3071803" cy="2303854"/>
          </a:xfrm>
          <a:prstGeom prst="rect">
            <a:avLst/>
          </a:prstGeom>
          <a:noFill/>
        </p:spPr>
      </p:pic>
      <p:pic>
        <p:nvPicPr>
          <p:cNvPr id="36870" name="Picture 6" descr="https://im0-tub-ru.yandex.net/i?id=92bb2bda76a0405a7282f13ecbf97816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4643446"/>
            <a:ext cx="2857482" cy="2214554"/>
          </a:xfrm>
          <a:prstGeom prst="rect">
            <a:avLst/>
          </a:prstGeom>
          <a:noFill/>
        </p:spPr>
      </p:pic>
      <p:pic>
        <p:nvPicPr>
          <p:cNvPr id="36872" name="Picture 8" descr="https://im2-tub-ru.yandex.net/i?id=b9145ab0c5dadc32adb39dde810fa717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952473"/>
            <a:ext cx="5214974" cy="3476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13. Сельское хозяйство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s://im3-tub-ru.yandex.net/i?id=9ca9a3c399a03dfa67a20c2eb9b3083e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1344"/>
            <a:ext cx="4643438" cy="3526656"/>
          </a:xfrm>
          <a:prstGeom prst="rect">
            <a:avLst/>
          </a:prstGeom>
          <a:noFill/>
        </p:spPr>
      </p:pic>
      <p:pic>
        <p:nvPicPr>
          <p:cNvPr id="37892" name="Picture 4" descr="https://im2-tub-ru.yandex.net/i?id=2f5d425ee7f2ffca406a6cac40edee8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5813" y="3714752"/>
            <a:ext cx="4568187" cy="3143248"/>
          </a:xfrm>
          <a:prstGeom prst="rect">
            <a:avLst/>
          </a:prstGeom>
          <a:noFill/>
        </p:spPr>
      </p:pic>
      <p:pic>
        <p:nvPicPr>
          <p:cNvPr id="37894" name="Picture 6" descr="Теплицы из сотового поликарбоната, теплицы из полипропилена, теплицы на заказ, теплица своими руками, выращивание в теплице. . З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785794"/>
            <a:ext cx="4500562" cy="2952627"/>
          </a:xfrm>
          <a:prstGeom prst="rect">
            <a:avLst/>
          </a:prstGeom>
          <a:noFill/>
        </p:spPr>
      </p:pic>
      <p:pic>
        <p:nvPicPr>
          <p:cNvPr id="37896" name="Picture 8" descr="https://im0-tub-ru.yandex.net/i?id=0b62c98380a761d4cbeb7cea4161f9eb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750089"/>
            <a:ext cx="4643438" cy="2678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14. Современная армия.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s://im2-tub-ru.yandex.net/i?id=0781cba4b9e43bb4ae9d1f1f308d5867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29250"/>
            <a:ext cx="2266950" cy="1428750"/>
          </a:xfrm>
          <a:prstGeom prst="rect">
            <a:avLst/>
          </a:prstGeom>
          <a:noFill/>
        </p:spPr>
      </p:pic>
      <p:pic>
        <p:nvPicPr>
          <p:cNvPr id="38916" name="Picture 4" descr="https://im2-tub-ru.yandex.net/i?id=b95e015deb875597a6e1ad1338b470f6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5429250"/>
            <a:ext cx="2143125" cy="1428750"/>
          </a:xfrm>
          <a:prstGeom prst="rect">
            <a:avLst/>
          </a:prstGeom>
          <a:noFill/>
        </p:spPr>
      </p:pic>
      <p:pic>
        <p:nvPicPr>
          <p:cNvPr id="38918" name="Picture 6" descr="Обои самолет, пилот, кабина, крылья, небо для рабочего стола, раздел авиац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5429264"/>
            <a:ext cx="1895550" cy="1428736"/>
          </a:xfrm>
          <a:prstGeom prst="rect">
            <a:avLst/>
          </a:prstGeom>
          <a:noFill/>
        </p:spPr>
      </p:pic>
      <p:pic>
        <p:nvPicPr>
          <p:cNvPr id="38920" name="Picture 8" descr="https://im2-tub-ru.yandex.net/i?id=278e34111bbf3aae6ba8a96e8520f6f0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5429250"/>
            <a:ext cx="1905000" cy="1428750"/>
          </a:xfrm>
          <a:prstGeom prst="rect">
            <a:avLst/>
          </a:prstGeom>
          <a:noFill/>
        </p:spPr>
      </p:pic>
      <p:pic>
        <p:nvPicPr>
          <p:cNvPr id="38922" name="Picture 10" descr="https://im3-tub-ru.yandex.net/i?id=e034feb0d5d9301aa55b851f9eae60d5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857628"/>
            <a:ext cx="2143125" cy="1428750"/>
          </a:xfrm>
          <a:prstGeom prst="rect">
            <a:avLst/>
          </a:prstGeom>
          <a:noFill/>
        </p:spPr>
      </p:pic>
      <p:pic>
        <p:nvPicPr>
          <p:cNvPr id="38924" name="Picture 12" descr="https://im3-tub-ru.yandex.net/i?id=8b808bd89df20bb4bf97bbc1cf05240a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3857628"/>
            <a:ext cx="2152650" cy="1428750"/>
          </a:xfrm>
          <a:prstGeom prst="rect">
            <a:avLst/>
          </a:prstGeom>
          <a:noFill/>
        </p:spPr>
      </p:pic>
      <p:pic>
        <p:nvPicPr>
          <p:cNvPr id="38926" name="Picture 14" descr="https://im3-tub-ru.yandex.net/i?id=10a7ca09ef032e743046bf652ab87835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2066" y="3786190"/>
            <a:ext cx="1866900" cy="1428750"/>
          </a:xfrm>
          <a:prstGeom prst="rect">
            <a:avLst/>
          </a:prstGeom>
          <a:noFill/>
        </p:spPr>
      </p:pic>
      <p:pic>
        <p:nvPicPr>
          <p:cNvPr id="38928" name="Picture 16" descr="https://im0-tub-ru.yandex.net/i?id=5deea4587e7a81bb4dc31844a274b730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72300" y="3857628"/>
            <a:ext cx="2171700" cy="1428750"/>
          </a:xfrm>
          <a:prstGeom prst="rect">
            <a:avLst/>
          </a:prstGeom>
          <a:noFill/>
        </p:spPr>
      </p:pic>
      <p:pic>
        <p:nvPicPr>
          <p:cNvPr id="38930" name="Picture 18" descr="https://im1-tub-ru.yandex.net/i?id=a8c29ca8d3c43670382c8763540e8e81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282" y="2071678"/>
            <a:ext cx="1971675" cy="1428750"/>
          </a:xfrm>
          <a:prstGeom prst="rect">
            <a:avLst/>
          </a:prstGeom>
          <a:noFill/>
        </p:spPr>
      </p:pic>
      <p:pic>
        <p:nvPicPr>
          <p:cNvPr id="38932" name="Picture 20" descr="https://im1-tub-ru.yandex.net/i?id=6019d9ad61d525417ae2f4ebbfdbcb39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43174" y="2143116"/>
            <a:ext cx="2143140" cy="1428750"/>
          </a:xfrm>
          <a:prstGeom prst="rect">
            <a:avLst/>
          </a:prstGeom>
          <a:noFill/>
        </p:spPr>
      </p:pic>
      <p:pic>
        <p:nvPicPr>
          <p:cNvPr id="38934" name="Picture 22" descr="https://im3-tub-ru.yandex.net/i?id=b5ff3ffecc743936c203a19aa7cbfc11&amp;n=2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00628" y="2143116"/>
            <a:ext cx="2000250" cy="1428750"/>
          </a:xfrm>
          <a:prstGeom prst="rect">
            <a:avLst/>
          </a:prstGeom>
          <a:noFill/>
        </p:spPr>
      </p:pic>
      <p:pic>
        <p:nvPicPr>
          <p:cNvPr id="38936" name="Picture 24" descr="https://im2-tub-ru.yandex.net/i?id=ffa7d33152df21af7559c7fddda6ed49&amp;n=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239000" y="2143116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58177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Роль информационной деятельности </a:t>
            </a:r>
            <a:br>
              <a:rPr lang="ru-RU" sz="2800" b="1" i="1" dirty="0" smtClean="0"/>
            </a:br>
            <a:r>
              <a:rPr lang="ru-RU" sz="2800" b="1" i="1" dirty="0" smtClean="0"/>
              <a:t>в современном обществе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Накопленный к сегодняшнему дню колоссальный информационный потенциал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появление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новых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информационных и коммуникационных технологий изменили социально-экономический характер современного общества.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до середины ХХ века общество имело ярко выраженный индустриальный характер,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нынешнее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состояние ученые характеризуют как постиндустриальное, рассматривая 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качестве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переходного к информационному обществу.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от индустриального общества к информационному характеризует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перераспределение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трудовых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ресурсов в сферу обслуживания и информационную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сферу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(IT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технологии).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Примеры применения компьютеров в различных сферах: роботы, связь,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строительство, банки, наука, история, торговля, образование ( дистанционное обучение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медицина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правоохранительные органы, сельское хозяйство, армия, искусство,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социальная сфера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быт.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Таким образом, общество обладает информационными ресурсами.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15. Мир искусств.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s://im2-tub-ru.yandex.net/i?id=0371cddbfbc7a4ad7dbf43cc05c33fbf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14885"/>
            <a:ext cx="2857488" cy="2143116"/>
          </a:xfrm>
          <a:prstGeom prst="rect">
            <a:avLst/>
          </a:prstGeom>
          <a:noFill/>
        </p:spPr>
      </p:pic>
      <p:pic>
        <p:nvPicPr>
          <p:cNvPr id="39940" name="Picture 4" descr="https://im1-tub-ru.yandex.net/i?id=cf7f474e63fd41aec4d0afde26345285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714884"/>
            <a:ext cx="2900351" cy="2143116"/>
          </a:xfrm>
          <a:prstGeom prst="rect">
            <a:avLst/>
          </a:prstGeom>
          <a:noFill/>
        </p:spPr>
      </p:pic>
      <p:pic>
        <p:nvPicPr>
          <p:cNvPr id="39942" name="Picture 6" descr="https://im0-tub-ru.yandex.net/i?id=7449422bbc8fa1864a8025b396a8cc5b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1763" y="4786322"/>
            <a:ext cx="2762237" cy="2071678"/>
          </a:xfrm>
          <a:prstGeom prst="rect">
            <a:avLst/>
          </a:prstGeom>
          <a:noFill/>
        </p:spPr>
      </p:pic>
      <p:pic>
        <p:nvPicPr>
          <p:cNvPr id="39944" name="Picture 8" descr="https://im2-tub-ru.yandex.net/i?id=7946429278ff0b41f8a66f3a5451dc59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2500306"/>
            <a:ext cx="2857500" cy="2000254"/>
          </a:xfrm>
          <a:prstGeom prst="rect">
            <a:avLst/>
          </a:prstGeom>
          <a:noFill/>
        </p:spPr>
      </p:pic>
      <p:pic>
        <p:nvPicPr>
          <p:cNvPr id="39946" name="Picture 10" descr="https://im1-tub-ru.yandex.net/i?id=313bf56f2c4ac665e6cdb55202f93516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2500306"/>
            <a:ext cx="3000381" cy="2000254"/>
          </a:xfrm>
          <a:prstGeom prst="rect">
            <a:avLst/>
          </a:prstGeom>
          <a:noFill/>
        </p:spPr>
      </p:pic>
      <p:pic>
        <p:nvPicPr>
          <p:cNvPr id="39948" name="Picture 12" descr="https://im2-tub-ru.yandex.net/i?id=f5a6e2a914904555228207f8db306df0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500306"/>
            <a:ext cx="2714612" cy="1982381"/>
          </a:xfrm>
          <a:prstGeom prst="rect">
            <a:avLst/>
          </a:prstGeom>
          <a:noFill/>
        </p:spPr>
      </p:pic>
      <p:pic>
        <p:nvPicPr>
          <p:cNvPr id="39950" name="Picture 14" descr="https://im0-tub-ru.yandex.net/i?id=74370fb778a64b2b067987afc4e5ddc9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214422"/>
            <a:ext cx="2857500" cy="952500"/>
          </a:xfrm>
          <a:prstGeom prst="rect">
            <a:avLst/>
          </a:prstGeom>
          <a:noFill/>
        </p:spPr>
      </p:pic>
      <p:pic>
        <p:nvPicPr>
          <p:cNvPr id="39952" name="Picture 16" descr="https://im2-tub-ru.yandex.net/i?id=6744f3a844327286f2362b5c826788d3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14678" y="928670"/>
            <a:ext cx="2714644" cy="1428750"/>
          </a:xfrm>
          <a:prstGeom prst="rect">
            <a:avLst/>
          </a:prstGeom>
          <a:noFill/>
        </p:spPr>
      </p:pic>
      <p:pic>
        <p:nvPicPr>
          <p:cNvPr id="39954" name="Picture 18" descr="https://im3-tub-ru.yandex.net/i?id=ea3176760fbab72d836ebf832f55da46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86512" y="755488"/>
            <a:ext cx="2643206" cy="1601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16. Социальная сфера.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im1-tub-ru.yandex.net/i?id=fe90631b12b17449e39bfef1e633ae2a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2952771" cy="2214578"/>
          </a:xfrm>
          <a:prstGeom prst="rect">
            <a:avLst/>
          </a:prstGeom>
          <a:noFill/>
        </p:spPr>
      </p:pic>
      <p:pic>
        <p:nvPicPr>
          <p:cNvPr id="40964" name="Picture 4" descr="https://im1-tub-ru.yandex.net/i?id=cb6cfde13dbadb25650f5d7430c63d03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72016"/>
            <a:ext cx="2285984" cy="2285984"/>
          </a:xfrm>
          <a:prstGeom prst="rect">
            <a:avLst/>
          </a:prstGeom>
          <a:noFill/>
        </p:spPr>
      </p:pic>
      <p:pic>
        <p:nvPicPr>
          <p:cNvPr id="40966" name="Picture 6" descr="https://im2-tub-ru.yandex.net/i?id=4dfecdc1a980fd0c33eab123e6198ecb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572008"/>
            <a:ext cx="2743190" cy="2285992"/>
          </a:xfrm>
          <a:prstGeom prst="rect">
            <a:avLst/>
          </a:prstGeom>
          <a:noFill/>
        </p:spPr>
      </p:pic>
      <p:pic>
        <p:nvPicPr>
          <p:cNvPr id="40968" name="Picture 8" descr="Автомобильный клуб ПРАВОМСК - Ноутбук детский,Компьютер Говорящий,русско-Английский,Новый,60упр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4499133"/>
            <a:ext cx="2928926" cy="2358867"/>
          </a:xfrm>
          <a:prstGeom prst="rect">
            <a:avLst/>
          </a:prstGeom>
          <a:noFill/>
        </p:spPr>
      </p:pic>
      <p:pic>
        <p:nvPicPr>
          <p:cNvPr id="40970" name="Picture 10" descr="https://im3-tub-ru.yandex.net/i?id=cd6ef284062c22021df622e246823028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3500438"/>
            <a:ext cx="2214547" cy="1287527"/>
          </a:xfrm>
          <a:prstGeom prst="rect">
            <a:avLst/>
          </a:prstGeom>
          <a:noFill/>
        </p:spPr>
      </p:pic>
      <p:pic>
        <p:nvPicPr>
          <p:cNvPr id="40972" name="Picture 12" descr="https://im3-tub-ru.yandex.net/i?id=3eeccff93112053a6e330441078aa787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1000108"/>
            <a:ext cx="2849411" cy="2214568"/>
          </a:xfrm>
          <a:prstGeom prst="rect">
            <a:avLst/>
          </a:prstGeom>
          <a:noFill/>
        </p:spPr>
      </p:pic>
      <p:pic>
        <p:nvPicPr>
          <p:cNvPr id="40974" name="Picture 14" descr="https://im3-tub-ru.yandex.net/i?id=7845781125bae0a50b39716a061fb189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79825" y="1000108"/>
            <a:ext cx="2864175" cy="2214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17. «Умный дом».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Умный дом - как потратиться с ум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60438"/>
            <a:ext cx="9144000" cy="619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18. Коммуникативная способность.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s://im0-tub-ru.yandex.net/i?id=cb0a6375ccfc25d3c00c32476722e680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38868"/>
            <a:ext cx="3786182" cy="2119132"/>
          </a:xfrm>
          <a:prstGeom prst="rect">
            <a:avLst/>
          </a:prstGeom>
          <a:noFill/>
        </p:spPr>
      </p:pic>
      <p:pic>
        <p:nvPicPr>
          <p:cNvPr id="43012" name="Picture 4" descr="https://im0-tub-ru.yandex.net/i?id=3f390d2c192a4b0ef8146e50eace4e80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785794"/>
            <a:ext cx="2475344" cy="1500198"/>
          </a:xfrm>
          <a:prstGeom prst="rect">
            <a:avLst/>
          </a:prstGeom>
          <a:noFill/>
        </p:spPr>
      </p:pic>
      <p:pic>
        <p:nvPicPr>
          <p:cNvPr id="43014" name="Picture 6" descr="https://im2-tub-ru.yandex.net/i?id=3badfffabe539596c8ed7f4db4768c47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785794"/>
            <a:ext cx="1905000" cy="1428750"/>
          </a:xfrm>
          <a:prstGeom prst="rect">
            <a:avLst/>
          </a:prstGeom>
          <a:noFill/>
        </p:spPr>
      </p:pic>
      <p:pic>
        <p:nvPicPr>
          <p:cNvPr id="43016" name="Picture 8" descr="https://im2-tub-ru.yandex.net/i?id=f2f072e24eebe104be3c2d672f202b19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500306"/>
            <a:ext cx="2643174" cy="2120193"/>
          </a:xfrm>
          <a:prstGeom prst="rect">
            <a:avLst/>
          </a:prstGeom>
          <a:noFill/>
        </p:spPr>
      </p:pic>
      <p:pic>
        <p:nvPicPr>
          <p:cNvPr id="43018" name="Picture 10" descr="https://im0-tub-ru.yandex.net/i?id=94961145bb9517d56fd525f987f26400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2643182"/>
            <a:ext cx="2566992" cy="1906182"/>
          </a:xfrm>
          <a:prstGeom prst="rect">
            <a:avLst/>
          </a:prstGeom>
          <a:noFill/>
        </p:spPr>
      </p:pic>
      <p:pic>
        <p:nvPicPr>
          <p:cNvPr id="43020" name="Picture 12" descr="https://im1-tub-ru.yandex.net/i?id=6c36f47a00457e968bb552c2b48bc5a3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1" y="2571744"/>
            <a:ext cx="2667019" cy="2000264"/>
          </a:xfrm>
          <a:prstGeom prst="rect">
            <a:avLst/>
          </a:prstGeom>
          <a:noFill/>
        </p:spPr>
      </p:pic>
      <p:pic>
        <p:nvPicPr>
          <p:cNvPr id="43022" name="Picture 14" descr="https://im1-tub-ru.yandex.net/i?id=70e891cd5f3b6b7b7d4f4b31d24f1f8a&amp;n=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90" y="4643445"/>
            <a:ext cx="4429110" cy="2214555"/>
          </a:xfrm>
          <a:prstGeom prst="rect">
            <a:avLst/>
          </a:prstGeom>
          <a:noFill/>
        </p:spPr>
      </p:pic>
      <p:pic>
        <p:nvPicPr>
          <p:cNvPr id="43024" name="Picture 16" descr="https://im0-tub-ru.yandex.net/i?id=40b5ff307fbc155a25f51aa4731c9f6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57224" y="785794"/>
            <a:ext cx="1500166" cy="1500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Подготовьте доклад: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«Новая экономика –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экономика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основанная на информации и знаниях».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«Как информационные технологии изменили характер труда?»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«Как меняется уклад всей жизни человека современного общества?»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последнем занятии дифференцированный зачет 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виде итогового тестирования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(протокол ознакомления)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2886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hlinkClick r:id="rId2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nformacionnaja_dejatelnost_cheloveka_13_chas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Ключева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Елена Евгеньевна, учитель информатики, ГОУ средняя школа №378 Кировский район.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Первин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Ю.А. и др.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Роботландия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Книга для школы.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М.:Научный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центр программных средств обучения при МГК по народному образованию, 2001.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Смолян Г.Л. и др. Информационно-психологическая безопасность (определение и анализ предметной области).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М.:Институт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системного анализа РАН, 2007.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за внимание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643182"/>
            <a:ext cx="8229600" cy="3714776"/>
          </a:xfrm>
        </p:spPr>
        <p:txBody>
          <a:bodyPr>
            <a:normAutofit/>
          </a:bodyPr>
          <a:lstStyle/>
          <a:p>
            <a:pPr marL="0" indent="350838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современных информационных технологий обеспечивает почти мгновенное подключение к любым электронным информационным массивам (таким как базы данных, электронные справочники и энциклопедии, различные оперативные сводки, аналитические обзоры, законодательные и нормативные акты и т.д.), поступающим из международных, региональных и национальных информационных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Амир\Desktop\5 апреля 2012\Аминев Ф.Я\468480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85728"/>
            <a:ext cx="3619504" cy="2108824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3"/>
          <p:cNvSpPr>
            <a:spLocks noChangeArrowheads="1"/>
          </p:cNvSpPr>
          <p:nvPr/>
        </p:nvSpPr>
        <p:spPr bwMode="auto">
          <a:xfrm>
            <a:off x="0" y="142875"/>
            <a:ext cx="9144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ahoma" pitchFamily="34" charset="0"/>
              </a:rPr>
              <a:t>Деятельность человека, связанную с процессами получения, преобразования, накопления и передачи информации, называют </a:t>
            </a:r>
            <a:r>
              <a:rPr lang="ru-RU" sz="2800" b="1" dirty="0">
                <a:solidFill>
                  <a:srgbClr val="3333CC"/>
                </a:solidFill>
                <a:latin typeface="Tahoma" pitchFamily="34" charset="0"/>
              </a:rPr>
              <a:t>информационной деятельностью. </a:t>
            </a: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3"/>
          <a:srcRect b="4999"/>
          <a:stretch>
            <a:fillRect/>
          </a:stretch>
        </p:blipFill>
        <p:spPr bwMode="auto">
          <a:xfrm>
            <a:off x="1071563" y="2000250"/>
            <a:ext cx="714375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313" y="142875"/>
            <a:ext cx="8786812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Информационная деятельность человека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50" y="2000250"/>
            <a:ext cx="3786188" cy="15700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Массовая информационная деятельность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43188" y="4357688"/>
            <a:ext cx="4643437" cy="15700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Специальная информационная деятельность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9188" y="1928813"/>
            <a:ext cx="4071937" cy="15700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Личностная информационная деятельность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2107406" y="821532"/>
            <a:ext cx="1285875" cy="10715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679700" y="2535238"/>
            <a:ext cx="3643313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6250781" y="892969"/>
            <a:ext cx="1214438" cy="8572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3"/>
          <a:srcRect b="9373"/>
          <a:stretch>
            <a:fillRect/>
          </a:stretch>
        </p:blipFill>
        <p:spPr bwMode="auto">
          <a:xfrm>
            <a:off x="142875" y="3929063"/>
            <a:ext cx="24638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7" grpId="0" build="allAtOnce" animBg="1"/>
      <p:bldP spid="8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Ведется бухгалтерия предприятий, осуществляется документооборот, контроль и учет, планирование и т.д.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Компьютеры находят применение при выполнении широкого круга задач: </a:t>
            </a: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-на крупном заводе –автоматизированная система контроля, обеспечивающая бесперебойную работу различных агрегатов</a:t>
            </a: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-применение роботов </a:t>
            </a: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н-р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автопилот, повторяет многократно </a:t>
            </a: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повторяющиеся  операции, работают </a:t>
            </a: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тяжелых и опасных для человека условиях </a:t>
            </a: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труда)</a:t>
            </a: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Робот на производстве Hyundai Solaris - Фотогалерея клуба Hyundai Solar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43446"/>
            <a:ext cx="3321831" cy="2214554"/>
          </a:xfrm>
          <a:prstGeom prst="rect">
            <a:avLst/>
          </a:prstGeom>
          <a:noFill/>
        </p:spPr>
      </p:pic>
      <p:pic>
        <p:nvPicPr>
          <p:cNvPr id="1028" name="Picture 4" descr="Промышленная автоматизация производст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73619" y="4572008"/>
            <a:ext cx="2870381" cy="2285992"/>
          </a:xfrm>
          <a:prstGeom prst="rect">
            <a:avLst/>
          </a:prstGeom>
          <a:noFill/>
        </p:spPr>
      </p:pic>
      <p:pic>
        <p:nvPicPr>
          <p:cNvPr id="1030" name="Picture 6" descr="Мировые - Страница 258 - IaftNew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607702"/>
            <a:ext cx="3000396" cy="2250298"/>
          </a:xfrm>
          <a:prstGeom prst="rect">
            <a:avLst/>
          </a:prstGeom>
          <a:noFill/>
        </p:spPr>
      </p:pic>
      <p:pic>
        <p:nvPicPr>
          <p:cNvPr id="1032" name="Picture 8" descr="Смоленская Атомная Электростанция - ЯПлакалъ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976" y="2285992"/>
            <a:ext cx="3429024" cy="22723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 Этапы проектирования любой новой продукции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САПР, проектирование, черчение. восстановление уда. . - 29 Марта 2015 - Blog - Sosh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512099"/>
            <a:ext cx="3071802" cy="2345901"/>
          </a:xfrm>
          <a:prstGeom prst="rect">
            <a:avLst/>
          </a:prstGeom>
          <a:noFill/>
        </p:spPr>
      </p:pic>
      <p:pic>
        <p:nvPicPr>
          <p:cNvPr id="26628" name="Picture 4" descr="Ситуация 2. Предположим, что Вы используете для проектирования ПП - 7 Декабря 2013 - Blog - F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83200"/>
            <a:ext cx="2928926" cy="2274800"/>
          </a:xfrm>
          <a:prstGeom prst="rect">
            <a:avLst/>
          </a:prstGeom>
          <a:noFill/>
        </p:spPr>
      </p:pic>
      <p:pic>
        <p:nvPicPr>
          <p:cNvPr id="26630" name="Picture 6" descr="Скачать программу сапр сударушка &quot; проблема реше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460285"/>
            <a:ext cx="3190874" cy="2397715"/>
          </a:xfrm>
          <a:prstGeom prst="rect">
            <a:avLst/>
          </a:prstGeom>
          <a:noFill/>
        </p:spPr>
      </p:pic>
      <p:pic>
        <p:nvPicPr>
          <p:cNvPr id="26632" name="Picture 8" descr="Лира сапр 2014 торрент, Лира 2013 r3 x86 x64 2013 rus rutracker or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285860"/>
            <a:ext cx="4286248" cy="3214685"/>
          </a:xfrm>
          <a:prstGeom prst="rect">
            <a:avLst/>
          </a:prstGeom>
          <a:noFill/>
        </p:spPr>
      </p:pic>
      <p:pic>
        <p:nvPicPr>
          <p:cNvPr id="26634" name="Picture 10" descr="Сапр autocad скачать - Autocad скачать бесплатно русская версия торрент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285860"/>
            <a:ext cx="4131455" cy="3305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Популярным средством в нынешней архитектуре является семейство программных комплексов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ArchiCAD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Archicad 13 free download - Шторы, гардины, карнизы, жалюзи - 3D-модели для все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551785"/>
            <a:ext cx="3071802" cy="2306215"/>
          </a:xfrm>
          <a:prstGeom prst="rect">
            <a:avLst/>
          </a:prstGeom>
          <a:noFill/>
        </p:spPr>
      </p:pic>
      <p:pic>
        <p:nvPicPr>
          <p:cNvPr id="27652" name="Picture 4" descr="Ближайшее будущее. 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4483144"/>
            <a:ext cx="3357554" cy="2374856"/>
          </a:xfrm>
          <a:prstGeom prst="rect">
            <a:avLst/>
          </a:prstGeom>
          <a:noFill/>
        </p:spPr>
      </p:pic>
      <p:pic>
        <p:nvPicPr>
          <p:cNvPr id="27654" name="Picture 6" descr="Портфолио фрилансера Анастасия Глазкова gam_85. . Архитектура - Жилой комплекс (Архикад). . Фриланс, удаленная работа на FL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572008"/>
            <a:ext cx="3071834" cy="2285992"/>
          </a:xfrm>
          <a:prstGeom prst="rect">
            <a:avLst/>
          </a:prstGeom>
          <a:noFill/>
        </p:spPr>
      </p:pic>
      <p:pic>
        <p:nvPicPr>
          <p:cNvPr id="27656" name="Picture 8" descr="Урок 4 Проектирование перекрытия фундамент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411462"/>
            <a:ext cx="4071966" cy="3049010"/>
          </a:xfrm>
          <a:prstGeom prst="rect">
            <a:avLst/>
          </a:prstGeom>
          <a:noFill/>
        </p:spPr>
      </p:pic>
      <p:pic>
        <p:nvPicPr>
          <p:cNvPr id="27658" name="Picture 10" descr="https://im3-tub-ru.yandex.net/i?id=1e5b38c8ffc162d1453648abd9678670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91063" y="1428736"/>
            <a:ext cx="3952903" cy="2964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Компьютерные системы используются для управления строительным процессом (доставка блоков на строительные площадки, учет оборудования, объемов выполненных работ, финансового учета).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s://im1-tub-ru.yandex.net/i?id=93722f749f8b97c700e4689557b78d7f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17177"/>
            <a:ext cx="4429124" cy="3240823"/>
          </a:xfrm>
          <a:prstGeom prst="rect">
            <a:avLst/>
          </a:prstGeom>
          <a:noFill/>
        </p:spPr>
      </p:pic>
      <p:pic>
        <p:nvPicPr>
          <p:cNvPr id="28676" name="Picture 4" descr="https://im2-tub-ru.yandex.net/i?id=3750f5e18d1fb87e86af3c1220bcca5c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3441" y="3857628"/>
            <a:ext cx="4520560" cy="3000372"/>
          </a:xfrm>
          <a:prstGeom prst="rect">
            <a:avLst/>
          </a:prstGeom>
          <a:noFill/>
        </p:spPr>
      </p:pic>
      <p:pic>
        <p:nvPicPr>
          <p:cNvPr id="28678" name="Picture 6" descr="https://im3-tub-ru.yandex.net/i?id=2f4d437074d3b0886baa9dbf219dd01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428736"/>
            <a:ext cx="3429024" cy="2339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525</Words>
  <PresentationFormat>Экран (4:3)</PresentationFormat>
  <Paragraphs>72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Роль информационной деятельности в современном обществе</vt:lpstr>
      <vt:lpstr>Роль информационной деятельности  в современном обществе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Литература</vt:lpstr>
      <vt:lpstr>Благодарю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информационной деятельности в современном обществе</dc:title>
  <cp:lastModifiedBy>Admin</cp:lastModifiedBy>
  <cp:revision>36</cp:revision>
  <dcterms:modified xsi:type="dcterms:W3CDTF">2015-05-19T11:37:23Z</dcterms:modified>
</cp:coreProperties>
</file>