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6"/>
  </p:notesMasterIdLst>
  <p:sldIdLst>
    <p:sldId id="259" r:id="rId2"/>
    <p:sldId id="284" r:id="rId3"/>
    <p:sldId id="285" r:id="rId4"/>
    <p:sldId id="287" r:id="rId5"/>
    <p:sldId id="304" r:id="rId6"/>
    <p:sldId id="278" r:id="rId7"/>
    <p:sldId id="281" r:id="rId8"/>
    <p:sldId id="279" r:id="rId9"/>
    <p:sldId id="274" r:id="rId10"/>
    <p:sldId id="305" r:id="rId11"/>
    <p:sldId id="306" r:id="rId12"/>
    <p:sldId id="307" r:id="rId13"/>
    <p:sldId id="308" r:id="rId14"/>
    <p:sldId id="309" r:id="rId15"/>
    <p:sldId id="310" r:id="rId16"/>
    <p:sldId id="311" r:id="rId17"/>
    <p:sldId id="312" r:id="rId18"/>
    <p:sldId id="313" r:id="rId19"/>
    <p:sldId id="314" r:id="rId20"/>
    <p:sldId id="315" r:id="rId21"/>
    <p:sldId id="316" r:id="rId22"/>
    <p:sldId id="317" r:id="rId23"/>
    <p:sldId id="318" r:id="rId24"/>
    <p:sldId id="319" r:id="rId25"/>
    <p:sldId id="328" r:id="rId26"/>
    <p:sldId id="320" r:id="rId27"/>
    <p:sldId id="321" r:id="rId28"/>
    <p:sldId id="322" r:id="rId29"/>
    <p:sldId id="323" r:id="rId30"/>
    <p:sldId id="324" r:id="rId31"/>
    <p:sldId id="325" r:id="rId32"/>
    <p:sldId id="326" r:id="rId33"/>
    <p:sldId id="327" r:id="rId34"/>
    <p:sldId id="329" r:id="rId35"/>
    <p:sldId id="330" r:id="rId36"/>
    <p:sldId id="290" r:id="rId37"/>
    <p:sldId id="288" r:id="rId38"/>
    <p:sldId id="286" r:id="rId39"/>
    <p:sldId id="303" r:id="rId40"/>
    <p:sldId id="298" r:id="rId41"/>
    <p:sldId id="299" r:id="rId42"/>
    <p:sldId id="301" r:id="rId43"/>
    <p:sldId id="302" r:id="rId44"/>
    <p:sldId id="296" r:id="rId4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96" autoAdjust="0"/>
    <p:restoredTop sz="94660"/>
  </p:normalViewPr>
  <p:slideViewPr>
    <p:cSldViewPr>
      <p:cViewPr varScale="1">
        <p:scale>
          <a:sx n="65" d="100"/>
          <a:sy n="65" d="100"/>
        </p:scale>
        <p:origin x="-57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BE920EC-0AFF-4256-9E7E-09D60E7C9EC5}" type="datetimeFigureOut">
              <a:rPr lang="ru-RU"/>
              <a:pPr>
                <a:defRPr/>
              </a:pPr>
              <a:t>20.05.2015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02F5A22-3695-48E1-9CBF-98A9D85858F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543C32D-A3C4-4745-8439-3B28B38CDF5D}" type="slidenum">
              <a:rPr lang="ru-RU"/>
              <a:pPr>
                <a:defRPr/>
              </a:pPr>
              <a:t>9</a:t>
            </a:fld>
            <a:endParaRPr lang="ru-RU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81555-20AE-4B9E-AAF0-70E7EA7E9BCF}" type="datetimeFigureOut">
              <a:rPr lang="ru-RU"/>
              <a:pPr>
                <a:defRPr/>
              </a:pPr>
              <a:t>20.05.2015</a:t>
            </a:fld>
            <a:endParaRPr lang="ru-RU" dirty="0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ABC78-F9C7-4879-A36D-942E50484D5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65DF80-F9C0-403A-A727-3E2898CBEE88}" type="datetimeFigureOut">
              <a:rPr lang="ru-RU"/>
              <a:pPr>
                <a:defRPr/>
              </a:pPr>
              <a:t>20.05.2015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99CE3-A888-4E4F-A4E9-C1082885EEB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CE111-D901-4059-BD6B-872EB066D33F}" type="datetimeFigureOut">
              <a:rPr lang="ru-RU"/>
              <a:pPr>
                <a:defRPr/>
              </a:pPr>
              <a:t>20.05.2015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7D196-D1D7-4F42-BB38-DC77F3F894F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37737-275C-4497-9B2C-3BA1EBC63F11}" type="datetimeFigureOut">
              <a:rPr lang="ru-RU"/>
              <a:pPr>
                <a:defRPr/>
              </a:pPr>
              <a:t>20.05.2015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E31E5-9F88-43F4-9D29-E28D71B3DA3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4CF08-645E-41A6-9465-8A322FC59336}" type="datetimeFigureOut">
              <a:rPr lang="ru-RU"/>
              <a:pPr>
                <a:defRPr/>
              </a:pPr>
              <a:t>20.05.2015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5FADF-B87C-40EA-9A70-C575B694A7D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B2F79-A743-48CD-B756-6C2ABBFEDA81}" type="datetimeFigureOut">
              <a:rPr lang="ru-RU"/>
              <a:pPr>
                <a:defRPr/>
              </a:pPr>
              <a:t>20.05.2015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9A8A8-EF39-4B59-A954-1196DAA5F89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92258-6B77-4171-AFDE-E5B90F52443C}" type="datetimeFigureOut">
              <a:rPr lang="ru-RU"/>
              <a:pPr>
                <a:defRPr/>
              </a:pPr>
              <a:t>20.05.2015</a:t>
            </a:fld>
            <a:endParaRPr lang="ru-RU" dirty="0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AB208-5E8C-4F5B-A5F0-0E320A18A02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3DCC6-3631-48BA-ACB1-9D11A9F4557C}" type="datetimeFigureOut">
              <a:rPr lang="ru-RU"/>
              <a:pPr>
                <a:defRPr/>
              </a:pPr>
              <a:t>20.05.2015</a:t>
            </a:fld>
            <a:endParaRPr lang="ru-RU" dirty="0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65294-3CBD-4BFC-B538-035013802C6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5B4246-DD90-404C-9277-BB97F3E5FCDA}" type="datetimeFigureOut">
              <a:rPr lang="ru-RU"/>
              <a:pPr>
                <a:defRPr/>
              </a:pPr>
              <a:t>20.05.2015</a:t>
            </a:fld>
            <a:endParaRPr lang="ru-RU" dirty="0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D414E-DF2D-4BE3-B8C8-FF62167706E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A5DC8-EFE5-4471-A957-2AF08604F7C7}" type="datetimeFigureOut">
              <a:rPr lang="ru-RU"/>
              <a:pPr>
                <a:defRPr/>
              </a:pPr>
              <a:t>20.05.2015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962B0-3820-4E98-A575-D78CF69B1C9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D1E5FB-BB92-4490-B17F-BC60E2691AA2}" type="datetimeFigureOut">
              <a:rPr lang="ru-RU"/>
              <a:pPr>
                <a:defRPr/>
              </a:pPr>
              <a:t>20.05.2015</a:t>
            </a:fld>
            <a:endParaRPr lang="ru-RU" dirty="0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8D972-7566-4453-BEF3-AD15E893638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2052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3954D962-BFCB-4E27-A82C-2A26BC2E9BCC}" type="datetimeFigureOut">
              <a:rPr lang="ru-RU"/>
              <a:pPr>
                <a:defRPr/>
              </a:pPr>
              <a:t>20.05.2015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120C61A1-DE2E-443F-B182-767BF16E79F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grpSp>
        <p:nvGrpSpPr>
          <p:cNvPr id="2057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17" r:id="rId2"/>
    <p:sldLayoutId id="2147483726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7" r:id="rId9"/>
    <p:sldLayoutId id="2147483723" r:id="rId10"/>
    <p:sldLayoutId id="2147483724" r:id="rId11"/>
  </p:sldLayoutIdLst>
  <p:transition spd="med">
    <p:wip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0.xml"/><Relationship Id="rId3" Type="http://schemas.openxmlformats.org/officeDocument/2006/relationships/slide" Target="slide9.xml"/><Relationship Id="rId7" Type="http://schemas.openxmlformats.org/officeDocument/2006/relationships/slide" Target="slide39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8.xml"/><Relationship Id="rId5" Type="http://schemas.openxmlformats.org/officeDocument/2006/relationships/slide" Target="slide37.xml"/><Relationship Id="rId10" Type="http://schemas.openxmlformats.org/officeDocument/2006/relationships/slide" Target="slide43.xml"/><Relationship Id="rId4" Type="http://schemas.openxmlformats.org/officeDocument/2006/relationships/slide" Target="slide36.xml"/><Relationship Id="rId9" Type="http://schemas.openxmlformats.org/officeDocument/2006/relationships/slide" Target="slide4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4282" y="1000108"/>
            <a:ext cx="89297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Основные этапы развития информационного общества. Этапы развития технических средств и информационных ресурсов.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5786" y="214290"/>
            <a:ext cx="8001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Министерство Здравоохранения РТ</a:t>
            </a:r>
          </a:p>
          <a:p>
            <a:pPr algn="ctr"/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ГАОУ СПО «Елабужское медицинское училище»(техникум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643314"/>
            <a:ext cx="4572000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12500"/>
          </a:effectLst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00066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черты информационного общества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86478"/>
          </a:xfrm>
        </p:spPr>
        <p:txBody>
          <a:bodyPr/>
          <a:lstStyle/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1.В настоящее время в цивилизованном мире происходит процесс движения к информационному обществу.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2.Формирование информационного общества изменяет  структуру экономики государств и структуру рынка труда.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3.Информационный кризис общества связан  с тем обстоятельством, что  обрушившийся на человека поток информации оказывается недоступным в обработке в приемлемое время.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4.Новые информационные технологии помогают разрешить информационный кризис. Однако в полной мере это возможно в комплексе с другими мерами: экономическими, юридическими и пр.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5.В России имеется ряд объективных предпосылок к переходу к информационному обществу. Среди них: быстрое развитие материальной базы информационной сферы, информатизация многих отраслей производства и управления, активное вхождение в мировое сообщество, подготовленность общественного сознания и др.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6. Движение России к информационному обществу реализуется государством как стратегическая, приоритетная  цель, достижению которой способствует достаточно высокий кадровый и научно-технический потенциал страны. 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9"/>
            <a:ext cx="8229600" cy="6038872"/>
          </a:xfrm>
        </p:spPr>
        <p:txBody>
          <a:bodyPr/>
          <a:lstStyle/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7.Среди приоритетных задач процесса движения к информационному  обществу находятся: информатизация всей системы образования; развитие индустрии информационных услуг; следование национальным культурно-историческим традициям.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8.Информационная культура в современном понимании заключается в умении и потребности человека работать с информацией средствами новых информационных технологий.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9.Основы информационной культуры человека должны закладываться в детстве.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10.Задача информационного общества в сфере образования – сделать образование доступным для каждого человека, преодолеть неравенство в этой области.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11.Формирование информационного общества приводит к изменениям во всех составляющих уклада жизни людей: в работе, в учебе, в быту и отдыхе и т.д.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12. Информационное общество не свободно от ряда опасностей и проблем.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(Семакин,10-11,стр.219) 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2"/>
            <a:ext cx="8229600" cy="1722427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00FF00"/>
                </a:solidFill>
                <a:effectLst/>
                <a:latin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FF00"/>
                </a:solidFill>
                <a:effectLst/>
                <a:latin typeface="Times New Roman" pitchFamily="18" charset="0"/>
              </a:rPr>
            </a:br>
            <a:r>
              <a:rPr lang="ru-RU" sz="4000" b="1" dirty="0" smtClean="0">
                <a:solidFill>
                  <a:srgbClr val="00FF00"/>
                </a:solidFill>
                <a:latin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FF00"/>
                </a:solidFill>
                <a:latin typeface="Times New Roman" pitchFamily="18" charset="0"/>
              </a:rPr>
            </a:br>
            <a:r>
              <a:rPr lang="ru-RU" sz="4000" b="1" dirty="0" smtClean="0">
                <a:solidFill>
                  <a:srgbClr val="00FF00"/>
                </a:solidFill>
                <a:latin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FF00"/>
                </a:solidFill>
                <a:latin typeface="Times New Roman" pitchFamily="18" charset="0"/>
              </a:rPr>
            </a:br>
            <a:r>
              <a:rPr lang="ru-RU" sz="4000" b="1" dirty="0" smtClean="0">
                <a:solidFill>
                  <a:srgbClr val="00FF00"/>
                </a:solidFill>
                <a:latin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FF00"/>
                </a:solidFill>
                <a:latin typeface="Times New Roman" pitchFamily="18" charset="0"/>
              </a:rPr>
            </a:br>
            <a:r>
              <a:rPr lang="ru-RU" sz="4000" b="1" dirty="0" smtClean="0">
                <a:solidFill>
                  <a:srgbClr val="00FF00"/>
                </a:solidFill>
                <a:latin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FF00"/>
                </a:solidFill>
                <a:latin typeface="Times New Roman" pitchFamily="18" charset="0"/>
              </a:rPr>
            </a:br>
            <a:r>
              <a:rPr lang="ru-RU" sz="4000" b="1" dirty="0" smtClean="0">
                <a:solidFill>
                  <a:srgbClr val="00FF00"/>
                </a:solidFill>
                <a:latin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FF00"/>
                </a:solidFill>
                <a:latin typeface="Times New Roman" pitchFamily="18" charset="0"/>
              </a:rPr>
            </a:br>
            <a:r>
              <a:rPr lang="ru-RU" sz="4000" b="1" dirty="0" smtClean="0">
                <a:solidFill>
                  <a:srgbClr val="00FF00"/>
                </a:solidFill>
                <a:latin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FF00"/>
                </a:solidFill>
                <a:latin typeface="Times New Roman" pitchFamily="18" charset="0"/>
              </a:rPr>
            </a:br>
            <a:r>
              <a:rPr lang="ru-RU" sz="4000" b="1" dirty="0" smtClean="0">
                <a:solidFill>
                  <a:srgbClr val="00FF00"/>
                </a:solidFill>
                <a:latin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FF00"/>
                </a:solidFill>
                <a:latin typeface="Times New Roman" pitchFamily="18" charset="0"/>
              </a:rPr>
            </a:br>
            <a:r>
              <a:rPr lang="ru-RU" sz="4000" b="1" dirty="0" smtClean="0">
                <a:solidFill>
                  <a:srgbClr val="00FF00"/>
                </a:solidFill>
                <a:latin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FF00"/>
                </a:solidFill>
                <a:latin typeface="Times New Roman" pitchFamily="18" charset="0"/>
              </a:rPr>
            </a:br>
            <a:r>
              <a:rPr lang="ru-RU" sz="4000" b="1" dirty="0" smtClean="0">
                <a:solidFill>
                  <a:srgbClr val="00FF00"/>
                </a:solidFill>
                <a:latin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FF00"/>
                </a:solidFill>
                <a:latin typeface="Times New Roman" pitchFamily="18" charset="0"/>
              </a:rPr>
            </a:br>
            <a:r>
              <a:rPr lang="ru-RU" sz="4000" b="1" dirty="0" smtClean="0">
                <a:solidFill>
                  <a:srgbClr val="00FF00"/>
                </a:solidFill>
                <a:latin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FF00"/>
                </a:solidFill>
                <a:latin typeface="Times New Roman" pitchFamily="18" charset="0"/>
              </a:rPr>
            </a:br>
            <a:r>
              <a:rPr lang="ru-RU" sz="4000" b="1" dirty="0" smtClean="0">
                <a:solidFill>
                  <a:srgbClr val="00FF00"/>
                </a:solidFill>
                <a:latin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FF00"/>
                </a:solidFill>
                <a:latin typeface="Times New Roman" pitchFamily="18" charset="0"/>
              </a:rPr>
            </a:br>
            <a:r>
              <a:rPr lang="ru-RU" sz="4000" b="1" dirty="0" smtClean="0">
                <a:solidFill>
                  <a:srgbClr val="00FF00"/>
                </a:solidFill>
                <a:latin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FF00"/>
                </a:solidFill>
                <a:latin typeface="Times New Roman" pitchFamily="18" charset="0"/>
              </a:rPr>
            </a:br>
            <a:r>
              <a:rPr lang="ru-RU" sz="4000" b="1" dirty="0" smtClean="0">
                <a:solidFill>
                  <a:srgbClr val="00FF00"/>
                </a:solidFill>
                <a:latin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FF00"/>
                </a:solidFill>
                <a:latin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</a:rPr>
              <a:t>Этапы развития технических средств и информационных ресурсов</a:t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en-US" sz="2800" b="1" dirty="0" err="1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</a:rPr>
              <a:t>Ручной</a:t>
            </a: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</a:rPr>
              <a:t> </a:t>
            </a:r>
            <a:r>
              <a:rPr lang="en-US" sz="2800" b="1" dirty="0" err="1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</a:rPr>
              <a:t>этап</a:t>
            </a:r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</a:rPr>
              <a:t> </a:t>
            </a: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</a:rPr>
              <a:t/>
            </a:r>
            <a:br>
              <a:rPr lang="ru-RU" sz="2800" b="1" dirty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</a:rPr>
            </a:b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</a:rPr>
              <a:t>( с 50-го тысячелетия до н.э.)</a:t>
            </a:r>
            <a:r>
              <a:rPr lang="ru-RU" sz="2800" dirty="0">
                <a:solidFill>
                  <a:schemeClr val="accent4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714620"/>
            <a:ext cx="8229600" cy="3810005"/>
          </a:xfrm>
        </p:spPr>
        <p:txBody>
          <a:bodyPr/>
          <a:lstStyle/>
          <a:p>
            <a:pPr>
              <a:buFont typeface="Wingdings" pitchFamily="2" charset="2"/>
              <a:buChar char="þ"/>
            </a:pPr>
            <a:r>
              <a:rPr lang="ru-RU" dirty="0"/>
              <a:t> </a:t>
            </a:r>
            <a:r>
              <a:rPr lang="ru-RU" b="1" dirty="0">
                <a:solidFill>
                  <a:srgbClr val="000000"/>
                </a:solidFill>
                <a:effectLst/>
              </a:rPr>
              <a:t>Абак – 1000 г. </a:t>
            </a:r>
            <a:r>
              <a:rPr lang="en-US" b="1" dirty="0">
                <a:solidFill>
                  <a:srgbClr val="000000"/>
                </a:solidFill>
                <a:effectLst/>
              </a:rPr>
              <a:t>д</a:t>
            </a:r>
            <a:r>
              <a:rPr lang="ru-RU" b="1" dirty="0">
                <a:solidFill>
                  <a:srgbClr val="000000"/>
                </a:solidFill>
                <a:effectLst/>
              </a:rPr>
              <a:t>о н.э.</a:t>
            </a:r>
          </a:p>
          <a:p>
            <a:pPr>
              <a:buFont typeface="Wingdings" pitchFamily="2" charset="2"/>
              <a:buNone/>
            </a:pPr>
            <a:endParaRPr lang="ru-RU" b="1" dirty="0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ru-RU" dirty="0">
              <a:latin typeface="Times New Roman" pitchFamily="18" charset="0"/>
            </a:endParaRPr>
          </a:p>
          <a:p>
            <a:pPr>
              <a:buFont typeface="Wingdings" pitchFamily="2" charset="2"/>
              <a:buChar char="þ"/>
            </a:pPr>
            <a:r>
              <a:rPr lang="ru-RU" dirty="0">
                <a:latin typeface="Times New Roman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itchFamily="18" charset="0"/>
              </a:rPr>
              <a:t>Логарифмическая линейка (Дж.Непер – начало </a:t>
            </a:r>
            <a:r>
              <a:rPr lang="en-US" b="1" dirty="0">
                <a:solidFill>
                  <a:srgbClr val="000000"/>
                </a:solidFill>
                <a:effectLst/>
                <a:latin typeface="Times New Roman" pitchFamily="18" charset="0"/>
                <a:cs typeface="Arial" charset="0"/>
              </a:rPr>
              <a:t>XVII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itchFamily="18" charset="0"/>
                <a:cs typeface="Arial" charset="0"/>
              </a:rPr>
              <a:t> века).</a:t>
            </a:r>
            <a:endParaRPr lang="en-US" b="1" dirty="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pic>
        <p:nvPicPr>
          <p:cNvPr id="26628" name="Picture 4" descr="imag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2714620"/>
            <a:ext cx="2808288" cy="1441450"/>
          </a:xfrm>
          <a:prstGeom prst="rect">
            <a:avLst/>
          </a:prstGeom>
          <a:noFill/>
        </p:spPr>
      </p:pic>
      <p:pic>
        <p:nvPicPr>
          <p:cNvPr id="26629" name="Picture 5" descr="jjjjj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5000636"/>
            <a:ext cx="3671887" cy="165576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8280400" cy="1081088"/>
          </a:xfrm>
        </p:spPr>
        <p:txBody>
          <a:bodyPr/>
          <a:lstStyle/>
          <a:p>
            <a:pPr algn="ctr"/>
            <a:r>
              <a:rPr lang="ru-RU" sz="3200" b="1" dirty="0">
                <a:solidFill>
                  <a:srgbClr val="00FF00"/>
                </a:solidFill>
                <a:effectLst/>
                <a:latin typeface="Times New Roman" pitchFamily="18" charset="0"/>
              </a:rPr>
              <a:t>Механический этап </a:t>
            </a:r>
            <a:br>
              <a:rPr lang="ru-RU" sz="3200" b="1" dirty="0">
                <a:solidFill>
                  <a:srgbClr val="00FF00"/>
                </a:solidFill>
                <a:effectLst/>
                <a:latin typeface="Times New Roman" pitchFamily="18" charset="0"/>
              </a:rPr>
            </a:br>
            <a:r>
              <a:rPr lang="ru-RU" sz="3200" b="1" dirty="0">
                <a:solidFill>
                  <a:srgbClr val="00FF00"/>
                </a:solidFill>
                <a:effectLst/>
                <a:latin typeface="Times New Roman" pitchFamily="18" charset="0"/>
              </a:rPr>
              <a:t>(с середины </a:t>
            </a:r>
            <a:r>
              <a:rPr lang="en-US" sz="3200" b="1" dirty="0">
                <a:solidFill>
                  <a:srgbClr val="00FF00"/>
                </a:solidFill>
                <a:effectLst/>
                <a:latin typeface="Times New Roman" pitchFamily="18" charset="0"/>
                <a:cs typeface="Arial" charset="0"/>
              </a:rPr>
              <a:t>XVII</a:t>
            </a:r>
            <a:r>
              <a:rPr lang="ru-RU" sz="3200" b="1" dirty="0">
                <a:solidFill>
                  <a:srgbClr val="00FF00"/>
                </a:solidFill>
                <a:effectLst/>
                <a:latin typeface="Times New Roman" pitchFamily="18" charset="0"/>
                <a:cs typeface="Arial" charset="0"/>
              </a:rPr>
              <a:t> века)</a:t>
            </a:r>
            <a:endParaRPr lang="en-US" sz="3200" b="1" dirty="0">
              <a:solidFill>
                <a:srgbClr val="00FF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5256212"/>
          </a:xfrm>
        </p:spPr>
        <p:txBody>
          <a:bodyPr/>
          <a:lstStyle/>
          <a:p>
            <a:pPr>
              <a:buFont typeface="Wingdings" pitchFamily="2" charset="2"/>
              <a:buChar char="þ"/>
            </a:pPr>
            <a:r>
              <a:rPr lang="ru-RU" b="1" dirty="0">
                <a:solidFill>
                  <a:srgbClr val="000000"/>
                </a:solidFill>
                <a:effectLst/>
              </a:rPr>
              <a:t> </a:t>
            </a:r>
            <a:r>
              <a:rPr lang="ru-RU" sz="2400" b="1" dirty="0">
                <a:solidFill>
                  <a:srgbClr val="000000"/>
                </a:solidFill>
                <a:effectLst/>
                <a:latin typeface="Times New Roman" pitchFamily="18" charset="0"/>
              </a:rPr>
              <a:t>Счетная суммирующая машина –</a:t>
            </a:r>
          </a:p>
          <a:p>
            <a:pPr>
              <a:buFont typeface="Wingdings" pitchFamily="2" charset="2"/>
              <a:buNone/>
            </a:pPr>
            <a:r>
              <a:rPr lang="ru-RU" sz="2400" b="1" dirty="0">
                <a:solidFill>
                  <a:srgbClr val="000000"/>
                </a:solidFill>
                <a:effectLst/>
                <a:latin typeface="Times New Roman" pitchFamily="18" charset="0"/>
              </a:rPr>
              <a:t>     Блез Паскаль, 1642г.</a:t>
            </a:r>
          </a:p>
          <a:p>
            <a:pPr>
              <a:buFont typeface="Wingdings" pitchFamily="2" charset="2"/>
              <a:buNone/>
            </a:pPr>
            <a:endParaRPr lang="ru-RU" b="1" dirty="0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>
              <a:buFont typeface="Wingdings" pitchFamily="2" charset="2"/>
              <a:buChar char="þ"/>
            </a:pPr>
            <a:r>
              <a:rPr lang="ru-RU" b="1" dirty="0">
                <a:solidFill>
                  <a:srgbClr val="000000"/>
                </a:solidFill>
                <a:effectLst/>
              </a:rPr>
              <a:t>                       </a:t>
            </a:r>
            <a:r>
              <a:rPr lang="ru-RU" b="1" dirty="0" smtClean="0">
                <a:solidFill>
                  <a:srgbClr val="000000"/>
                </a:solidFill>
                <a:effectLst/>
              </a:rPr>
              <a:t>            </a:t>
            </a:r>
            <a:r>
              <a:rPr lang="ru-RU" sz="2400" b="1" dirty="0">
                <a:solidFill>
                  <a:srgbClr val="000000"/>
                </a:solidFill>
                <a:effectLst/>
                <a:latin typeface="Times New Roman" pitchFamily="18" charset="0"/>
              </a:rPr>
              <a:t>Счетная машина – Готфрид фон    </a:t>
            </a:r>
          </a:p>
          <a:p>
            <a:pPr>
              <a:buFont typeface="Wingdings" pitchFamily="2" charset="2"/>
              <a:buNone/>
            </a:pPr>
            <a:r>
              <a:rPr lang="ru-RU" sz="2400" b="1" dirty="0">
                <a:solidFill>
                  <a:srgbClr val="000000"/>
                </a:solidFill>
                <a:effectLst/>
                <a:latin typeface="Times New Roman" pitchFamily="18" charset="0"/>
              </a:rPr>
              <a:t>                                             Лейбниц, 1670 – 1680 гг.</a:t>
            </a:r>
          </a:p>
          <a:p>
            <a:pPr>
              <a:buFont typeface="Wingdings" pitchFamily="2" charset="2"/>
              <a:buNone/>
            </a:pPr>
            <a:r>
              <a:rPr lang="ru-RU" sz="2400" b="1" dirty="0">
                <a:solidFill>
                  <a:srgbClr val="000000"/>
                </a:solidFill>
                <a:effectLst/>
                <a:latin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þ"/>
            </a:pPr>
            <a:endParaRPr lang="ru-RU" b="1" dirty="0" smtClean="0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>
              <a:buFont typeface="Wingdings" pitchFamily="2" charset="2"/>
              <a:buChar char="þ"/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effectLst/>
                <a:latin typeface="Times New Roman" pitchFamily="18" charset="0"/>
              </a:rPr>
              <a:t>Вычислительная машина – </a:t>
            </a:r>
          </a:p>
          <a:p>
            <a:pPr>
              <a:buFont typeface="Wingdings" pitchFamily="2" charset="2"/>
              <a:buNone/>
            </a:pPr>
            <a:r>
              <a:rPr lang="ru-RU" sz="2400" b="1" dirty="0">
                <a:solidFill>
                  <a:srgbClr val="000000"/>
                </a:solidFill>
                <a:effectLst/>
                <a:latin typeface="Times New Roman" pitchFamily="18" charset="0"/>
              </a:rPr>
              <a:t>     Чарльз Беббидж, Ада Лавлейс,</a:t>
            </a:r>
          </a:p>
          <a:p>
            <a:pPr>
              <a:buFont typeface="Wingdings" pitchFamily="2" charset="2"/>
              <a:buNone/>
            </a:pPr>
            <a:r>
              <a:rPr lang="ru-RU" sz="2400" b="1" dirty="0">
                <a:solidFill>
                  <a:srgbClr val="000000"/>
                </a:solidFill>
                <a:effectLst/>
                <a:latin typeface="Times New Roman" pitchFamily="18" charset="0"/>
              </a:rPr>
              <a:t>      1822 г.</a:t>
            </a:r>
          </a:p>
        </p:txBody>
      </p:sp>
      <p:pic>
        <p:nvPicPr>
          <p:cNvPr id="27652" name="Picture 4" descr="images (1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6325" y="1412875"/>
            <a:ext cx="1944688" cy="1223963"/>
          </a:xfrm>
          <a:prstGeom prst="rect">
            <a:avLst/>
          </a:prstGeom>
          <a:noFill/>
        </p:spPr>
      </p:pic>
      <p:pic>
        <p:nvPicPr>
          <p:cNvPr id="27654" name="Picture 6" descr="l;jkgjfg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714620"/>
            <a:ext cx="2160588" cy="1655763"/>
          </a:xfrm>
          <a:prstGeom prst="rect">
            <a:avLst/>
          </a:prstGeom>
          <a:noFill/>
        </p:spPr>
      </p:pic>
      <p:pic>
        <p:nvPicPr>
          <p:cNvPr id="27655" name="Picture 7" descr="werwrew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00900" y="4552950"/>
            <a:ext cx="1943100" cy="23050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>
                <a:solidFill>
                  <a:srgbClr val="00FF00"/>
                </a:solidFill>
                <a:effectLst/>
                <a:latin typeface="Times New Roman" pitchFamily="18" charset="0"/>
              </a:rPr>
              <a:t>Электромеханический</a:t>
            </a:r>
            <a:br>
              <a:rPr lang="ru-RU" sz="3600" b="1" dirty="0">
                <a:solidFill>
                  <a:srgbClr val="00FF00"/>
                </a:solidFill>
                <a:effectLst/>
                <a:latin typeface="Times New Roman" pitchFamily="18" charset="0"/>
              </a:rPr>
            </a:br>
            <a:r>
              <a:rPr lang="ru-RU" sz="3600" b="1" dirty="0">
                <a:solidFill>
                  <a:srgbClr val="00FF00"/>
                </a:solidFill>
                <a:effectLst/>
                <a:latin typeface="Times New Roman" pitchFamily="18" charset="0"/>
              </a:rPr>
              <a:t> (с девяностых годов </a:t>
            </a:r>
            <a:r>
              <a:rPr lang="en-US" sz="3600" b="1" dirty="0">
                <a:solidFill>
                  <a:srgbClr val="00FF00"/>
                </a:solidFill>
                <a:effectLst/>
                <a:latin typeface="Times New Roman" pitchFamily="18" charset="0"/>
                <a:cs typeface="Arial" charset="0"/>
              </a:rPr>
              <a:t>XIX</a:t>
            </a:r>
            <a:r>
              <a:rPr lang="ru-RU" sz="3600" b="1" dirty="0">
                <a:solidFill>
                  <a:srgbClr val="00FF00"/>
                </a:solidFill>
                <a:effectLst/>
                <a:latin typeface="Times New Roman" pitchFamily="18" charset="0"/>
                <a:cs typeface="Arial" charset="0"/>
              </a:rPr>
              <a:t> века)</a:t>
            </a:r>
            <a:r>
              <a:rPr lang="ru-RU" sz="4000" dirty="0"/>
              <a:t> 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60575"/>
            <a:ext cx="8229600" cy="4464050"/>
          </a:xfrm>
        </p:spPr>
        <p:txBody>
          <a:bodyPr/>
          <a:lstStyle/>
          <a:p>
            <a:pPr>
              <a:buFont typeface="Wingdings" pitchFamily="2" charset="2"/>
              <a:buChar char="þ"/>
            </a:pPr>
            <a:r>
              <a:rPr lang="ru-RU" b="1">
                <a:solidFill>
                  <a:srgbClr val="000000"/>
                </a:solidFill>
                <a:effectLst/>
              </a:rPr>
              <a:t> </a:t>
            </a:r>
            <a:r>
              <a:rPr lang="ru-RU" b="1">
                <a:solidFill>
                  <a:srgbClr val="000000"/>
                </a:solidFill>
                <a:effectLst/>
                <a:latin typeface="Times New Roman" pitchFamily="18" charset="0"/>
              </a:rPr>
              <a:t>Электрическая вычислительная  машина (табулятор) – </a:t>
            </a:r>
          </a:p>
          <a:p>
            <a:pPr>
              <a:buFont typeface="Wingdings" pitchFamily="2" charset="2"/>
              <a:buNone/>
            </a:pPr>
            <a:r>
              <a:rPr lang="ru-RU" b="1">
                <a:solidFill>
                  <a:srgbClr val="000000"/>
                </a:solidFill>
                <a:effectLst/>
                <a:latin typeface="Times New Roman" pitchFamily="18" charset="0"/>
              </a:rPr>
              <a:t>   Герман Холлерит,</a:t>
            </a:r>
          </a:p>
          <a:p>
            <a:pPr>
              <a:buFont typeface="Wingdings" pitchFamily="2" charset="2"/>
              <a:buNone/>
            </a:pPr>
            <a:r>
              <a:rPr lang="ru-RU" b="1">
                <a:solidFill>
                  <a:srgbClr val="000000"/>
                </a:solidFill>
                <a:effectLst/>
                <a:latin typeface="Times New Roman" pitchFamily="18" charset="0"/>
              </a:rPr>
              <a:t>   1884 г.   </a:t>
            </a:r>
          </a:p>
        </p:txBody>
      </p:sp>
      <p:pic>
        <p:nvPicPr>
          <p:cNvPr id="28676" name="Picture 4" descr="fghfjyg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2781300"/>
            <a:ext cx="2663825" cy="36718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dirty="0">
                <a:solidFill>
                  <a:srgbClr val="00FF00"/>
                </a:solidFill>
                <a:effectLst/>
                <a:latin typeface="Times New Roman" pitchFamily="18" charset="0"/>
              </a:rPr>
              <a:t>Электронный</a:t>
            </a:r>
            <a:br>
              <a:rPr lang="ru-RU" sz="4000" b="1" dirty="0">
                <a:solidFill>
                  <a:srgbClr val="00FF00"/>
                </a:solidFill>
                <a:effectLst/>
                <a:latin typeface="Times New Roman" pitchFamily="18" charset="0"/>
              </a:rPr>
            </a:br>
            <a:r>
              <a:rPr lang="ru-RU" sz="4000" b="1" dirty="0">
                <a:solidFill>
                  <a:srgbClr val="00FF00"/>
                </a:solidFill>
                <a:effectLst/>
                <a:latin typeface="Times New Roman" pitchFamily="18" charset="0"/>
              </a:rPr>
              <a:t> (с сороковых годов </a:t>
            </a:r>
            <a:r>
              <a:rPr lang="ru-RU" sz="4000" b="1" dirty="0">
                <a:solidFill>
                  <a:srgbClr val="00FF00"/>
                </a:solidFill>
                <a:effectLst/>
                <a:latin typeface="Times New Roman" pitchFamily="18" charset="0"/>
                <a:cs typeface="Arial" charset="0"/>
              </a:rPr>
              <a:t>ХХ века)</a:t>
            </a:r>
            <a:endParaRPr lang="en-US" sz="4000" b="1" dirty="0">
              <a:solidFill>
                <a:srgbClr val="00FF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974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b="1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ru-RU" b="1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>
              <a:buFont typeface="Wingdings" pitchFamily="2" charset="2"/>
              <a:buChar char="þ"/>
            </a:pPr>
            <a:r>
              <a:rPr lang="ru-RU" sz="2400" b="1">
                <a:solidFill>
                  <a:srgbClr val="000000"/>
                </a:solidFill>
                <a:effectLst/>
                <a:latin typeface="Times New Roman" pitchFamily="18" charset="0"/>
              </a:rPr>
              <a:t>ЭНИАК (США) – 1946 г.</a:t>
            </a:r>
          </a:p>
          <a:p>
            <a:pPr>
              <a:buFont typeface="Wingdings" pitchFamily="2" charset="2"/>
              <a:buNone/>
            </a:pPr>
            <a:endParaRPr lang="ru-RU" sz="2400" b="1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ru-RU" b="1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ru-RU" b="1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ru-RU" b="1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>
              <a:buFont typeface="Wingdings" pitchFamily="2" charset="2"/>
              <a:buChar char="þ"/>
            </a:pPr>
            <a:r>
              <a:rPr lang="ru-RU" sz="2400" b="1">
                <a:solidFill>
                  <a:srgbClr val="000000"/>
                </a:solidFill>
                <a:effectLst/>
                <a:latin typeface="Times New Roman" pitchFamily="18" charset="0"/>
              </a:rPr>
              <a:t>                                                  МЭСМ (СССР) – 1950 г. – </a:t>
            </a:r>
          </a:p>
          <a:p>
            <a:pPr>
              <a:buFont typeface="Wingdings" pitchFamily="2" charset="2"/>
              <a:buNone/>
            </a:pPr>
            <a:r>
              <a:rPr lang="ru-RU" sz="2400" b="1">
                <a:solidFill>
                  <a:srgbClr val="000000"/>
                </a:solidFill>
                <a:effectLst/>
                <a:latin typeface="Times New Roman" pitchFamily="18" charset="0"/>
              </a:rPr>
              <a:t>                                                               С.А. Лебедев.</a:t>
            </a:r>
          </a:p>
        </p:txBody>
      </p:sp>
      <p:pic>
        <p:nvPicPr>
          <p:cNvPr id="29700" name="Picture 4" descr="uyi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1785926"/>
            <a:ext cx="2952750" cy="2952750"/>
          </a:xfrm>
          <a:prstGeom prst="rect">
            <a:avLst/>
          </a:prstGeom>
          <a:noFill/>
        </p:spPr>
      </p:pic>
      <p:pic>
        <p:nvPicPr>
          <p:cNvPr id="29701" name="Picture 5" descr="jhfgj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4076700"/>
            <a:ext cx="3527425" cy="25209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795324"/>
          </a:xfrm>
        </p:spPr>
        <p:txBody>
          <a:bodyPr/>
          <a:lstStyle/>
          <a:p>
            <a:r>
              <a:rPr lang="ru-RU" sz="4000" b="1" dirty="0">
                <a:solidFill>
                  <a:srgbClr val="00FF00"/>
                </a:solidFill>
                <a:effectLst/>
                <a:latin typeface="Times New Roman" pitchFamily="18" charset="0"/>
              </a:rPr>
              <a:t>Первое поколение компьютеров.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8155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Char char="þ"/>
            </a:pPr>
            <a:r>
              <a:rPr lang="ru-RU" sz="2400" b="1">
                <a:solidFill>
                  <a:srgbClr val="000000"/>
                </a:solidFill>
                <a:effectLst/>
                <a:latin typeface="Times New Roman" pitchFamily="18" charset="0"/>
              </a:rPr>
              <a:t>С середины 1940-х до конца 1950-х.</a:t>
            </a:r>
          </a:p>
          <a:p>
            <a:pPr>
              <a:lnSpc>
                <a:spcPct val="80000"/>
              </a:lnSpc>
              <a:buFont typeface="Wingdings" pitchFamily="2" charset="2"/>
              <a:buChar char="þ"/>
            </a:pPr>
            <a:r>
              <a:rPr lang="ru-RU" sz="2400" b="1">
                <a:solidFill>
                  <a:srgbClr val="000000"/>
                </a:solidFill>
                <a:effectLst/>
                <a:latin typeface="Times New Roman" pitchFamily="18" charset="0"/>
              </a:rPr>
              <a:t>Элементная база – электронные лампы.</a:t>
            </a:r>
          </a:p>
          <a:p>
            <a:pPr>
              <a:lnSpc>
                <a:spcPct val="80000"/>
              </a:lnSpc>
              <a:buFont typeface="Wingdings" pitchFamily="2" charset="2"/>
              <a:buChar char="þ"/>
            </a:pPr>
            <a:r>
              <a:rPr lang="ru-RU" sz="2400" b="1">
                <a:solidFill>
                  <a:srgbClr val="000000"/>
                </a:solidFill>
                <a:effectLst/>
                <a:latin typeface="Times New Roman" pitchFamily="18" charset="0"/>
              </a:rPr>
              <a:t>Количество ЭВМ в мире – десятки.</a:t>
            </a:r>
          </a:p>
          <a:p>
            <a:pPr>
              <a:lnSpc>
                <a:spcPct val="80000"/>
              </a:lnSpc>
              <a:buFont typeface="Wingdings" pitchFamily="2" charset="2"/>
              <a:buChar char="þ"/>
            </a:pPr>
            <a:r>
              <a:rPr lang="ru-RU" sz="2400" b="1">
                <a:solidFill>
                  <a:srgbClr val="000000"/>
                </a:solidFill>
                <a:effectLst/>
                <a:latin typeface="Times New Roman" pitchFamily="18" charset="0"/>
              </a:rPr>
              <a:t>Габариты – громоздкий шкаф, занимает специальный зал.</a:t>
            </a:r>
          </a:p>
          <a:p>
            <a:pPr>
              <a:lnSpc>
                <a:spcPct val="80000"/>
              </a:lnSpc>
              <a:buFont typeface="Wingdings" pitchFamily="2" charset="2"/>
              <a:buChar char="þ"/>
            </a:pPr>
            <a:r>
              <a:rPr lang="ru-RU" sz="2400" b="1">
                <a:solidFill>
                  <a:srgbClr val="000000"/>
                </a:solidFill>
                <a:effectLst/>
                <a:latin typeface="Times New Roman" pitchFamily="18" charset="0"/>
              </a:rPr>
              <a:t>Быстродействие – 10-20 тысяч операции в секунду.</a:t>
            </a:r>
          </a:p>
          <a:p>
            <a:pPr>
              <a:lnSpc>
                <a:spcPct val="80000"/>
              </a:lnSpc>
              <a:buFont typeface="Wingdings" pitchFamily="2" charset="2"/>
              <a:buChar char="þ"/>
            </a:pPr>
            <a:r>
              <a:rPr lang="ru-RU" sz="2400" b="1">
                <a:solidFill>
                  <a:srgbClr val="000000"/>
                </a:solidFill>
                <a:effectLst/>
                <a:latin typeface="Times New Roman" pitchFamily="18" charset="0"/>
              </a:rPr>
              <a:t>Носители информации – перфокарты и перфоленты.</a:t>
            </a:r>
          </a:p>
          <a:p>
            <a:pPr>
              <a:lnSpc>
                <a:spcPct val="80000"/>
              </a:lnSpc>
              <a:buFont typeface="Wingdings" pitchFamily="2" charset="2"/>
              <a:buChar char="þ"/>
            </a:pPr>
            <a:r>
              <a:rPr lang="ru-RU" sz="2400" b="1">
                <a:solidFill>
                  <a:srgbClr val="000000"/>
                </a:solidFill>
                <a:effectLst/>
                <a:latin typeface="Times New Roman" pitchFamily="18" charset="0"/>
              </a:rPr>
              <a:t>Характер программного обеспечения – программирование в кодах, автокодах.</a:t>
            </a:r>
          </a:p>
        </p:txBody>
      </p:sp>
      <p:pic>
        <p:nvPicPr>
          <p:cNvPr id="30725" name="Picture 5" descr="перфо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3938" y="4941888"/>
            <a:ext cx="4464050" cy="158273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>
                <a:solidFill>
                  <a:srgbClr val="00FF00"/>
                </a:solidFill>
                <a:effectLst/>
                <a:latin typeface="Times New Roman" pitchFamily="18" charset="0"/>
              </a:rPr>
              <a:t>Второе поколение компьютеров.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Char char="þ"/>
            </a:pPr>
            <a:r>
              <a:rPr lang="ru-RU" sz="2400" b="1">
                <a:solidFill>
                  <a:srgbClr val="000000"/>
                </a:solidFill>
                <a:effectLst/>
                <a:latin typeface="Times New Roman" pitchFamily="18" charset="0"/>
              </a:rPr>
              <a:t>С конца 1950-х до середины 1960-х;</a:t>
            </a:r>
          </a:p>
          <a:p>
            <a:pPr>
              <a:lnSpc>
                <a:spcPct val="80000"/>
              </a:lnSpc>
              <a:buFont typeface="Wingdings" pitchFamily="2" charset="2"/>
              <a:buChar char="þ"/>
            </a:pPr>
            <a:r>
              <a:rPr lang="ru-RU" sz="2400" b="1">
                <a:solidFill>
                  <a:srgbClr val="000000"/>
                </a:solidFill>
                <a:effectLst/>
                <a:latin typeface="Times New Roman" pitchFamily="18" charset="0"/>
              </a:rPr>
              <a:t>Элементная база – полупроводниковые элементы, транзисторы;</a:t>
            </a:r>
          </a:p>
          <a:p>
            <a:pPr>
              <a:lnSpc>
                <a:spcPct val="80000"/>
              </a:lnSpc>
              <a:buFont typeface="Wingdings" pitchFamily="2" charset="2"/>
              <a:buChar char="þ"/>
            </a:pPr>
            <a:r>
              <a:rPr lang="ru-RU" sz="2400" b="1">
                <a:solidFill>
                  <a:srgbClr val="000000"/>
                </a:solidFill>
                <a:effectLst/>
                <a:latin typeface="Times New Roman" pitchFamily="18" charset="0"/>
              </a:rPr>
              <a:t>Количество ЭВМ в мире – тысячи;</a:t>
            </a:r>
          </a:p>
          <a:p>
            <a:pPr>
              <a:lnSpc>
                <a:spcPct val="80000"/>
              </a:lnSpc>
              <a:buFont typeface="Wingdings" pitchFamily="2" charset="2"/>
              <a:buChar char="þ"/>
            </a:pPr>
            <a:r>
              <a:rPr lang="ru-RU" sz="2400" b="1">
                <a:solidFill>
                  <a:srgbClr val="000000"/>
                </a:solidFill>
                <a:effectLst/>
                <a:latin typeface="Times New Roman" pitchFamily="18" charset="0"/>
              </a:rPr>
              <a:t>Габариты – стойкий чуть выше человеческого роста;</a:t>
            </a:r>
          </a:p>
          <a:p>
            <a:pPr>
              <a:lnSpc>
                <a:spcPct val="80000"/>
              </a:lnSpc>
              <a:buFont typeface="Wingdings" pitchFamily="2" charset="2"/>
              <a:buChar char="þ"/>
            </a:pPr>
            <a:r>
              <a:rPr lang="ru-RU" sz="2400" b="1">
                <a:solidFill>
                  <a:srgbClr val="000000"/>
                </a:solidFill>
                <a:effectLst/>
                <a:latin typeface="Times New Roman" pitchFamily="18" charset="0"/>
              </a:rPr>
              <a:t>Быстродействие – до 1 миллиона операции в секунду;</a:t>
            </a:r>
          </a:p>
          <a:p>
            <a:pPr>
              <a:lnSpc>
                <a:spcPct val="80000"/>
              </a:lnSpc>
              <a:buFont typeface="Wingdings" pitchFamily="2" charset="2"/>
              <a:buChar char="þ"/>
            </a:pPr>
            <a:r>
              <a:rPr lang="ru-RU" sz="2400" b="1">
                <a:solidFill>
                  <a:srgbClr val="000000"/>
                </a:solidFill>
                <a:effectLst/>
                <a:latin typeface="Times New Roman" pitchFamily="18" charset="0"/>
              </a:rPr>
              <a:t>Носители информации – магнитные ленты;</a:t>
            </a:r>
          </a:p>
          <a:p>
            <a:pPr>
              <a:lnSpc>
                <a:spcPct val="80000"/>
              </a:lnSpc>
              <a:buFont typeface="Wingdings" pitchFamily="2" charset="2"/>
              <a:buChar char="þ"/>
            </a:pPr>
            <a:r>
              <a:rPr lang="ru-RU" sz="2400" b="1">
                <a:solidFill>
                  <a:srgbClr val="000000"/>
                </a:solidFill>
                <a:effectLst/>
                <a:latin typeface="Times New Roman" pitchFamily="18" charset="0"/>
              </a:rPr>
              <a:t>Характер программного обеспечения – алгоритмические языки программирования.</a:t>
            </a:r>
          </a:p>
          <a:p>
            <a:pPr>
              <a:lnSpc>
                <a:spcPct val="80000"/>
              </a:lnSpc>
              <a:buFont typeface="Wingdings" pitchFamily="2" charset="2"/>
              <a:buChar char="þ"/>
            </a:pPr>
            <a:endParaRPr lang="ru-RU" sz="2400" b="1">
              <a:solidFill>
                <a:srgbClr val="000000"/>
              </a:solidFill>
              <a:effectLst/>
              <a:latin typeface="Times New Roman" pitchFamily="18" charset="0"/>
            </a:endParaRPr>
          </a:p>
        </p:txBody>
      </p:sp>
      <p:pic>
        <p:nvPicPr>
          <p:cNvPr id="31748" name="Picture 4" descr="v ktyn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825" y="4797425"/>
            <a:ext cx="2590800" cy="18002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>
                <a:solidFill>
                  <a:srgbClr val="00FF00"/>
                </a:solidFill>
                <a:effectLst/>
                <a:latin typeface="Times New Roman" pitchFamily="18" charset="0"/>
              </a:rPr>
              <a:t>Третье поколение компьютеров.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þ"/>
            </a:pPr>
            <a:r>
              <a:rPr lang="ru-RU" sz="2800" b="1">
                <a:solidFill>
                  <a:srgbClr val="000000"/>
                </a:solidFill>
                <a:effectLst/>
                <a:latin typeface="Times New Roman" pitchFamily="18" charset="0"/>
              </a:rPr>
              <a:t>С конца 1960-х до середины 1970-х;</a:t>
            </a:r>
          </a:p>
          <a:p>
            <a:pPr>
              <a:lnSpc>
                <a:spcPct val="90000"/>
              </a:lnSpc>
              <a:buFont typeface="Wingdings" pitchFamily="2" charset="2"/>
              <a:buChar char="þ"/>
            </a:pPr>
            <a:r>
              <a:rPr lang="ru-RU" sz="2800" b="1">
                <a:solidFill>
                  <a:srgbClr val="000000"/>
                </a:solidFill>
                <a:effectLst/>
                <a:latin typeface="Times New Roman" pitchFamily="18" charset="0"/>
              </a:rPr>
              <a:t>Элементная база – интегральные схемы;</a:t>
            </a:r>
          </a:p>
          <a:p>
            <a:pPr>
              <a:lnSpc>
                <a:spcPct val="90000"/>
              </a:lnSpc>
              <a:buFont typeface="Wingdings" pitchFamily="2" charset="2"/>
              <a:buChar char="þ"/>
            </a:pPr>
            <a:r>
              <a:rPr lang="ru-RU" sz="2800" b="1">
                <a:solidFill>
                  <a:srgbClr val="000000"/>
                </a:solidFill>
                <a:effectLst/>
                <a:latin typeface="Times New Roman" pitchFamily="18" charset="0"/>
              </a:rPr>
              <a:t>Количество ЭВМ в мире – десятки тысяч;</a:t>
            </a:r>
          </a:p>
          <a:p>
            <a:pPr>
              <a:lnSpc>
                <a:spcPct val="90000"/>
              </a:lnSpc>
              <a:buFont typeface="Wingdings" pitchFamily="2" charset="2"/>
              <a:buChar char="þ"/>
            </a:pPr>
            <a:r>
              <a:rPr lang="ru-RU" sz="2800" b="1">
                <a:solidFill>
                  <a:srgbClr val="000000"/>
                </a:solidFill>
                <a:effectLst/>
                <a:latin typeface="Times New Roman" pitchFamily="18" charset="0"/>
              </a:rPr>
              <a:t>Габариты –близки к габаритам 2 поколения;</a:t>
            </a:r>
          </a:p>
          <a:p>
            <a:pPr>
              <a:lnSpc>
                <a:spcPct val="90000"/>
              </a:lnSpc>
              <a:buFont typeface="Wingdings" pitchFamily="2" charset="2"/>
              <a:buChar char="þ"/>
            </a:pPr>
            <a:r>
              <a:rPr lang="ru-RU" sz="2800" b="1">
                <a:solidFill>
                  <a:srgbClr val="000000"/>
                </a:solidFill>
                <a:effectLst/>
                <a:latin typeface="Times New Roman" pitchFamily="18" charset="0"/>
              </a:rPr>
              <a:t>Быстродействие – от сотен тысяч до миллионов операции в секунду;</a:t>
            </a:r>
          </a:p>
          <a:p>
            <a:pPr>
              <a:lnSpc>
                <a:spcPct val="90000"/>
              </a:lnSpc>
              <a:buFont typeface="Wingdings" pitchFamily="2" charset="2"/>
              <a:buChar char="þ"/>
            </a:pPr>
            <a:r>
              <a:rPr lang="ru-RU" sz="2800" b="1">
                <a:solidFill>
                  <a:srgbClr val="000000"/>
                </a:solidFill>
                <a:effectLst/>
                <a:latin typeface="Times New Roman" pitchFamily="18" charset="0"/>
              </a:rPr>
              <a:t>Носители информации – магнитные ленты и магнитные диски;</a:t>
            </a:r>
          </a:p>
          <a:p>
            <a:pPr>
              <a:lnSpc>
                <a:spcPct val="90000"/>
              </a:lnSpc>
              <a:buFont typeface="Wingdings" pitchFamily="2" charset="2"/>
              <a:buChar char="þ"/>
            </a:pPr>
            <a:r>
              <a:rPr lang="ru-RU" sz="2800" b="1">
                <a:solidFill>
                  <a:srgbClr val="000000"/>
                </a:solidFill>
                <a:effectLst/>
                <a:latin typeface="Times New Roman" pitchFamily="18" charset="0"/>
              </a:rPr>
              <a:t>Характер программного обеспечения –режим распределения времени.</a:t>
            </a:r>
          </a:p>
          <a:p>
            <a:pPr>
              <a:lnSpc>
                <a:spcPct val="90000"/>
              </a:lnSpc>
              <a:buFont typeface="Wingdings" pitchFamily="2" charset="2"/>
              <a:buChar char="þ"/>
            </a:pPr>
            <a:endParaRPr lang="ru-RU" sz="2800" b="1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80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90600"/>
          </a:xfrm>
        </p:spPr>
        <p:txBody>
          <a:bodyPr/>
          <a:lstStyle/>
          <a:p>
            <a:r>
              <a:rPr lang="ru-RU" sz="3600" b="1">
                <a:solidFill>
                  <a:srgbClr val="00FF00"/>
                </a:solidFill>
                <a:effectLst/>
                <a:latin typeface="Times New Roman" pitchFamily="18" charset="0"/>
              </a:rPr>
              <a:t>Четвертое поколение компьютеров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93395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Char char="þ"/>
            </a:pPr>
            <a:r>
              <a:rPr lang="ru-RU" sz="2800" b="1">
                <a:solidFill>
                  <a:srgbClr val="000000"/>
                </a:solidFill>
                <a:effectLst/>
                <a:latin typeface="Times New Roman" pitchFamily="18" charset="0"/>
              </a:rPr>
              <a:t>С конца 1970-х по настоящее время;</a:t>
            </a:r>
          </a:p>
          <a:p>
            <a:pPr>
              <a:lnSpc>
                <a:spcPct val="80000"/>
              </a:lnSpc>
              <a:buFont typeface="Wingdings" pitchFamily="2" charset="2"/>
              <a:buChar char="þ"/>
            </a:pPr>
            <a:r>
              <a:rPr lang="ru-RU" sz="2800" b="1">
                <a:solidFill>
                  <a:srgbClr val="000000"/>
                </a:solidFill>
                <a:effectLst/>
                <a:latin typeface="Times New Roman" pitchFamily="18" charset="0"/>
              </a:rPr>
              <a:t>Элементная база – большие интегральные схемы;</a:t>
            </a:r>
          </a:p>
          <a:p>
            <a:pPr>
              <a:lnSpc>
                <a:spcPct val="80000"/>
              </a:lnSpc>
              <a:buFont typeface="Wingdings" pitchFamily="2" charset="2"/>
              <a:buChar char="þ"/>
            </a:pPr>
            <a:r>
              <a:rPr lang="ru-RU" sz="2800" b="1">
                <a:solidFill>
                  <a:srgbClr val="000000"/>
                </a:solidFill>
                <a:effectLst/>
                <a:latin typeface="Times New Roman" pitchFamily="18" charset="0"/>
              </a:rPr>
              <a:t>Количество ЭВМ в мире – миллионы;</a:t>
            </a:r>
          </a:p>
          <a:p>
            <a:pPr>
              <a:lnSpc>
                <a:spcPct val="80000"/>
              </a:lnSpc>
              <a:buFont typeface="Wingdings" pitchFamily="2" charset="2"/>
              <a:buChar char="þ"/>
            </a:pPr>
            <a:r>
              <a:rPr lang="ru-RU" sz="2800" b="1">
                <a:solidFill>
                  <a:srgbClr val="000000"/>
                </a:solidFill>
                <a:effectLst/>
                <a:latin typeface="Times New Roman" pitchFamily="18" charset="0"/>
              </a:rPr>
              <a:t>Габариты –напольный и настольный варианты;</a:t>
            </a:r>
          </a:p>
          <a:p>
            <a:pPr>
              <a:lnSpc>
                <a:spcPct val="80000"/>
              </a:lnSpc>
              <a:buFont typeface="Wingdings" pitchFamily="2" charset="2"/>
              <a:buChar char="þ"/>
            </a:pPr>
            <a:r>
              <a:rPr lang="ru-RU" sz="2800" b="1">
                <a:solidFill>
                  <a:srgbClr val="000000"/>
                </a:solidFill>
                <a:effectLst/>
                <a:latin typeface="Times New Roman" pitchFamily="18" charset="0"/>
              </a:rPr>
              <a:t>Быстродействие –более десятков миллионов операции в секунду;</a:t>
            </a:r>
          </a:p>
          <a:p>
            <a:pPr>
              <a:lnSpc>
                <a:spcPct val="80000"/>
              </a:lnSpc>
              <a:buFont typeface="Wingdings" pitchFamily="2" charset="2"/>
              <a:buChar char="þ"/>
            </a:pPr>
            <a:r>
              <a:rPr lang="ru-RU" sz="2800" b="1">
                <a:solidFill>
                  <a:srgbClr val="000000"/>
                </a:solidFill>
                <a:effectLst/>
                <a:latin typeface="Times New Roman" pitchFamily="18" charset="0"/>
              </a:rPr>
              <a:t>Носители информации – диски – магнитные, лазерные, магнитооптические;</a:t>
            </a:r>
          </a:p>
          <a:p>
            <a:pPr>
              <a:lnSpc>
                <a:spcPct val="80000"/>
              </a:lnSpc>
              <a:buFont typeface="Wingdings" pitchFamily="2" charset="2"/>
              <a:buChar char="þ"/>
            </a:pPr>
            <a:r>
              <a:rPr lang="ru-RU" sz="2800" b="1">
                <a:solidFill>
                  <a:srgbClr val="000000"/>
                </a:solidFill>
                <a:effectLst/>
                <a:latin typeface="Times New Roman" pitchFamily="18" charset="0"/>
              </a:rPr>
              <a:t>Характер программного обеспечения –совместимость программного обеспечения.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800"/>
          </a:p>
          <a:p>
            <a:pPr>
              <a:lnSpc>
                <a:spcPct val="80000"/>
              </a:lnSpc>
            </a:pPr>
            <a:endParaRPr lang="ru-RU" sz="280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229600" cy="857256"/>
          </a:xfrm>
        </p:spPr>
        <p:txBody>
          <a:bodyPr/>
          <a:lstStyle/>
          <a:p>
            <a:pPr algn="ctr"/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2844" y="1142984"/>
            <a:ext cx="9001156" cy="5500725"/>
          </a:xfrm>
        </p:spPr>
        <p:txBody>
          <a:bodyPr/>
          <a:lstStyle/>
          <a:p>
            <a:pPr>
              <a:buClr>
                <a:srgbClr val="FFC000"/>
              </a:buClr>
            </a:pPr>
            <a:r>
              <a:rPr lang="ru-RU" sz="2000" b="1" dirty="0" smtClean="0">
                <a:latin typeface="Times New Roman" pitchFamily="18" charset="0"/>
                <a:ea typeface="Tahoma" pitchFamily="34" charset="0"/>
                <a:cs typeface="Times New Roman" pitchFamily="18" charset="0"/>
                <a:hlinkClick r:id="rId2" action="ppaction://hlinksldjump"/>
              </a:rPr>
              <a:t>Основные этапы информационного развития общества.</a:t>
            </a:r>
            <a:endParaRPr lang="ru-RU" sz="2000" b="1" dirty="0" smtClean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>
              <a:buClr>
                <a:srgbClr val="FFC000"/>
              </a:buClr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Информационное общество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C000"/>
              </a:buClr>
            </a:pPr>
            <a:r>
              <a:rPr lang="ru-RU" sz="2000" b="1" dirty="0" smtClean="0">
                <a:latin typeface="Tahoma" pitchFamily="34" charset="0"/>
              </a:rPr>
              <a:t>Этапы развития технических средств</a:t>
            </a:r>
          </a:p>
          <a:p>
            <a:pPr>
              <a:buClr>
                <a:srgbClr val="FFC000"/>
              </a:buClr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  <a:hlinkClick r:id="rId4" action="ppaction://hlinksldjump"/>
              </a:rPr>
              <a:t>Этапы развития информационных ресурсов общества </a:t>
            </a:r>
            <a:endParaRPr lang="ru-RU" sz="20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Clr>
                <a:srgbClr val="FFC000"/>
              </a:buClr>
            </a:pPr>
            <a:r>
              <a:rPr lang="ru-RU" sz="2000" b="1" i="1" dirty="0" smtClean="0">
                <a:latin typeface="Tahoma" pitchFamily="34" charset="0"/>
                <a:ea typeface="Tahoma" pitchFamily="34" charset="0"/>
                <a:cs typeface="Tahoma" pitchFamily="34" charset="0"/>
                <a:hlinkClick r:id="rId5" action="ppaction://hlinksldjump"/>
              </a:rPr>
              <a:t>Кроссворд</a:t>
            </a:r>
            <a:endParaRPr lang="ru-RU" sz="2000" b="1" i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Clr>
                <a:srgbClr val="FFC000"/>
              </a:buClr>
            </a:pPr>
            <a:r>
              <a:rPr lang="ru-RU" sz="2000" b="1" i="1" dirty="0" smtClean="0">
                <a:latin typeface="Tahoma" pitchFamily="34" charset="0"/>
                <a:ea typeface="Tahoma" pitchFamily="34" charset="0"/>
                <a:cs typeface="Tahoma" pitchFamily="34" charset="0"/>
                <a:hlinkClick r:id="rId6" action="ppaction://hlinksldjump"/>
              </a:rPr>
              <a:t>Вопросы</a:t>
            </a:r>
            <a:endParaRPr lang="ru-RU" sz="2000" b="1" i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Clr>
                <a:srgbClr val="FFC000"/>
              </a:buClr>
            </a:pPr>
            <a:r>
              <a:rPr lang="ru-RU" sz="2000" b="1" i="1" dirty="0" smtClean="0">
                <a:latin typeface="Tahoma" pitchFamily="34" charset="0"/>
                <a:ea typeface="Tahoma" pitchFamily="34" charset="0"/>
                <a:cs typeface="Tahoma" pitchFamily="34" charset="0"/>
                <a:hlinkClick r:id="rId7" action="ppaction://hlinksldjump"/>
              </a:rPr>
              <a:t>Ответы  к кроссворду</a:t>
            </a:r>
            <a:endParaRPr lang="ru-RU" sz="2000" b="1" i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Clr>
                <a:srgbClr val="FFC000"/>
              </a:buClr>
            </a:pPr>
            <a:r>
              <a:rPr lang="ru-RU" sz="2000" b="1" i="1" dirty="0" smtClean="0">
                <a:latin typeface="Tahoma" pitchFamily="34" charset="0"/>
                <a:ea typeface="Tahoma" pitchFamily="34" charset="0"/>
                <a:cs typeface="Tahoma" pitchFamily="34" charset="0"/>
                <a:hlinkClick r:id="rId8" action="ppaction://hlinksldjump"/>
              </a:rPr>
              <a:t>Контрольное тестирование</a:t>
            </a:r>
            <a:endParaRPr lang="ru-RU" sz="2000" b="1" i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Clr>
                <a:srgbClr val="FFC000"/>
              </a:buClr>
            </a:pPr>
            <a:r>
              <a:rPr lang="ru-RU" sz="2000" b="1" i="1" dirty="0" smtClean="0">
                <a:latin typeface="Tahoma" pitchFamily="34" charset="0"/>
                <a:ea typeface="Tahoma" pitchFamily="34" charset="0"/>
                <a:cs typeface="Tahoma" pitchFamily="34" charset="0"/>
                <a:hlinkClick r:id="rId9" action="ppaction://hlinksldjump"/>
              </a:rPr>
              <a:t>Ответы к тесту</a:t>
            </a:r>
            <a:endParaRPr lang="ru-RU" sz="2000" b="1" i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Clr>
                <a:srgbClr val="FFC000"/>
              </a:buClr>
            </a:pPr>
            <a:r>
              <a:rPr lang="ru-RU" sz="2000" b="1" i="1" dirty="0" smtClean="0">
                <a:latin typeface="Tahoma" pitchFamily="34" charset="0"/>
                <a:ea typeface="Tahoma" pitchFamily="34" charset="0"/>
                <a:cs typeface="Tahoma" pitchFamily="34" charset="0"/>
                <a:hlinkClick r:id="rId5" action="ppaction://hlinksldjump"/>
              </a:rPr>
              <a:t>Контрольные вопросы</a:t>
            </a:r>
            <a:endParaRPr lang="ru-RU" sz="2000" b="1" i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Clr>
                <a:srgbClr val="FFC000"/>
              </a:buClr>
            </a:pPr>
            <a:r>
              <a:rPr lang="ru-RU" sz="2000" b="1" i="1" dirty="0" smtClean="0">
                <a:latin typeface="Tahoma" pitchFamily="34" charset="0"/>
                <a:ea typeface="Tahoma" pitchFamily="34" charset="0"/>
                <a:cs typeface="Tahoma" pitchFamily="34" charset="0"/>
                <a:hlinkClick r:id="rId10" action="ppaction://hlinksldjump"/>
              </a:rPr>
              <a:t>Глоссарий</a:t>
            </a:r>
            <a:endParaRPr lang="ru-RU" sz="2000" b="1" i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endParaRPr lang="ru-RU" sz="2000" b="1" i="1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endParaRPr lang="ru-RU" sz="2000" b="1" dirty="0" smtClean="0">
              <a:solidFill>
                <a:schemeClr val="accent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endParaRPr lang="ru-RU" sz="2000" b="1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endParaRPr lang="ru-RU" sz="2000" dirty="0" smtClean="0"/>
          </a:p>
          <a:p>
            <a:pPr>
              <a:buFont typeface="Wingdings" pitchFamily="2" charset="2"/>
              <a:buChar char="Ø"/>
            </a:pPr>
            <a:endParaRPr lang="ru-RU" sz="2000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77813"/>
            <a:ext cx="8569325" cy="1711325"/>
          </a:xfrm>
        </p:spPr>
        <p:txBody>
          <a:bodyPr/>
          <a:lstStyle/>
          <a:p>
            <a:r>
              <a:rPr lang="ru-RU" sz="4000" b="1">
                <a:solidFill>
                  <a:srgbClr val="00FF00"/>
                </a:solidFill>
                <a:effectLst/>
                <a:latin typeface="Times New Roman" pitchFamily="18" charset="0"/>
              </a:rPr>
              <a:t>До второй половины Х</a:t>
            </a:r>
            <a:r>
              <a:rPr lang="ru-RU" sz="4000" b="1">
                <a:solidFill>
                  <a:srgbClr val="00FF00"/>
                </a:solidFill>
                <a:effectLst/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4000" b="1">
                <a:solidFill>
                  <a:srgbClr val="00FF00"/>
                </a:solidFill>
                <a:effectLst/>
                <a:latin typeface="Times New Roman" pitchFamily="18" charset="0"/>
              </a:rPr>
              <a:t>Х</a:t>
            </a:r>
            <a:r>
              <a:rPr lang="ru-RU" sz="4000" b="1">
                <a:solidFill>
                  <a:srgbClr val="00FF00"/>
                </a:solidFill>
                <a:effectLst/>
                <a:latin typeface="Times New Roman" pitchFamily="18" charset="0"/>
                <a:cs typeface="Arial" charset="0"/>
              </a:rPr>
              <a:t>века </a:t>
            </a:r>
            <a:br>
              <a:rPr lang="ru-RU" sz="4000" b="1">
                <a:solidFill>
                  <a:srgbClr val="00FF00"/>
                </a:solidFill>
                <a:effectLst/>
                <a:latin typeface="Times New Roman" pitchFamily="18" charset="0"/>
                <a:cs typeface="Arial" charset="0"/>
              </a:rPr>
            </a:br>
            <a:endParaRPr lang="ru-RU">
              <a:cs typeface="Arial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00213"/>
            <a:ext cx="8229600" cy="443071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sz="2800" b="1">
              <a:solidFill>
                <a:srgbClr val="00FF00"/>
              </a:solidFill>
              <a:effectLst/>
              <a:latin typeface="Times New Roman" pitchFamily="18" charset="0"/>
              <a:cs typeface="Arial" charset="0"/>
            </a:endParaRPr>
          </a:p>
          <a:p>
            <a:pPr>
              <a:buFont typeface="Wingdings" pitchFamily="2" charset="2"/>
              <a:buNone/>
            </a:pPr>
            <a:endParaRPr lang="ru-RU" sz="2800" b="1">
              <a:solidFill>
                <a:srgbClr val="00FF00"/>
              </a:solidFill>
              <a:effectLst/>
              <a:latin typeface="Times New Roman" pitchFamily="18" charset="0"/>
              <a:cs typeface="Arial" charset="0"/>
            </a:endParaRPr>
          </a:p>
          <a:p>
            <a:pPr>
              <a:buFont typeface="Wingdings" pitchFamily="2" charset="2"/>
              <a:buChar char="þ"/>
            </a:pPr>
            <a:r>
              <a:rPr lang="ru-RU" sz="2800" b="1">
                <a:solidFill>
                  <a:srgbClr val="00FF00"/>
                </a:solidFill>
                <a:effectLst/>
                <a:latin typeface="Times New Roman" pitchFamily="18" charset="0"/>
                <a:cs typeface="Arial" charset="0"/>
              </a:rPr>
              <a:t> </a:t>
            </a:r>
            <a:r>
              <a:rPr lang="ru-RU" b="1">
                <a:solidFill>
                  <a:srgbClr val="A50021"/>
                </a:solidFill>
                <a:effectLst/>
                <a:latin typeface="Times New Roman" pitchFamily="18" charset="0"/>
                <a:cs typeface="Arial" charset="0"/>
              </a:rPr>
              <a:t>Ручная </a:t>
            </a:r>
          </a:p>
          <a:p>
            <a:pPr>
              <a:buFont typeface="Wingdings" pitchFamily="2" charset="2"/>
              <a:buNone/>
            </a:pPr>
            <a:r>
              <a:rPr lang="ru-RU" b="1">
                <a:solidFill>
                  <a:srgbClr val="A50021"/>
                </a:solidFill>
                <a:effectLst/>
                <a:latin typeface="Times New Roman" pitchFamily="18" charset="0"/>
                <a:cs typeface="Arial" charset="0"/>
              </a:rPr>
              <a:t>информационная</a:t>
            </a:r>
          </a:p>
          <a:p>
            <a:pPr>
              <a:buFont typeface="Wingdings" pitchFamily="2" charset="2"/>
              <a:buNone/>
            </a:pPr>
            <a:r>
              <a:rPr lang="ru-RU" b="1">
                <a:solidFill>
                  <a:srgbClr val="A50021"/>
                </a:solidFill>
                <a:effectLst/>
                <a:latin typeface="Times New Roman" pitchFamily="18" charset="0"/>
                <a:cs typeface="Arial" charset="0"/>
              </a:rPr>
              <a:t>технология</a:t>
            </a:r>
          </a:p>
        </p:txBody>
      </p:sp>
      <p:pic>
        <p:nvPicPr>
          <p:cNvPr id="34820" name="Picture 4" descr="h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420938"/>
            <a:ext cx="4032250" cy="33131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00FF00"/>
                </a:solidFill>
                <a:effectLst/>
                <a:latin typeface="Times New Roman" pitchFamily="18" charset="0"/>
              </a:rPr>
              <a:t>С конца Х</a:t>
            </a:r>
            <a:r>
              <a:rPr lang="ru-RU" b="1">
                <a:solidFill>
                  <a:srgbClr val="00FF00"/>
                </a:solidFill>
                <a:effectLst/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b="1">
                <a:solidFill>
                  <a:srgbClr val="00FF00"/>
                </a:solidFill>
                <a:effectLst/>
                <a:latin typeface="Times New Roman" pitchFamily="18" charset="0"/>
              </a:rPr>
              <a:t>Х</a:t>
            </a:r>
            <a:r>
              <a:rPr lang="ru-RU" b="1">
                <a:solidFill>
                  <a:srgbClr val="00FF00"/>
                </a:solidFill>
                <a:effectLst/>
                <a:latin typeface="Times New Roman" pitchFamily="18" charset="0"/>
                <a:cs typeface="Arial" charset="0"/>
              </a:rPr>
              <a:t> века.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ru-RU"/>
          </a:p>
          <a:p>
            <a:pPr>
              <a:buFont typeface="Wingdings" pitchFamily="2" charset="2"/>
              <a:buNone/>
            </a:pPr>
            <a:r>
              <a:rPr lang="ru-RU"/>
              <a:t>                                        </a:t>
            </a:r>
            <a:r>
              <a:rPr lang="ru-RU" sz="3600" b="1">
                <a:solidFill>
                  <a:srgbClr val="A50021"/>
                </a:solidFill>
                <a:effectLst/>
                <a:latin typeface="Times New Roman" pitchFamily="18" charset="0"/>
              </a:rPr>
              <a:t>Механическая</a:t>
            </a:r>
          </a:p>
          <a:p>
            <a:pPr>
              <a:buFont typeface="Wingdings" pitchFamily="2" charset="2"/>
              <a:buNone/>
            </a:pPr>
            <a:r>
              <a:rPr lang="ru-RU" sz="3600" b="1">
                <a:solidFill>
                  <a:srgbClr val="A50021"/>
                </a:solidFill>
                <a:effectLst/>
                <a:latin typeface="Times New Roman" pitchFamily="18" charset="0"/>
              </a:rPr>
              <a:t>                                           технология</a:t>
            </a:r>
          </a:p>
          <a:p>
            <a:pPr>
              <a:buFont typeface="Wingdings" pitchFamily="2" charset="2"/>
              <a:buNone/>
            </a:pPr>
            <a:r>
              <a:rPr lang="ru-RU" sz="3600" b="1">
                <a:solidFill>
                  <a:srgbClr val="A50021"/>
                </a:solidFill>
                <a:effectLst/>
              </a:rPr>
              <a:t>                                        </a:t>
            </a:r>
          </a:p>
        </p:txBody>
      </p:sp>
      <p:pic>
        <p:nvPicPr>
          <p:cNvPr id="35844" name="Picture 4" descr="f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857364"/>
            <a:ext cx="2520950" cy="2376488"/>
          </a:xfrm>
          <a:prstGeom prst="rect">
            <a:avLst/>
          </a:prstGeom>
          <a:noFill/>
        </p:spPr>
      </p:pic>
      <p:pic>
        <p:nvPicPr>
          <p:cNvPr id="35845" name="Picture 5" descr="ntjj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3789363"/>
            <a:ext cx="2520950" cy="26638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00FF00"/>
                </a:solidFill>
                <a:effectLst/>
                <a:latin typeface="Times New Roman" pitchFamily="18" charset="0"/>
              </a:rPr>
              <a:t>В </a:t>
            </a:r>
            <a:r>
              <a:rPr lang="ru-RU" b="1">
                <a:solidFill>
                  <a:srgbClr val="00FF00"/>
                </a:solidFill>
                <a:effectLst/>
                <a:latin typeface="Times New Roman" pitchFamily="18" charset="0"/>
              </a:rPr>
              <a:t>40-60-е гг. ХХ века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ru-RU" b="1">
              <a:solidFill>
                <a:srgbClr val="A50021"/>
              </a:solidFill>
              <a:effectLst/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4000" b="1">
                <a:solidFill>
                  <a:srgbClr val="A50021"/>
                </a:solidFill>
                <a:effectLst/>
                <a:latin typeface="Times New Roman" pitchFamily="18" charset="0"/>
              </a:rPr>
              <a:t>   Электрическая </a:t>
            </a:r>
          </a:p>
          <a:p>
            <a:pPr>
              <a:buFont typeface="Wingdings" pitchFamily="2" charset="2"/>
              <a:buNone/>
            </a:pPr>
            <a:r>
              <a:rPr lang="ru-RU" sz="4000" b="1">
                <a:solidFill>
                  <a:srgbClr val="A50021"/>
                </a:solidFill>
                <a:effectLst/>
                <a:latin typeface="Times New Roman" pitchFamily="18" charset="0"/>
              </a:rPr>
              <a:t>      технология</a:t>
            </a:r>
          </a:p>
        </p:txBody>
      </p:sp>
      <p:pic>
        <p:nvPicPr>
          <p:cNvPr id="36869" name="Picture 5" descr="k,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1341438"/>
            <a:ext cx="2592388" cy="1871662"/>
          </a:xfrm>
          <a:prstGeom prst="rect">
            <a:avLst/>
          </a:prstGeom>
          <a:noFill/>
        </p:spPr>
      </p:pic>
      <p:pic>
        <p:nvPicPr>
          <p:cNvPr id="36870" name="Picture 6" descr="mmm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4005263"/>
            <a:ext cx="2735263" cy="1727200"/>
          </a:xfrm>
          <a:prstGeom prst="rect">
            <a:avLst/>
          </a:prstGeom>
          <a:noFill/>
        </p:spPr>
      </p:pic>
      <p:pic>
        <p:nvPicPr>
          <p:cNvPr id="36871" name="Picture 7" descr="tr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213" y="3933825"/>
            <a:ext cx="3167062" cy="251936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00FF00"/>
                </a:solidFill>
                <a:effectLst/>
                <a:latin typeface="Times New Roman" pitchFamily="18" charset="0"/>
              </a:rPr>
              <a:t>С начала 1970-х гг.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ru-RU"/>
          </a:p>
          <a:p>
            <a:pPr>
              <a:buFont typeface="Wingdings" pitchFamily="2" charset="2"/>
              <a:buNone/>
            </a:pPr>
            <a:endParaRPr lang="ru-RU"/>
          </a:p>
          <a:p>
            <a:pPr>
              <a:buFont typeface="Wingdings" pitchFamily="2" charset="2"/>
              <a:buNone/>
            </a:pPr>
            <a:r>
              <a:rPr lang="ru-RU"/>
              <a:t>   </a:t>
            </a:r>
            <a:r>
              <a:rPr lang="ru-RU" sz="3600" b="1">
                <a:solidFill>
                  <a:srgbClr val="A50021"/>
                </a:solidFill>
                <a:effectLst/>
                <a:latin typeface="Times New Roman" pitchFamily="18" charset="0"/>
              </a:rPr>
              <a:t>Электронная </a:t>
            </a:r>
          </a:p>
          <a:p>
            <a:pPr>
              <a:buFont typeface="Wingdings" pitchFamily="2" charset="2"/>
              <a:buNone/>
            </a:pPr>
            <a:r>
              <a:rPr lang="ru-RU" sz="3600" b="1">
                <a:solidFill>
                  <a:srgbClr val="A50021"/>
                </a:solidFill>
                <a:effectLst/>
                <a:latin typeface="Times New Roman" pitchFamily="18" charset="0"/>
              </a:rPr>
              <a:t>     технология</a:t>
            </a:r>
            <a:r>
              <a:rPr lang="ru-RU" sz="3600"/>
              <a:t> </a:t>
            </a:r>
          </a:p>
        </p:txBody>
      </p:sp>
      <p:pic>
        <p:nvPicPr>
          <p:cNvPr id="37892" name="Picture 4" descr="jui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825" y="1989138"/>
            <a:ext cx="2590800" cy="367188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00FF00"/>
                </a:solidFill>
                <a:effectLst/>
                <a:latin typeface="Times New Roman" pitchFamily="18" charset="0"/>
              </a:rPr>
              <a:t>С середины 1980-х гг.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/>
              <a:t>       </a:t>
            </a:r>
          </a:p>
          <a:p>
            <a:pPr>
              <a:buFont typeface="Wingdings" pitchFamily="2" charset="2"/>
              <a:buNone/>
            </a:pPr>
            <a:endParaRPr lang="ru-RU" dirty="0"/>
          </a:p>
          <a:p>
            <a:pPr>
              <a:buFont typeface="Wingdings" pitchFamily="2" charset="2"/>
              <a:buNone/>
            </a:pPr>
            <a:r>
              <a:rPr lang="ru-RU" dirty="0"/>
              <a:t>                                          </a:t>
            </a:r>
            <a:r>
              <a:rPr lang="ru-RU" dirty="0" smtClean="0"/>
              <a:t>          </a:t>
            </a:r>
            <a:r>
              <a:rPr lang="ru-RU" sz="3600" b="1" dirty="0" smtClean="0">
                <a:solidFill>
                  <a:srgbClr val="A50021"/>
                </a:solidFill>
                <a:effectLst/>
                <a:latin typeface="Times New Roman" pitchFamily="18" charset="0"/>
              </a:rPr>
              <a:t>Компьютерная </a:t>
            </a:r>
            <a:endParaRPr lang="ru-RU" sz="3600" b="1" dirty="0">
              <a:solidFill>
                <a:srgbClr val="A50021"/>
              </a:solidFill>
              <a:effectLst/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3600" b="1" dirty="0">
                <a:solidFill>
                  <a:srgbClr val="A50021"/>
                </a:solidFill>
                <a:effectLst/>
                <a:latin typeface="Times New Roman" pitchFamily="18" charset="0"/>
              </a:rPr>
              <a:t>                                                             </a:t>
            </a:r>
          </a:p>
          <a:p>
            <a:pPr>
              <a:buFont typeface="Wingdings" pitchFamily="2" charset="2"/>
              <a:buNone/>
            </a:pPr>
            <a:r>
              <a:rPr lang="ru-RU" sz="3600" b="1" dirty="0">
                <a:solidFill>
                  <a:srgbClr val="A50021"/>
                </a:solidFill>
                <a:effectLst/>
                <a:latin typeface="Times New Roman" pitchFamily="18" charset="0"/>
              </a:rPr>
              <a:t>                                             технология</a:t>
            </a:r>
          </a:p>
        </p:txBody>
      </p:sp>
      <p:pic>
        <p:nvPicPr>
          <p:cNvPr id="38916" name="Picture 4" descr="7o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357562"/>
            <a:ext cx="4176712" cy="331311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500066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Классификации компьютеров: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85794"/>
            <a:ext cx="8858280" cy="5538807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по типоразмерам;</a:t>
            </a: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-по специализации;</a:t>
            </a: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-по совместимости;</a:t>
            </a: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-по типу процессора;</a:t>
            </a: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-по назначению: суперкомпьютеры, большие универсальные ЭВМ, серверы, промышленные компьютеры, персональные компьютеры.</a:t>
            </a: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По новому международному сертификационному стандарту  РС99 установлены следующие категории компьютеров:</a:t>
            </a:r>
          </a:p>
          <a:p>
            <a:pPr lvl="0"/>
            <a:r>
              <a:rPr lang="en-US" sz="1700" dirty="0" smtClean="0"/>
              <a:t>Consumer PC</a:t>
            </a:r>
            <a:r>
              <a:rPr lang="ru-RU" sz="1700" dirty="0" smtClean="0"/>
              <a:t> (массовый ПК)</a:t>
            </a:r>
          </a:p>
          <a:p>
            <a:pPr lvl="0"/>
            <a:r>
              <a:rPr lang="en-US" sz="1700" dirty="0" smtClean="0"/>
              <a:t> Office PC </a:t>
            </a:r>
            <a:r>
              <a:rPr lang="ru-RU" sz="1700" dirty="0" smtClean="0"/>
              <a:t>(деловой ПК)</a:t>
            </a:r>
          </a:p>
          <a:p>
            <a:pPr lvl="0"/>
            <a:r>
              <a:rPr lang="en-US" sz="1700" dirty="0" smtClean="0"/>
              <a:t>Mobile PC </a:t>
            </a:r>
            <a:r>
              <a:rPr lang="ru-RU" sz="1700" dirty="0" smtClean="0"/>
              <a:t>(портативный ПК)</a:t>
            </a:r>
          </a:p>
          <a:p>
            <a:pPr lvl="0"/>
            <a:r>
              <a:rPr lang="en-US" sz="1700" dirty="0" smtClean="0"/>
              <a:t>Workstation PC </a:t>
            </a:r>
            <a:r>
              <a:rPr lang="ru-RU" sz="1700" dirty="0" smtClean="0"/>
              <a:t>(рабочая станция)</a:t>
            </a:r>
          </a:p>
          <a:p>
            <a:pPr lvl="0"/>
            <a:r>
              <a:rPr lang="en-US" sz="1700" dirty="0" smtClean="0"/>
              <a:t>Entertainment PC</a:t>
            </a:r>
            <a:r>
              <a:rPr lang="ru-RU" sz="1700" dirty="0" smtClean="0"/>
              <a:t> (развлекательный ЗС)</a:t>
            </a: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В зависимости от размеров портативные подразделяются:</a:t>
            </a:r>
          </a:p>
          <a:p>
            <a:pPr lvl="0"/>
            <a:r>
              <a:rPr lang="en-US" sz="1700" dirty="0" smtClean="0"/>
              <a:t>Notebook </a:t>
            </a:r>
            <a:r>
              <a:rPr lang="ru-RU" sz="1700" dirty="0" smtClean="0"/>
              <a:t>(ноутбук)</a:t>
            </a:r>
          </a:p>
          <a:p>
            <a:pPr lvl="0"/>
            <a:r>
              <a:rPr lang="en-US" sz="1700" dirty="0" err="1" smtClean="0"/>
              <a:t>Sybnotebook</a:t>
            </a:r>
            <a:r>
              <a:rPr lang="ru-RU" sz="1700" dirty="0" smtClean="0"/>
              <a:t> (субноутбук)</a:t>
            </a:r>
          </a:p>
          <a:p>
            <a:pPr lvl="0"/>
            <a:r>
              <a:rPr lang="en-US" sz="1700" dirty="0" smtClean="0"/>
              <a:t>Tablet PC</a:t>
            </a:r>
            <a:r>
              <a:rPr lang="ru-RU" sz="1700" dirty="0" smtClean="0"/>
              <a:t> (планшетный ПК)</a:t>
            </a:r>
          </a:p>
          <a:p>
            <a:pPr lvl="0"/>
            <a:r>
              <a:rPr lang="en-US" sz="1700" dirty="0" smtClean="0"/>
              <a:t>Pocket PC</a:t>
            </a:r>
            <a:r>
              <a:rPr lang="ru-RU" sz="1700" dirty="0" smtClean="0"/>
              <a:t> (карманный ПК)</a:t>
            </a:r>
          </a:p>
          <a:p>
            <a:pPr lvl="0"/>
            <a:r>
              <a:rPr lang="en-US" sz="1700" dirty="0" smtClean="0"/>
              <a:t>Smartphone</a:t>
            </a:r>
            <a:r>
              <a:rPr lang="ru-RU" sz="1700" dirty="0" smtClean="0"/>
              <a:t> (смартфон)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30237"/>
          </a:xfrm>
        </p:spPr>
        <p:txBody>
          <a:bodyPr/>
          <a:lstStyle/>
          <a:p>
            <a:r>
              <a:rPr lang="en-US" sz="3600" b="1">
                <a:solidFill>
                  <a:srgbClr val="00FF00"/>
                </a:solidFill>
                <a:effectLst/>
                <a:latin typeface="Times New Roman" pitchFamily="18" charset="0"/>
              </a:rPr>
              <a:t>Контрольные вопросы</a:t>
            </a:r>
            <a:r>
              <a:rPr lang="ru-RU" sz="3600" b="1">
                <a:solidFill>
                  <a:srgbClr val="00FF00"/>
                </a:solidFill>
                <a:effectLst/>
                <a:latin typeface="Times New Roman" pitchFamily="18" charset="0"/>
              </a:rPr>
              <a:t>.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5256212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400" dirty="0"/>
              <a:t> </a:t>
            </a:r>
            <a:r>
              <a:rPr lang="ru-RU" sz="2400" b="1" dirty="0">
                <a:solidFill>
                  <a:srgbClr val="000000"/>
                </a:solidFill>
                <a:effectLst/>
                <a:latin typeface="Times New Roman" pitchFamily="18" charset="0"/>
              </a:rPr>
              <a:t>Какова роль информационных революций в развитии цивилизации?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 startAt="2"/>
            </a:pPr>
            <a:r>
              <a:rPr lang="ru-RU" sz="2400" b="1" dirty="0">
                <a:solidFill>
                  <a:srgbClr val="000000"/>
                </a:solidFill>
                <a:effectLst/>
                <a:latin typeface="Times New Roman" pitchFamily="18" charset="0"/>
              </a:rPr>
              <a:t> В чем состоит процесс компьютеризации общества?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 startAt="3"/>
            </a:pPr>
            <a:r>
              <a:rPr lang="ru-RU" sz="2400" b="1" dirty="0">
                <a:solidFill>
                  <a:srgbClr val="000000"/>
                </a:solidFill>
                <a:effectLst/>
                <a:latin typeface="Times New Roman" pitchFamily="18" charset="0"/>
              </a:rPr>
              <a:t> В чем состоит процесс информатизации общества?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 startAt="3"/>
            </a:pPr>
            <a:r>
              <a:rPr lang="ru-RU" sz="2400" b="1" dirty="0">
                <a:solidFill>
                  <a:srgbClr val="000000"/>
                </a:solidFill>
                <a:effectLst/>
                <a:latin typeface="Times New Roman" pitchFamily="18" charset="0"/>
              </a:rPr>
              <a:t> Какие этапы прошла в своем развитии вычислительная техника?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 startAt="3"/>
            </a:pPr>
            <a:r>
              <a:rPr lang="ru-RU" sz="2400" b="1" dirty="0">
                <a:solidFill>
                  <a:srgbClr val="000000"/>
                </a:solidFill>
                <a:effectLst/>
                <a:latin typeface="Times New Roman" pitchFamily="18" charset="0"/>
              </a:rPr>
              <a:t>Перечислите признаки информационного общества.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 startAt="3"/>
            </a:pPr>
            <a:r>
              <a:rPr lang="ru-RU" sz="2400" b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Перечислите </a:t>
            </a:r>
            <a:r>
              <a:rPr lang="ru-RU" sz="2400" b="1" dirty="0">
                <a:solidFill>
                  <a:srgbClr val="000000"/>
                </a:solidFill>
                <a:effectLst/>
                <a:latin typeface="Times New Roman" pitchFamily="18" charset="0"/>
              </a:rPr>
              <a:t>этапы развития технических средств.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 startAt="3"/>
            </a:pPr>
            <a:r>
              <a:rPr lang="ru-RU" sz="2400" b="1" dirty="0">
                <a:solidFill>
                  <a:srgbClr val="000000"/>
                </a:solidFill>
                <a:effectLst/>
                <a:latin typeface="Times New Roman" pitchFamily="18" charset="0"/>
              </a:rPr>
              <a:t>С каких годов началась использование компьютерной технологии?</a:t>
            </a:r>
          </a:p>
          <a:p>
            <a:pPr marL="609600" indent="-609600">
              <a:lnSpc>
                <a:spcPct val="80000"/>
              </a:lnSpc>
              <a:buNone/>
            </a:pPr>
            <a:endParaRPr lang="ru-RU" sz="2400" b="1" dirty="0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 startAt="3"/>
            </a:pPr>
            <a:endParaRPr lang="ru-RU" sz="2400" dirty="0"/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endParaRPr lang="ru-RU" sz="2000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549275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FF00"/>
                </a:solidFill>
                <a:effectLst/>
                <a:latin typeface="Times New Roman" pitchFamily="18" charset="0"/>
              </a:rPr>
              <a:t>ТЕСТ</a:t>
            </a:r>
            <a:r>
              <a:rPr lang="en-US" sz="3600" b="1" dirty="0" smtClean="0">
                <a:solidFill>
                  <a:srgbClr val="00FF00"/>
                </a:solidFill>
                <a:effectLst/>
                <a:latin typeface="Times New Roman" pitchFamily="18" charset="0"/>
              </a:rPr>
              <a:t> 1</a:t>
            </a:r>
            <a:endParaRPr lang="ru-RU" sz="3600" b="1" dirty="0">
              <a:solidFill>
                <a:srgbClr val="00FF00"/>
              </a:solidFill>
              <a:effectLst/>
              <a:latin typeface="Times New Roman" pitchFamily="18" charset="0"/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8"/>
            <a:ext cx="8642350" cy="5472112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1600">
                <a:latin typeface="Times New Roman" pitchFamily="18" charset="0"/>
              </a:rPr>
              <a:t> </a:t>
            </a:r>
            <a:r>
              <a:rPr lang="ru-RU" sz="1600" b="1">
                <a:solidFill>
                  <a:srgbClr val="000000"/>
                </a:solidFill>
                <a:effectLst/>
                <a:latin typeface="Times New Roman" pitchFamily="18" charset="0"/>
              </a:rPr>
              <a:t>В ЭВМ 1 поколения использовались</a:t>
            </a:r>
          </a:p>
          <a:p>
            <a:pPr marL="609600" indent="-609600">
              <a:lnSpc>
                <a:spcPct val="80000"/>
              </a:lnSpc>
              <a:buFont typeface="Book Antiqua" pitchFamily="18" charset="0"/>
              <a:buNone/>
            </a:pPr>
            <a:r>
              <a:rPr lang="ru-RU" sz="1600" b="1">
                <a:solidFill>
                  <a:srgbClr val="000000"/>
                </a:solidFill>
                <a:effectLst/>
                <a:latin typeface="Times New Roman" pitchFamily="18" charset="0"/>
              </a:rPr>
              <a:t>       а)Транзисторы</a:t>
            </a:r>
          </a:p>
          <a:p>
            <a:pPr marL="609600" indent="-609600">
              <a:lnSpc>
                <a:spcPct val="80000"/>
              </a:lnSpc>
              <a:buFont typeface="Book Antiqua" pitchFamily="18" charset="0"/>
              <a:buNone/>
            </a:pPr>
            <a:r>
              <a:rPr lang="ru-RU" sz="1600" b="1">
                <a:solidFill>
                  <a:srgbClr val="000000"/>
                </a:solidFill>
                <a:effectLst/>
                <a:latin typeface="Times New Roman" pitchFamily="18" charset="0"/>
              </a:rPr>
              <a:t>       б)Большие интегральные микросхемы</a:t>
            </a:r>
          </a:p>
          <a:p>
            <a:pPr marL="609600" indent="-609600">
              <a:lnSpc>
                <a:spcPct val="80000"/>
              </a:lnSpc>
              <a:buFont typeface="Book Antiqua" pitchFamily="18" charset="0"/>
              <a:buNone/>
            </a:pPr>
            <a:r>
              <a:rPr lang="ru-RU" sz="1600" b="1">
                <a:solidFill>
                  <a:srgbClr val="000000"/>
                </a:solidFill>
                <a:effectLst/>
                <a:latin typeface="Times New Roman" pitchFamily="18" charset="0"/>
              </a:rPr>
              <a:t>       в)Сверхбольшие интегральные схемы</a:t>
            </a:r>
          </a:p>
          <a:p>
            <a:pPr marL="609600" indent="-609600">
              <a:lnSpc>
                <a:spcPct val="80000"/>
              </a:lnSpc>
              <a:buFont typeface="Book Antiqua" pitchFamily="18" charset="0"/>
              <a:buNone/>
            </a:pPr>
            <a:r>
              <a:rPr lang="ru-RU" sz="1600" b="1">
                <a:solidFill>
                  <a:srgbClr val="000000"/>
                </a:solidFill>
                <a:effectLst/>
                <a:latin typeface="Times New Roman" pitchFamily="18" charset="0"/>
              </a:rPr>
              <a:t>       г)Вакуумные электронные лампы.</a:t>
            </a:r>
          </a:p>
          <a:p>
            <a:pPr marL="609600" indent="-609600">
              <a:lnSpc>
                <a:spcPct val="80000"/>
              </a:lnSpc>
              <a:buFont typeface="Book Antiqua" pitchFamily="18" charset="0"/>
              <a:buNone/>
            </a:pPr>
            <a:endParaRPr lang="ru-RU" sz="1600" b="1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 startAt="2"/>
            </a:pPr>
            <a:r>
              <a:rPr lang="ru-RU" sz="1600" b="1">
                <a:solidFill>
                  <a:srgbClr val="000000"/>
                </a:solidFill>
                <a:effectLst/>
                <a:latin typeface="Times New Roman" pitchFamily="18" charset="0"/>
              </a:rPr>
              <a:t>В основу классификации поколений эволюционного развития средств обработки информации в большинстве случаев положено:</a:t>
            </a:r>
          </a:p>
          <a:p>
            <a:pPr marL="609600" indent="-609600">
              <a:lnSpc>
                <a:spcPct val="80000"/>
              </a:lnSpc>
              <a:buFont typeface="Book Antiqua" pitchFamily="18" charset="0"/>
              <a:buNone/>
            </a:pPr>
            <a:r>
              <a:rPr lang="ru-RU" sz="1600" b="1">
                <a:solidFill>
                  <a:srgbClr val="000000"/>
                </a:solidFill>
                <a:effectLst/>
                <a:latin typeface="Times New Roman" pitchFamily="18" charset="0"/>
              </a:rPr>
              <a:t>       а)Быстродействие</a:t>
            </a:r>
          </a:p>
          <a:p>
            <a:pPr marL="609600" indent="-609600">
              <a:lnSpc>
                <a:spcPct val="80000"/>
              </a:lnSpc>
              <a:buFont typeface="Book Antiqua" pitchFamily="18" charset="0"/>
              <a:buNone/>
            </a:pPr>
            <a:r>
              <a:rPr lang="ru-RU" sz="1600" b="1">
                <a:solidFill>
                  <a:srgbClr val="000000"/>
                </a:solidFill>
                <a:effectLst/>
                <a:latin typeface="Times New Roman" pitchFamily="18" charset="0"/>
              </a:rPr>
              <a:t>       б)Элементная база</a:t>
            </a:r>
          </a:p>
          <a:p>
            <a:pPr marL="609600" indent="-609600">
              <a:lnSpc>
                <a:spcPct val="80000"/>
              </a:lnSpc>
              <a:buFont typeface="Book Antiqua" pitchFamily="18" charset="0"/>
              <a:buNone/>
            </a:pPr>
            <a:r>
              <a:rPr lang="ru-RU" sz="1600" b="1">
                <a:solidFill>
                  <a:srgbClr val="000000"/>
                </a:solidFill>
                <a:effectLst/>
                <a:latin typeface="Times New Roman" pitchFamily="18" charset="0"/>
              </a:rPr>
              <a:t>       в)Программное обеспечение</a:t>
            </a:r>
          </a:p>
          <a:p>
            <a:pPr marL="609600" indent="-609600">
              <a:lnSpc>
                <a:spcPct val="80000"/>
              </a:lnSpc>
              <a:buFont typeface="Book Antiqua" pitchFamily="18" charset="0"/>
              <a:buNone/>
            </a:pPr>
            <a:r>
              <a:rPr lang="ru-RU" sz="1600" b="1">
                <a:solidFill>
                  <a:srgbClr val="000000"/>
                </a:solidFill>
                <a:effectLst/>
                <a:latin typeface="Times New Roman" pitchFamily="18" charset="0"/>
              </a:rPr>
              <a:t>       г)Набор устройств ввода/вывода.</a:t>
            </a:r>
          </a:p>
          <a:p>
            <a:pPr marL="609600" indent="-609600">
              <a:lnSpc>
                <a:spcPct val="80000"/>
              </a:lnSpc>
              <a:buFont typeface="Book Antiqua" pitchFamily="18" charset="0"/>
              <a:buNone/>
            </a:pPr>
            <a:endParaRPr lang="ru-RU" sz="1600" b="1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 startAt="3"/>
            </a:pPr>
            <a:r>
              <a:rPr lang="ru-RU" sz="1600" b="1">
                <a:solidFill>
                  <a:srgbClr val="000000"/>
                </a:solidFill>
                <a:effectLst/>
                <a:latin typeface="Times New Roman" pitchFamily="18" charset="0"/>
              </a:rPr>
              <a:t>Современный компьютер - это</a:t>
            </a:r>
          </a:p>
          <a:p>
            <a:pPr marL="609600" indent="-609600">
              <a:lnSpc>
                <a:spcPct val="80000"/>
              </a:lnSpc>
              <a:buFont typeface="Book Antiqua" pitchFamily="18" charset="0"/>
              <a:buNone/>
            </a:pPr>
            <a:r>
              <a:rPr lang="ru-RU" sz="1600" b="1">
                <a:solidFill>
                  <a:srgbClr val="000000"/>
                </a:solidFill>
                <a:effectLst/>
                <a:latin typeface="Times New Roman" pitchFamily="18" charset="0"/>
              </a:rPr>
              <a:t>       а)Устройство для передачи сообщений.</a:t>
            </a:r>
          </a:p>
          <a:p>
            <a:pPr marL="609600" indent="-609600">
              <a:lnSpc>
                <a:spcPct val="80000"/>
              </a:lnSpc>
              <a:buFont typeface="Book Antiqua" pitchFamily="18" charset="0"/>
              <a:buNone/>
            </a:pPr>
            <a:r>
              <a:rPr lang="ru-RU" sz="1600" b="1">
                <a:solidFill>
                  <a:srgbClr val="000000"/>
                </a:solidFill>
                <a:effectLst/>
                <a:latin typeface="Times New Roman" pitchFamily="18" charset="0"/>
              </a:rPr>
              <a:t>       б)Универсальное автоматическое программно управляемое устройство для работы с информацией.</a:t>
            </a:r>
          </a:p>
          <a:p>
            <a:pPr marL="609600" indent="-609600">
              <a:lnSpc>
                <a:spcPct val="80000"/>
              </a:lnSpc>
              <a:buFont typeface="Book Antiqua" pitchFamily="18" charset="0"/>
              <a:buNone/>
            </a:pPr>
            <a:r>
              <a:rPr lang="ru-RU" sz="1600" b="1">
                <a:solidFill>
                  <a:srgbClr val="000000"/>
                </a:solidFill>
                <a:effectLst/>
                <a:latin typeface="Times New Roman" pitchFamily="18" charset="0"/>
              </a:rPr>
              <a:t>       в)Быстродействующее вычислительное устройство.</a:t>
            </a:r>
          </a:p>
          <a:p>
            <a:pPr marL="609600" indent="-609600">
              <a:lnSpc>
                <a:spcPct val="80000"/>
              </a:lnSpc>
              <a:buFont typeface="Book Antiqua" pitchFamily="18" charset="0"/>
              <a:buNone/>
            </a:pPr>
            <a:r>
              <a:rPr lang="ru-RU" sz="1600" b="1">
                <a:solidFill>
                  <a:srgbClr val="000000"/>
                </a:solidFill>
                <a:effectLst/>
                <a:latin typeface="Times New Roman" pitchFamily="18" charset="0"/>
              </a:rPr>
              <a:t>       г)Устройство для хранения информации.</a:t>
            </a:r>
          </a:p>
          <a:p>
            <a:pPr marL="609600" indent="-609600">
              <a:lnSpc>
                <a:spcPct val="80000"/>
              </a:lnSpc>
              <a:buFont typeface="Book Antiqua" pitchFamily="18" charset="0"/>
              <a:buNone/>
            </a:pPr>
            <a:endParaRPr lang="ru-RU" sz="1600" b="1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 typeface="Book Antiqua" pitchFamily="18" charset="0"/>
              <a:buNone/>
            </a:pPr>
            <a:endParaRPr lang="ru-RU" sz="1600" b="1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 typeface="Book Antiqua" pitchFamily="18" charset="0"/>
              <a:buNone/>
            </a:pPr>
            <a:endParaRPr lang="ru-RU" sz="1600">
              <a:solidFill>
                <a:srgbClr val="000000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9850"/>
          </a:xfrm>
        </p:spPr>
        <p:txBody>
          <a:bodyPr/>
          <a:lstStyle/>
          <a:p>
            <a:endParaRPr lang="ru-RU" sz="400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20713"/>
            <a:ext cx="8229600" cy="5903912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Book Antiqua" pitchFamily="18" charset="0"/>
              <a:buAutoNum type="arabicPeriod" startAt="4"/>
            </a:pPr>
            <a:r>
              <a:rPr lang="ru-RU" sz="1400" b="1" dirty="0">
                <a:solidFill>
                  <a:srgbClr val="000000"/>
                </a:solidFill>
                <a:effectLst/>
                <a:latin typeface="Times New Roman" pitchFamily="18" charset="0"/>
              </a:rPr>
              <a:t>Закончите предложение: «Отдельные документы и массивы документов в информационных системах – это»</a:t>
            </a:r>
          </a:p>
          <a:p>
            <a:pPr marL="609600" indent="-609600">
              <a:lnSpc>
                <a:spcPct val="80000"/>
              </a:lnSpc>
              <a:buFont typeface="Book Antiqua" pitchFamily="18" charset="0"/>
              <a:buNone/>
            </a:pPr>
            <a:r>
              <a:rPr lang="ru-RU" sz="1400" b="1" dirty="0">
                <a:solidFill>
                  <a:srgbClr val="000000"/>
                </a:solidFill>
                <a:effectLst/>
                <a:latin typeface="Times New Roman" pitchFamily="18" charset="0"/>
              </a:rPr>
              <a:t>       а)Природные ресурсы.</a:t>
            </a:r>
          </a:p>
          <a:p>
            <a:pPr marL="609600" indent="-609600">
              <a:lnSpc>
                <a:spcPct val="80000"/>
              </a:lnSpc>
              <a:buFont typeface="Book Antiqua" pitchFamily="18" charset="0"/>
              <a:buNone/>
            </a:pPr>
            <a:r>
              <a:rPr lang="ru-RU" sz="1400" b="1" dirty="0">
                <a:solidFill>
                  <a:srgbClr val="000000"/>
                </a:solidFill>
                <a:effectLst/>
                <a:latin typeface="Times New Roman" pitchFamily="18" charset="0"/>
              </a:rPr>
              <a:t>       б)Материальные ресурсы.</a:t>
            </a:r>
          </a:p>
          <a:p>
            <a:pPr marL="609600" indent="-609600">
              <a:lnSpc>
                <a:spcPct val="80000"/>
              </a:lnSpc>
              <a:buFont typeface="Book Antiqua" pitchFamily="18" charset="0"/>
              <a:buNone/>
            </a:pPr>
            <a:r>
              <a:rPr lang="ru-RU" sz="1400" b="1" dirty="0">
                <a:solidFill>
                  <a:srgbClr val="000000"/>
                </a:solidFill>
                <a:effectLst/>
                <a:latin typeface="Times New Roman" pitchFamily="18" charset="0"/>
              </a:rPr>
              <a:t>       в)Финансовые ресурсы.</a:t>
            </a:r>
          </a:p>
          <a:p>
            <a:pPr marL="609600" indent="-609600">
              <a:lnSpc>
                <a:spcPct val="80000"/>
              </a:lnSpc>
              <a:buFont typeface="Book Antiqua" pitchFamily="18" charset="0"/>
              <a:buNone/>
            </a:pPr>
            <a:r>
              <a:rPr lang="ru-RU" sz="1400" b="1" dirty="0">
                <a:solidFill>
                  <a:srgbClr val="000000"/>
                </a:solidFill>
                <a:effectLst/>
                <a:latin typeface="Times New Roman" pitchFamily="18" charset="0"/>
              </a:rPr>
              <a:t>       г)Информационные ресурсы.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 startAt="5"/>
            </a:pPr>
            <a:endParaRPr lang="ru-RU" sz="1400" b="1" dirty="0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 startAt="5"/>
            </a:pPr>
            <a:r>
              <a:rPr lang="ru-RU" sz="1400" b="1" dirty="0">
                <a:solidFill>
                  <a:srgbClr val="000000"/>
                </a:solidFill>
                <a:effectLst/>
                <a:latin typeface="Times New Roman" pitchFamily="18" charset="0"/>
              </a:rPr>
              <a:t>Термин «информатизация общества означает»: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1400" b="1" dirty="0">
                <a:solidFill>
                  <a:srgbClr val="000000"/>
                </a:solidFill>
                <a:effectLst/>
                <a:latin typeface="Times New Roman" pitchFamily="18" charset="0"/>
              </a:rPr>
              <a:t>       а)Увеличение количества избыточной информации в обществе.</a:t>
            </a:r>
          </a:p>
          <a:p>
            <a:pPr marL="609600" indent="-609600">
              <a:lnSpc>
                <a:spcPct val="80000"/>
              </a:lnSpc>
              <a:buFont typeface="Book Antiqua" pitchFamily="18" charset="0"/>
              <a:buNone/>
            </a:pPr>
            <a:r>
              <a:rPr lang="ru-RU" sz="1400" b="1" dirty="0">
                <a:solidFill>
                  <a:srgbClr val="000000"/>
                </a:solidFill>
                <a:effectLst/>
                <a:latin typeface="Times New Roman" pitchFamily="18" charset="0"/>
              </a:rPr>
              <a:t>       б)Увеличение роли средств массовой информации.</a:t>
            </a:r>
          </a:p>
          <a:p>
            <a:pPr marL="609600" indent="-609600">
              <a:lnSpc>
                <a:spcPct val="80000"/>
              </a:lnSpc>
              <a:buFont typeface="Book Antiqua" pitchFamily="18" charset="0"/>
              <a:buNone/>
            </a:pPr>
            <a:r>
              <a:rPr lang="ru-RU" sz="1400" b="1" dirty="0">
                <a:solidFill>
                  <a:srgbClr val="000000"/>
                </a:solidFill>
                <a:effectLst/>
                <a:latin typeface="Times New Roman" pitchFamily="18" charset="0"/>
              </a:rPr>
              <a:t>       в)Эффективное использование информации  в обществе.</a:t>
            </a:r>
          </a:p>
          <a:p>
            <a:pPr marL="609600" indent="-609600">
              <a:lnSpc>
                <a:spcPct val="80000"/>
              </a:lnSpc>
              <a:buFont typeface="Book Antiqua" pitchFamily="18" charset="0"/>
              <a:buNone/>
            </a:pPr>
            <a:r>
              <a:rPr lang="ru-RU" sz="1400" b="1" dirty="0">
                <a:solidFill>
                  <a:srgbClr val="000000"/>
                </a:solidFill>
                <a:effectLst/>
                <a:latin typeface="Times New Roman" pitchFamily="18" charset="0"/>
              </a:rPr>
              <a:t>       г)Эффективное использование компьютеров в обществе.</a:t>
            </a:r>
          </a:p>
          <a:p>
            <a:pPr marL="609600" indent="-609600">
              <a:lnSpc>
                <a:spcPct val="80000"/>
              </a:lnSpc>
              <a:buFont typeface="Book Antiqua" pitchFamily="18" charset="0"/>
              <a:buNone/>
            </a:pPr>
            <a:endParaRPr lang="ru-RU" sz="1400" b="1" dirty="0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 typeface="Book Antiqua" pitchFamily="18" charset="0"/>
              <a:buAutoNum type="arabicPeriod" startAt="6"/>
            </a:pPr>
            <a:r>
              <a:rPr lang="ru-RU" sz="1400" b="1" dirty="0">
                <a:solidFill>
                  <a:srgbClr val="000000"/>
                </a:solidFill>
                <a:effectLst/>
                <a:latin typeface="Times New Roman" pitchFamily="18" charset="0"/>
              </a:rPr>
              <a:t>К ручному этапу относится:</a:t>
            </a:r>
          </a:p>
          <a:p>
            <a:pPr marL="609600" indent="-609600">
              <a:lnSpc>
                <a:spcPct val="80000"/>
              </a:lnSpc>
              <a:buFont typeface="Book Antiqua" pitchFamily="18" charset="0"/>
              <a:buNone/>
            </a:pPr>
            <a:r>
              <a:rPr lang="ru-RU" sz="1400" b="1" dirty="0">
                <a:solidFill>
                  <a:srgbClr val="000000"/>
                </a:solidFill>
                <a:effectLst/>
                <a:latin typeface="Times New Roman" pitchFamily="18" charset="0"/>
              </a:rPr>
              <a:t>       а) счетная машина.</a:t>
            </a:r>
          </a:p>
          <a:p>
            <a:pPr marL="609600" indent="-609600">
              <a:lnSpc>
                <a:spcPct val="80000"/>
              </a:lnSpc>
              <a:buFont typeface="Book Antiqua" pitchFamily="18" charset="0"/>
              <a:buNone/>
            </a:pPr>
            <a:r>
              <a:rPr lang="ru-RU" sz="1400" b="1" dirty="0">
                <a:solidFill>
                  <a:srgbClr val="000000"/>
                </a:solidFill>
                <a:effectLst/>
                <a:latin typeface="Times New Roman" pitchFamily="18" charset="0"/>
              </a:rPr>
              <a:t>       б) вычислительная машина.</a:t>
            </a:r>
          </a:p>
          <a:p>
            <a:pPr marL="609600" indent="-609600">
              <a:lnSpc>
                <a:spcPct val="80000"/>
              </a:lnSpc>
              <a:buFont typeface="Book Antiqua" pitchFamily="18" charset="0"/>
              <a:buNone/>
            </a:pPr>
            <a:r>
              <a:rPr lang="ru-RU" sz="1400" b="1" dirty="0">
                <a:solidFill>
                  <a:srgbClr val="000000"/>
                </a:solidFill>
                <a:effectLst/>
                <a:latin typeface="Times New Roman" pitchFamily="18" charset="0"/>
              </a:rPr>
              <a:t>       в) абак.</a:t>
            </a:r>
          </a:p>
          <a:p>
            <a:pPr marL="609600" indent="-609600">
              <a:lnSpc>
                <a:spcPct val="80000"/>
              </a:lnSpc>
              <a:buFont typeface="Book Antiqua" pitchFamily="18" charset="0"/>
              <a:buNone/>
            </a:pPr>
            <a:r>
              <a:rPr lang="ru-RU" sz="1400" b="1" dirty="0">
                <a:solidFill>
                  <a:srgbClr val="000000"/>
                </a:solidFill>
                <a:effectLst/>
                <a:latin typeface="Times New Roman" pitchFamily="18" charset="0"/>
              </a:rPr>
              <a:t>       г) табулятор.</a:t>
            </a:r>
          </a:p>
          <a:p>
            <a:pPr marL="609600" indent="-609600">
              <a:lnSpc>
                <a:spcPct val="80000"/>
              </a:lnSpc>
              <a:buFont typeface="Book Antiqua" pitchFamily="18" charset="0"/>
              <a:buNone/>
            </a:pPr>
            <a:endParaRPr lang="ru-RU" sz="1400" b="1" dirty="0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 typeface="Book Antiqua" pitchFamily="18" charset="0"/>
              <a:buAutoNum type="arabicPeriod" startAt="7"/>
            </a:pPr>
            <a:r>
              <a:rPr lang="ru-RU" sz="1400" b="1" dirty="0">
                <a:solidFill>
                  <a:srgbClr val="000000"/>
                </a:solidFill>
                <a:effectLst/>
                <a:latin typeface="Times New Roman" pitchFamily="18" charset="0"/>
              </a:rPr>
              <a:t>Второе поколение компьютеров начинается с:</a:t>
            </a:r>
          </a:p>
          <a:p>
            <a:pPr marL="609600" indent="-609600">
              <a:lnSpc>
                <a:spcPct val="80000"/>
              </a:lnSpc>
              <a:buFont typeface="Book Antiqua" pitchFamily="18" charset="0"/>
              <a:buNone/>
            </a:pPr>
            <a:r>
              <a:rPr lang="ru-RU" sz="1400" b="1" dirty="0">
                <a:solidFill>
                  <a:srgbClr val="000000"/>
                </a:solidFill>
                <a:effectLst/>
                <a:latin typeface="Times New Roman" pitchFamily="18" charset="0"/>
              </a:rPr>
              <a:t>       а) с конца 1940-х до середины 1950-х.</a:t>
            </a:r>
          </a:p>
          <a:p>
            <a:pPr marL="609600" indent="-609600">
              <a:lnSpc>
                <a:spcPct val="80000"/>
              </a:lnSpc>
              <a:buFont typeface="Book Antiqua" pitchFamily="18" charset="0"/>
              <a:buNone/>
            </a:pPr>
            <a:r>
              <a:rPr lang="ru-RU" sz="1400" b="1" dirty="0">
                <a:solidFill>
                  <a:srgbClr val="000000"/>
                </a:solidFill>
                <a:effectLst/>
                <a:latin typeface="Times New Roman" pitchFamily="18" charset="0"/>
              </a:rPr>
              <a:t>       б) с конца 1950-х до середины 1960-х.</a:t>
            </a:r>
          </a:p>
          <a:p>
            <a:pPr marL="609600" indent="-609600">
              <a:lnSpc>
                <a:spcPct val="80000"/>
              </a:lnSpc>
              <a:buFont typeface="Book Antiqua" pitchFamily="18" charset="0"/>
              <a:buNone/>
            </a:pPr>
            <a:r>
              <a:rPr lang="ru-RU" sz="1400" b="1" dirty="0">
                <a:solidFill>
                  <a:srgbClr val="000000"/>
                </a:solidFill>
                <a:effectLst/>
                <a:latin typeface="Times New Roman" pitchFamily="18" charset="0"/>
              </a:rPr>
              <a:t>       в) с конца 1960-х до середины 1970-х.</a:t>
            </a:r>
          </a:p>
          <a:p>
            <a:pPr marL="609600" indent="-609600">
              <a:lnSpc>
                <a:spcPct val="80000"/>
              </a:lnSpc>
              <a:buFont typeface="Book Antiqua" pitchFamily="18" charset="0"/>
              <a:buNone/>
            </a:pPr>
            <a:r>
              <a:rPr lang="ru-RU" sz="1400" b="1" dirty="0">
                <a:solidFill>
                  <a:srgbClr val="000000"/>
                </a:solidFill>
                <a:effectLst/>
                <a:latin typeface="Times New Roman" pitchFamily="18" charset="0"/>
              </a:rPr>
              <a:t>       г) с конца 1970-х до середины 1980-х.</a:t>
            </a:r>
          </a:p>
          <a:p>
            <a:pPr marL="609600" indent="-609600">
              <a:lnSpc>
                <a:spcPct val="80000"/>
              </a:lnSpc>
              <a:buFont typeface="Book Antiqua" pitchFamily="18" charset="0"/>
              <a:buNone/>
            </a:pPr>
            <a:endParaRPr lang="ru-RU" sz="1400" b="1" dirty="0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 typeface="Book Antiqua" pitchFamily="18" charset="0"/>
              <a:buNone/>
            </a:pPr>
            <a:endParaRPr lang="ru-RU" sz="1400" b="1" dirty="0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 typeface="Book Antiqua" pitchFamily="18" charset="0"/>
              <a:buNone/>
            </a:pPr>
            <a:r>
              <a:rPr lang="ru-RU" sz="1000" dirty="0">
                <a:latin typeface="Times New Roman" pitchFamily="18" charset="0"/>
              </a:rPr>
              <a:t>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endParaRPr lang="ru-RU" sz="1000" dirty="0"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9850"/>
          </a:xfrm>
        </p:spPr>
        <p:txBody>
          <a:bodyPr/>
          <a:lstStyle/>
          <a:p>
            <a:endParaRPr lang="ru-RU" sz="400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18488" cy="6119812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9"/>
            </a:pPr>
            <a:endParaRPr lang="ru-RU" sz="1400" b="1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 marL="609600" indent="-609600">
              <a:buFont typeface="Book Antiqua" pitchFamily="18" charset="0"/>
              <a:buAutoNum type="arabicPeriod" startAt="8"/>
            </a:pPr>
            <a:r>
              <a:rPr lang="ru-RU" sz="1600" b="1">
                <a:solidFill>
                  <a:srgbClr val="000000"/>
                </a:solidFill>
                <a:effectLst/>
                <a:latin typeface="Times New Roman" pitchFamily="18" charset="0"/>
              </a:rPr>
              <a:t>В первом поколении компьютеров носителями информации является:</a:t>
            </a:r>
          </a:p>
          <a:p>
            <a:pPr marL="609600" indent="-609600">
              <a:buFont typeface="Book Antiqua" pitchFamily="18" charset="0"/>
              <a:buNone/>
            </a:pPr>
            <a:r>
              <a:rPr lang="ru-RU" sz="1600" b="1">
                <a:solidFill>
                  <a:srgbClr val="000000"/>
                </a:solidFill>
                <a:effectLst/>
                <a:latin typeface="Times New Roman" pitchFamily="18" charset="0"/>
              </a:rPr>
              <a:t>       а) перфокарты.</a:t>
            </a:r>
          </a:p>
          <a:p>
            <a:pPr marL="609600" indent="-609600">
              <a:buFont typeface="Book Antiqua" pitchFamily="18" charset="0"/>
              <a:buNone/>
            </a:pPr>
            <a:r>
              <a:rPr lang="ru-RU" sz="1600" b="1">
                <a:solidFill>
                  <a:srgbClr val="000000"/>
                </a:solidFill>
                <a:effectLst/>
                <a:latin typeface="Times New Roman" pitchFamily="18" charset="0"/>
              </a:rPr>
              <a:t>       б) магнитные ленты.</a:t>
            </a:r>
          </a:p>
          <a:p>
            <a:pPr marL="609600" indent="-609600">
              <a:buFont typeface="Book Antiqua" pitchFamily="18" charset="0"/>
              <a:buNone/>
            </a:pPr>
            <a:r>
              <a:rPr lang="ru-RU" sz="1600" b="1">
                <a:solidFill>
                  <a:srgbClr val="000000"/>
                </a:solidFill>
                <a:effectLst/>
                <a:latin typeface="Times New Roman" pitchFamily="18" charset="0"/>
              </a:rPr>
              <a:t>       в) лазерные диски.</a:t>
            </a:r>
          </a:p>
          <a:p>
            <a:pPr marL="609600" indent="-609600">
              <a:buFont typeface="Book Antiqua" pitchFamily="18" charset="0"/>
              <a:buNone/>
            </a:pPr>
            <a:r>
              <a:rPr lang="ru-RU" sz="1600" b="1">
                <a:solidFill>
                  <a:srgbClr val="000000"/>
                </a:solidFill>
                <a:effectLst/>
                <a:latin typeface="Times New Roman" pitchFamily="18" charset="0"/>
              </a:rPr>
              <a:t>       г) магнитные диски.</a:t>
            </a:r>
          </a:p>
          <a:p>
            <a:pPr marL="609600" indent="-609600">
              <a:buFont typeface="Wingdings" pitchFamily="2" charset="2"/>
              <a:buNone/>
            </a:pPr>
            <a:endParaRPr lang="ru-RU" sz="1600" b="1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 marL="609600" indent="-609600">
              <a:buFont typeface="Wingdings" pitchFamily="2" charset="2"/>
              <a:buAutoNum type="arabicPeriod" startAt="9"/>
            </a:pPr>
            <a:r>
              <a:rPr lang="ru-RU" sz="1600" b="1">
                <a:solidFill>
                  <a:srgbClr val="000000"/>
                </a:solidFill>
                <a:effectLst/>
                <a:latin typeface="Times New Roman" pitchFamily="18" charset="0"/>
              </a:rPr>
              <a:t>Характер программного обеспечения – алгоритмические языки программирования характерно для: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sz="1600" b="1">
                <a:solidFill>
                  <a:srgbClr val="000000"/>
                </a:solidFill>
                <a:effectLst/>
                <a:latin typeface="Times New Roman" pitchFamily="18" charset="0"/>
              </a:rPr>
              <a:t>       а) первого поколения.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sz="1600" b="1">
                <a:solidFill>
                  <a:srgbClr val="000000"/>
                </a:solidFill>
                <a:effectLst/>
                <a:latin typeface="Times New Roman" pitchFamily="18" charset="0"/>
              </a:rPr>
              <a:t>       б) второго поколения.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sz="1600" b="1">
                <a:solidFill>
                  <a:srgbClr val="000000"/>
                </a:solidFill>
                <a:effectLst/>
                <a:latin typeface="Times New Roman" pitchFamily="18" charset="0"/>
              </a:rPr>
              <a:t>       в) третьего поколения.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sz="1600" b="1">
                <a:solidFill>
                  <a:srgbClr val="000000"/>
                </a:solidFill>
                <a:effectLst/>
                <a:latin typeface="Times New Roman" pitchFamily="18" charset="0"/>
              </a:rPr>
              <a:t>       г) четвертого поколения.</a:t>
            </a:r>
          </a:p>
          <a:p>
            <a:pPr marL="609600" indent="-609600">
              <a:buFont typeface="Wingdings" pitchFamily="2" charset="2"/>
              <a:buNone/>
            </a:pPr>
            <a:endParaRPr lang="ru-RU" sz="1600" b="1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 marL="609600" indent="-609600">
              <a:buFont typeface="Wingdings" pitchFamily="2" charset="2"/>
              <a:buAutoNum type="arabicPeriod" startAt="10"/>
            </a:pPr>
            <a:r>
              <a:rPr lang="ru-RU" sz="1600" b="1">
                <a:solidFill>
                  <a:srgbClr val="000000"/>
                </a:solidFill>
                <a:effectLst/>
                <a:latin typeface="Times New Roman" pitchFamily="18" charset="0"/>
              </a:rPr>
              <a:t>К признакам информационного общества относится: 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sz="1600" b="1">
                <a:solidFill>
                  <a:srgbClr val="000000"/>
                </a:solidFill>
                <a:effectLst/>
                <a:latin typeface="Times New Roman" pitchFamily="18" charset="0"/>
              </a:rPr>
              <a:t>       а) информационная технология.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sz="1600" b="1">
                <a:solidFill>
                  <a:srgbClr val="000000"/>
                </a:solidFill>
                <a:effectLst/>
                <a:latin typeface="Times New Roman" pitchFamily="18" charset="0"/>
              </a:rPr>
              <a:t>       б) информационная инфраструктура.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sz="1600" b="1">
                <a:solidFill>
                  <a:srgbClr val="000000"/>
                </a:solidFill>
                <a:effectLst/>
                <a:latin typeface="Times New Roman" pitchFamily="18" charset="0"/>
              </a:rPr>
              <a:t>       в) информационные потребности.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sz="1600" b="1">
                <a:solidFill>
                  <a:srgbClr val="000000"/>
                </a:solidFill>
                <a:effectLst/>
                <a:latin typeface="Times New Roman" pitchFamily="18" charset="0"/>
              </a:rPr>
              <a:t>       г) информационные организации.</a:t>
            </a:r>
          </a:p>
          <a:p>
            <a:pPr marL="609600" indent="-609600">
              <a:buFont typeface="Wingdings" pitchFamily="2" charset="2"/>
              <a:buAutoNum type="arabicPeriod" startAt="10"/>
            </a:pPr>
            <a:endParaRPr lang="ru-RU" sz="1600" b="1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 marL="609600" indent="-609600">
              <a:buFont typeface="Wingdings" pitchFamily="2" charset="2"/>
              <a:buNone/>
            </a:pPr>
            <a:endParaRPr lang="ru-RU" sz="1600" b="1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 marL="609600" indent="-609600">
              <a:buFont typeface="Wingdings" pitchFamily="2" charset="2"/>
              <a:buAutoNum type="arabicPeriod" startAt="10"/>
            </a:pPr>
            <a:endParaRPr lang="ru-RU" sz="1400" b="1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 marL="609600" indent="-609600">
              <a:buFont typeface="Wingdings" pitchFamily="2" charset="2"/>
              <a:buNone/>
            </a:pPr>
            <a:endParaRPr lang="ru-RU" sz="1400" b="1">
              <a:solidFill>
                <a:srgbClr val="000000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endParaRPr lang="ru-RU" sz="2000" dirty="0" smtClean="0"/>
          </a:p>
          <a:p>
            <a:pPr algn="ctr">
              <a:buNone/>
            </a:pPr>
            <a:r>
              <a:rPr lang="ru-RU" sz="2000" dirty="0" smtClean="0"/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Основные этапы информационного развития общества. 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Этапы развития технических средств и информационных ресурсов.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Современное общество часто называют информационным. В наше время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информация стала базовым ресурсом общества наряду с традиционными – земля,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труд, капитал.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Дадим определение понятия «информация» (позже, на следующих занятиях мы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остановимся подробнее на этом понятии):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Информация – это знания, данные, сведения, сообщения об окружающем нас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мире, зафиксированные на материальных носителях.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только в современном обществе, но и самого появления разумной жизни на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земле, информация стала жизненно необходимым ресурсом общества.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Рассмотрим основные этапы информационного развития общества в виде следующей таблицы :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t-RU" b="1">
                <a:solidFill>
                  <a:srgbClr val="00FF00"/>
                </a:solidFill>
                <a:effectLst/>
                <a:latin typeface="Times New Roman" pitchFamily="18" charset="0"/>
              </a:rPr>
              <a:t>Ответы.</a:t>
            </a:r>
            <a:endParaRPr lang="ru-RU" b="1">
              <a:solidFill>
                <a:srgbClr val="00FF00"/>
              </a:solidFill>
              <a:effectLst/>
              <a:latin typeface="Times New Roman" pitchFamily="18" charset="0"/>
            </a:endParaRPr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533400" indent="-533400">
              <a:buFont typeface="Wingdings" pitchFamily="2" charset="2"/>
              <a:buNone/>
            </a:pPr>
            <a:r>
              <a:rPr lang="tt-RU" b="1">
                <a:solidFill>
                  <a:srgbClr val="000000"/>
                </a:solidFill>
                <a:effectLst/>
                <a:latin typeface="Times New Roman" pitchFamily="18" charset="0"/>
              </a:rPr>
              <a:t>1. Г</a:t>
            </a:r>
          </a:p>
          <a:p>
            <a:pPr marL="533400" indent="-533400">
              <a:buFont typeface="Wingdings" pitchFamily="2" charset="2"/>
              <a:buNone/>
            </a:pPr>
            <a:r>
              <a:rPr lang="tt-RU" b="1">
                <a:solidFill>
                  <a:srgbClr val="000000"/>
                </a:solidFill>
                <a:effectLst/>
                <a:latin typeface="Times New Roman" pitchFamily="18" charset="0"/>
              </a:rPr>
              <a:t>2. В</a:t>
            </a:r>
          </a:p>
          <a:p>
            <a:pPr marL="533400" indent="-533400">
              <a:buFont typeface="Wingdings" pitchFamily="2" charset="2"/>
              <a:buNone/>
            </a:pPr>
            <a:r>
              <a:rPr lang="tt-RU" b="1">
                <a:solidFill>
                  <a:srgbClr val="000000"/>
                </a:solidFill>
                <a:effectLst/>
                <a:latin typeface="Times New Roman" pitchFamily="18" charset="0"/>
              </a:rPr>
              <a:t>3. Б</a:t>
            </a:r>
          </a:p>
          <a:p>
            <a:pPr marL="533400" indent="-533400">
              <a:buFont typeface="Wingdings" pitchFamily="2" charset="2"/>
              <a:buNone/>
            </a:pPr>
            <a:r>
              <a:rPr lang="tt-RU" b="1">
                <a:solidFill>
                  <a:srgbClr val="000000"/>
                </a:solidFill>
                <a:effectLst/>
                <a:latin typeface="Times New Roman" pitchFamily="18" charset="0"/>
              </a:rPr>
              <a:t>4. Г</a:t>
            </a:r>
          </a:p>
          <a:p>
            <a:pPr marL="533400" indent="-533400">
              <a:buFont typeface="Wingdings" pitchFamily="2" charset="2"/>
              <a:buNone/>
            </a:pPr>
            <a:r>
              <a:rPr lang="tt-RU" b="1">
                <a:solidFill>
                  <a:srgbClr val="000000"/>
                </a:solidFill>
                <a:effectLst/>
                <a:latin typeface="Times New Roman" pitchFamily="18" charset="0"/>
              </a:rPr>
              <a:t>5. В</a:t>
            </a:r>
          </a:p>
          <a:p>
            <a:pPr marL="533400" indent="-533400">
              <a:buFont typeface="Wingdings" pitchFamily="2" charset="2"/>
              <a:buNone/>
            </a:pPr>
            <a:endParaRPr lang="ru-RU" b="1">
              <a:solidFill>
                <a:srgbClr val="00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tt-RU" b="1">
                <a:solidFill>
                  <a:srgbClr val="000000"/>
                </a:solidFill>
                <a:effectLst/>
                <a:latin typeface="Times New Roman" pitchFamily="18" charset="0"/>
              </a:rPr>
              <a:t>6. В</a:t>
            </a:r>
          </a:p>
          <a:p>
            <a:pPr>
              <a:buFont typeface="Wingdings" pitchFamily="2" charset="2"/>
              <a:buNone/>
            </a:pPr>
            <a:r>
              <a:rPr lang="tt-RU" b="1">
                <a:solidFill>
                  <a:srgbClr val="000000"/>
                </a:solidFill>
                <a:effectLst/>
                <a:latin typeface="Times New Roman" pitchFamily="18" charset="0"/>
              </a:rPr>
              <a:t>7. Б</a:t>
            </a:r>
          </a:p>
          <a:p>
            <a:pPr>
              <a:buFont typeface="Wingdings" pitchFamily="2" charset="2"/>
              <a:buNone/>
            </a:pPr>
            <a:r>
              <a:rPr lang="tt-RU" b="1">
                <a:solidFill>
                  <a:srgbClr val="000000"/>
                </a:solidFill>
                <a:effectLst/>
                <a:latin typeface="Times New Roman" pitchFamily="18" charset="0"/>
              </a:rPr>
              <a:t>8. А</a:t>
            </a:r>
          </a:p>
          <a:p>
            <a:pPr>
              <a:buFont typeface="Wingdings" pitchFamily="2" charset="2"/>
              <a:buNone/>
            </a:pPr>
            <a:r>
              <a:rPr lang="tt-RU" b="1">
                <a:solidFill>
                  <a:srgbClr val="000000"/>
                </a:solidFill>
                <a:effectLst/>
                <a:latin typeface="Times New Roman" pitchFamily="18" charset="0"/>
              </a:rPr>
              <a:t>9. Б</a:t>
            </a:r>
          </a:p>
          <a:p>
            <a:pPr>
              <a:buFont typeface="Wingdings" pitchFamily="2" charset="2"/>
              <a:buNone/>
            </a:pPr>
            <a:r>
              <a:rPr lang="tt-RU" b="1">
                <a:solidFill>
                  <a:srgbClr val="000000"/>
                </a:solidFill>
                <a:effectLst/>
                <a:latin typeface="Times New Roman" pitchFamily="18" charset="0"/>
              </a:rPr>
              <a:t>10. Б</a:t>
            </a:r>
          </a:p>
          <a:p>
            <a:pPr>
              <a:buFont typeface="Wingdings" pitchFamily="2" charset="2"/>
              <a:buNone/>
            </a:pPr>
            <a:endParaRPr lang="ru-RU" b="1">
              <a:solidFill>
                <a:srgbClr val="000000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wip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36613"/>
          </a:xfrm>
        </p:spPr>
        <p:txBody>
          <a:bodyPr/>
          <a:lstStyle/>
          <a:p>
            <a:r>
              <a:rPr lang="tt-RU" b="1">
                <a:solidFill>
                  <a:srgbClr val="00FF00"/>
                </a:solidFill>
                <a:latin typeface="Times New Roman" pitchFamily="18" charset="0"/>
              </a:rPr>
              <a:t>кроссворд</a:t>
            </a:r>
            <a:endParaRPr lang="ru-RU" b="1">
              <a:solidFill>
                <a:srgbClr val="00FF00"/>
              </a:solidFill>
              <a:latin typeface="Times New Roman" pitchFamily="18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836613"/>
            <a:ext cx="8229600" cy="5688012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ru-RU" sz="2400" b="1" i="1" u="sng">
                <a:solidFill>
                  <a:srgbClr val="00FF00"/>
                </a:solidFill>
                <a:effectLst/>
                <a:latin typeface="Times New Roman" pitchFamily="18" charset="0"/>
              </a:rPr>
              <a:t>По горизонтали: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sz="1600" b="1">
                <a:solidFill>
                  <a:srgbClr val="000000"/>
                </a:solidFill>
                <a:effectLst/>
                <a:latin typeface="Times New Roman" pitchFamily="18" charset="0"/>
              </a:rPr>
              <a:t>2. Наука о способах получения, накопления, хранения, преобразования, передачи, защиты и использования информаций.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sz="1600" b="1">
                <a:solidFill>
                  <a:srgbClr val="000000"/>
                </a:solidFill>
                <a:effectLst/>
                <a:latin typeface="Times New Roman" pitchFamily="18" charset="0"/>
              </a:rPr>
              <a:t>3. В первом поколении компьютеров носителями информации являются…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sz="1600" b="1">
                <a:solidFill>
                  <a:srgbClr val="000000"/>
                </a:solidFill>
                <a:effectLst/>
                <a:latin typeface="Times New Roman" pitchFamily="18" charset="0"/>
              </a:rPr>
              <a:t>4. Какое поколение компьютеров начиналось с конца 1950-х и продолжалось до середины 1960-х г. ?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sz="1600" b="1">
                <a:solidFill>
                  <a:srgbClr val="000000"/>
                </a:solidFill>
                <a:effectLst/>
                <a:latin typeface="Times New Roman" pitchFamily="18" charset="0"/>
              </a:rPr>
              <a:t>8. Изобретатель табулятора.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sz="1600" b="1">
                <a:solidFill>
                  <a:srgbClr val="000000"/>
                </a:solidFill>
                <a:effectLst/>
                <a:latin typeface="Times New Roman" pitchFamily="18" charset="0"/>
              </a:rPr>
              <a:t>9. Система организационных структур, подсистем, обеспечивающих функционирование и развитие информационного пространства страны и средств информационного взаимодействия – это информационная … </a:t>
            </a:r>
          </a:p>
          <a:p>
            <a:pPr marL="609600" indent="-609600">
              <a:buFont typeface="Wingdings" pitchFamily="2" charset="2"/>
              <a:buNone/>
            </a:pPr>
            <a:endParaRPr lang="ru-RU" sz="1600" b="1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 marL="609600" indent="-609600">
              <a:buFont typeface="Wingdings" pitchFamily="2" charset="2"/>
              <a:buNone/>
            </a:pPr>
            <a:r>
              <a:rPr lang="ru-RU" sz="2400" b="1" i="1" u="sng">
                <a:solidFill>
                  <a:srgbClr val="00FF00"/>
                </a:solidFill>
                <a:effectLst/>
                <a:latin typeface="Times New Roman" pitchFamily="18" charset="0"/>
              </a:rPr>
              <a:t>По вертикали: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sz="1600" b="1">
                <a:solidFill>
                  <a:srgbClr val="000000"/>
                </a:solidFill>
                <a:effectLst/>
                <a:latin typeface="Times New Roman" pitchFamily="18" charset="0"/>
              </a:rPr>
              <a:t>1. Электрическая вычислительная машина – это… ?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sz="1600" b="1">
                <a:solidFill>
                  <a:srgbClr val="000000"/>
                </a:solidFill>
                <a:effectLst/>
                <a:latin typeface="Times New Roman" pitchFamily="18" charset="0"/>
              </a:rPr>
              <a:t>5. Счетная доска, применявшаяся для арифметических вычислений?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sz="1600" b="1">
                <a:solidFill>
                  <a:srgbClr val="000000"/>
                </a:solidFill>
                <a:effectLst/>
                <a:latin typeface="Times New Roman" pitchFamily="18" charset="0"/>
              </a:rPr>
              <a:t>6. Какая технология использовалась с конца </a:t>
            </a:r>
            <a:r>
              <a:rPr lang="en-US" sz="1600" b="1">
                <a:solidFill>
                  <a:srgbClr val="000000"/>
                </a:solidFill>
                <a:effectLst/>
                <a:latin typeface="Times New Roman" pitchFamily="18" charset="0"/>
                <a:cs typeface="Arial" charset="0"/>
              </a:rPr>
              <a:t>XIX</a:t>
            </a:r>
            <a:r>
              <a:rPr 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charset="0"/>
              </a:rPr>
              <a:t> века?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charset="0"/>
              </a:rPr>
              <a:t>7. Устройство или система, способная выполнять заданную, четко определенную последовательность операций.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charset="0"/>
              </a:rPr>
              <a:t>10. Элементная база второго поколения компьютеров содержит...?</a:t>
            </a:r>
            <a:endParaRPr lang="en-US" sz="16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  <a:p>
            <a:pPr marL="609600" indent="-609600">
              <a:buFont typeface="Wingdings" pitchFamily="2" charset="2"/>
              <a:buNone/>
            </a:pPr>
            <a:endParaRPr lang="ru-RU" sz="1600" b="1">
              <a:solidFill>
                <a:srgbClr val="000000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246812"/>
          </a:xfrm>
        </p:spPr>
        <p:txBody>
          <a:bodyPr/>
          <a:lstStyle/>
          <a:p>
            <a:endParaRPr lang="ru-RU"/>
          </a:p>
        </p:txBody>
      </p:sp>
      <p:pic>
        <p:nvPicPr>
          <p:cNvPr id="46086" name="Picture 6" descr="ккк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260350"/>
            <a:ext cx="7632700" cy="63373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47725"/>
          </a:xfrm>
        </p:spPr>
        <p:txBody>
          <a:bodyPr/>
          <a:lstStyle/>
          <a:p>
            <a:r>
              <a:rPr lang="ru-RU" b="1">
                <a:solidFill>
                  <a:srgbClr val="00FF00"/>
                </a:solidFill>
                <a:latin typeface="Times New Roman" pitchFamily="18" charset="0"/>
              </a:rPr>
              <a:t>Ответы.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327650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sz="2800" b="1">
                <a:solidFill>
                  <a:srgbClr val="000000"/>
                </a:solidFill>
                <a:effectLst/>
                <a:latin typeface="Times New Roman" pitchFamily="18" charset="0"/>
              </a:rPr>
              <a:t>табулятор;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sz="2800" b="1">
                <a:solidFill>
                  <a:srgbClr val="000000"/>
                </a:solidFill>
                <a:effectLst/>
                <a:latin typeface="Times New Roman" pitchFamily="18" charset="0"/>
              </a:rPr>
              <a:t>Информатика;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sz="2800" b="1">
                <a:solidFill>
                  <a:srgbClr val="000000"/>
                </a:solidFill>
                <a:effectLst/>
                <a:latin typeface="Times New Roman" pitchFamily="18" charset="0"/>
              </a:rPr>
              <a:t>Перфокарты;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sz="2800" b="1">
                <a:solidFill>
                  <a:srgbClr val="000000"/>
                </a:solidFill>
                <a:effectLst/>
                <a:latin typeface="Times New Roman" pitchFamily="18" charset="0"/>
              </a:rPr>
              <a:t>Второе;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sz="2800" b="1">
                <a:solidFill>
                  <a:srgbClr val="000000"/>
                </a:solidFill>
                <a:effectLst/>
                <a:latin typeface="Times New Roman" pitchFamily="18" charset="0"/>
              </a:rPr>
              <a:t>Абак;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sz="2800" b="1">
                <a:solidFill>
                  <a:srgbClr val="000000"/>
                </a:solidFill>
                <a:effectLst/>
                <a:latin typeface="Times New Roman" pitchFamily="18" charset="0"/>
              </a:rPr>
              <a:t>Механическая;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sz="2800" b="1">
                <a:solidFill>
                  <a:srgbClr val="000000"/>
                </a:solidFill>
                <a:effectLst/>
                <a:latin typeface="Times New Roman" pitchFamily="18" charset="0"/>
              </a:rPr>
              <a:t>Компьютер;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sz="2800" b="1">
                <a:solidFill>
                  <a:srgbClr val="000000"/>
                </a:solidFill>
                <a:effectLst/>
                <a:latin typeface="Times New Roman" pitchFamily="18" charset="0"/>
              </a:rPr>
              <a:t>Холлерит;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sz="2800" b="1">
                <a:solidFill>
                  <a:srgbClr val="000000"/>
                </a:solidFill>
                <a:effectLst/>
                <a:latin typeface="Times New Roman" pitchFamily="18" charset="0"/>
              </a:rPr>
              <a:t>Инфраструктура;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sz="2800" b="1">
                <a:solidFill>
                  <a:srgbClr val="000000"/>
                </a:solidFill>
                <a:effectLst/>
                <a:latin typeface="Times New Roman" pitchFamily="18" charset="0"/>
              </a:rPr>
              <a:t>Транзисторы.</a:t>
            </a:r>
          </a:p>
          <a:p>
            <a:pPr marL="609600" indent="-609600">
              <a:buFont typeface="Wingdings" pitchFamily="2" charset="2"/>
              <a:buAutoNum type="arabicPeriod"/>
            </a:pPr>
            <a:endParaRPr lang="ru-RU" sz="2800" b="1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 marL="609600" indent="-609600">
              <a:buFont typeface="Wingdings" pitchFamily="2" charset="2"/>
              <a:buAutoNum type="arabicPeriod"/>
            </a:pPr>
            <a:endParaRPr lang="ru-RU" sz="2400"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несколько документов 3"/>
          <p:cNvSpPr/>
          <p:nvPr/>
        </p:nvSpPr>
        <p:spPr>
          <a:xfrm>
            <a:off x="2928938" y="285750"/>
            <a:ext cx="3500437" cy="1357313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solidFill>
                  <a:schemeClr val="tx1"/>
                </a:solidFill>
              </a:rPr>
              <a:t>Ресурсы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с одним вырезанным углом 4"/>
          <p:cNvSpPr/>
          <p:nvPr/>
        </p:nvSpPr>
        <p:spPr>
          <a:xfrm>
            <a:off x="214313" y="2214563"/>
            <a:ext cx="2500312" cy="857250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Финансовые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с одним вырезанным углом 5"/>
          <p:cNvSpPr/>
          <p:nvPr/>
        </p:nvSpPr>
        <p:spPr>
          <a:xfrm>
            <a:off x="714375" y="3429000"/>
            <a:ext cx="2500313" cy="857250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Природные (сырьевые)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с одним вырезанным углом 6"/>
          <p:cNvSpPr/>
          <p:nvPr/>
        </p:nvSpPr>
        <p:spPr>
          <a:xfrm>
            <a:off x="5786438" y="3357563"/>
            <a:ext cx="2857528" cy="857250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Информационные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с одним вырезанным углом 7"/>
          <p:cNvSpPr/>
          <p:nvPr/>
        </p:nvSpPr>
        <p:spPr>
          <a:xfrm>
            <a:off x="6429375" y="2143125"/>
            <a:ext cx="2500313" cy="857250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tx1"/>
                </a:solidFill>
              </a:rPr>
              <a:t>Трудовые</a:t>
            </a:r>
          </a:p>
        </p:txBody>
      </p:sp>
      <p:sp>
        <p:nvSpPr>
          <p:cNvPr id="9" name="Прямоугольник с одним вырезанным углом 8"/>
          <p:cNvSpPr/>
          <p:nvPr/>
        </p:nvSpPr>
        <p:spPr>
          <a:xfrm>
            <a:off x="3214688" y="4572000"/>
            <a:ext cx="2571750" cy="857250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tx1"/>
                </a:solidFill>
              </a:rPr>
              <a:t>Энергетические</a:t>
            </a:r>
          </a:p>
        </p:txBody>
      </p:sp>
      <p:cxnSp>
        <p:nvCxnSpPr>
          <p:cNvPr id="11" name="Прямая со стрелкой 10"/>
          <p:cNvCxnSpPr>
            <a:stCxn id="4" idx="2"/>
            <a:endCxn id="5" idx="3"/>
          </p:cNvCxnSpPr>
          <p:nvPr/>
        </p:nvCxnSpPr>
        <p:spPr>
          <a:xfrm rot="5400000">
            <a:off x="2638425" y="417513"/>
            <a:ext cx="622300" cy="2971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4" idx="2"/>
            <a:endCxn id="6" idx="0"/>
          </p:cNvCxnSpPr>
          <p:nvPr/>
        </p:nvCxnSpPr>
        <p:spPr>
          <a:xfrm rot="5400000">
            <a:off x="2692401" y="2114550"/>
            <a:ext cx="2265362" cy="12207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4" idx="2"/>
            <a:endCxn id="9" idx="3"/>
          </p:cNvCxnSpPr>
          <p:nvPr/>
        </p:nvCxnSpPr>
        <p:spPr>
          <a:xfrm rot="16200000" flipH="1">
            <a:off x="2978150" y="3049588"/>
            <a:ext cx="2979737" cy="65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4" idx="2"/>
            <a:endCxn id="8" idx="3"/>
          </p:cNvCxnSpPr>
          <p:nvPr/>
        </p:nvCxnSpPr>
        <p:spPr>
          <a:xfrm rot="16200000" flipH="1">
            <a:off x="5782469" y="245269"/>
            <a:ext cx="550862" cy="32448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4" idx="2"/>
            <a:endCxn id="7" idx="2"/>
          </p:cNvCxnSpPr>
          <p:nvPr/>
        </p:nvCxnSpPr>
        <p:spPr>
          <a:xfrm rot="16200000" flipH="1">
            <a:off x="4013829" y="2013578"/>
            <a:ext cx="2194527" cy="135069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Содержимое 2"/>
          <p:cNvSpPr>
            <a:spLocks noGrp="1"/>
          </p:cNvSpPr>
          <p:nvPr>
            <p:ph idx="1"/>
          </p:nvPr>
        </p:nvSpPr>
        <p:spPr>
          <a:xfrm>
            <a:off x="571500" y="285750"/>
            <a:ext cx="8229600" cy="6143625"/>
          </a:xfrm>
        </p:spPr>
        <p:txBody>
          <a:bodyPr/>
          <a:lstStyle/>
          <a:p>
            <a:pPr eaLnBrk="1" hangingPunct="1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Информационные ресурсы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ресурсы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накопленные в форме, позволяющей их воспроизводство для общества, человека.</a:t>
            </a:r>
          </a:p>
          <a:p>
            <a:pPr eaLnBrk="1" hangingPunct="1">
              <a:buFontTx/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Информационный ресурс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данные в любом виде, которые можно многократно использовать для решения проблем пользователей, это документы и массивы документов в информационных системах.</a:t>
            </a:r>
          </a:p>
          <a:p>
            <a:pPr eaLnBrk="1" hangingPunct="1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Отличительная черта и ценность информационных ресурсов – их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доступность.</a:t>
            </a:r>
          </a:p>
          <a:p>
            <a:pPr eaLnBrk="1" hangingPunct="1">
              <a:buFontTx/>
              <a:buNone/>
            </a:pPr>
            <a:endParaRPr lang="ru-RU" sz="2800" dirty="0" smtClean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i="1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Информационные ресурсы общества</a:t>
            </a:r>
          </a:p>
          <a:p>
            <a:pPr algn="ctr">
              <a:buNone/>
            </a:pPr>
            <a:endParaRPr lang="ru-RU" sz="2800" b="1" i="1" dirty="0" smtClean="0">
              <a:solidFill>
                <a:schemeClr val="accent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состав информационных ресурсов входят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Библиотеки (более 150 тыс. в России, идет создание электронных каталогов, оцифровка книг); 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центры научно-технической информации (регистрация новых изобретений и открытий); 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архивы (идет перевод в электронный вид); 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отраслевые ресурсы (компьютерные центры предприятий, организаций по обработке информации и управлению); 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социальные ресурсы (здравоохранение, образование, пенсионный фонд, система страхования, туризм и т.д.) </a:t>
            </a:r>
          </a:p>
          <a:p>
            <a:pPr>
              <a:buClrTx/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Tx/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Особое место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занимают образовательные ресурсы (учебные книги, словари, энциклопедии, атласы, карты, различные пособия и т.д.)</a:t>
            </a:r>
          </a:p>
          <a:p>
            <a:pPr>
              <a:buNone/>
            </a:pPr>
            <a:endParaRPr lang="ru-RU" sz="1400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" y="-214338"/>
          <a:ext cx="9669253" cy="742955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4277"/>
                <a:gridCol w="127354"/>
                <a:gridCol w="229836"/>
                <a:gridCol w="348229"/>
                <a:gridCol w="515904"/>
                <a:gridCol w="215569"/>
                <a:gridCol w="120548"/>
                <a:gridCol w="205400"/>
                <a:gridCol w="347714"/>
                <a:gridCol w="133400"/>
                <a:gridCol w="116840"/>
                <a:gridCol w="176282"/>
                <a:gridCol w="133400"/>
                <a:gridCol w="256468"/>
                <a:gridCol w="216328"/>
                <a:gridCol w="207733"/>
                <a:gridCol w="220895"/>
                <a:gridCol w="482284"/>
                <a:gridCol w="133400"/>
                <a:gridCol w="214890"/>
                <a:gridCol w="120548"/>
                <a:gridCol w="280124"/>
                <a:gridCol w="148353"/>
                <a:gridCol w="295719"/>
                <a:gridCol w="116840"/>
                <a:gridCol w="333439"/>
                <a:gridCol w="144673"/>
                <a:gridCol w="299398"/>
                <a:gridCol w="142834"/>
                <a:gridCol w="301238"/>
                <a:gridCol w="140994"/>
                <a:gridCol w="303077"/>
                <a:gridCol w="286565"/>
                <a:gridCol w="515937"/>
                <a:gridCol w="1622763"/>
              </a:tblGrid>
              <a:tr h="357166"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00066">
                <a:tc gridSpan="4">
                  <a:txBody>
                    <a:bodyPr/>
                    <a:lstStyle/>
                    <a:p>
                      <a:endParaRPr lang="ru-RU" sz="1200" b="1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</a:tr>
              <a:tr h="491496">
                <a:tc gridSpan="4">
                  <a:txBody>
                    <a:bodyPr/>
                    <a:lstStyle/>
                    <a:p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37198">
                <a:tc>
                  <a:txBody>
                    <a:bodyPr/>
                    <a:lstStyle/>
                    <a:p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80000" marR="1080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08000" marR="1080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08000" marR="1080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08000" marR="1080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08000" marR="1080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08000" marR="1080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 gridSpan="4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</a:t>
                      </a: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16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06">
                <a:tc rowSpan="2" gridSpan="4">
                  <a:txBody>
                    <a:bodyPr/>
                    <a:lstStyle/>
                    <a:p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12">
                  <a:txBody>
                    <a:bodyPr/>
                    <a:lstStyle/>
                    <a:p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 gridSpan="7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6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6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6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6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6"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2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760">
                <a:tc gridSpan="4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06">
                <a:tc rowSpan="2" gridSpan="4">
                  <a:txBody>
                    <a:bodyPr/>
                    <a:lstStyle/>
                    <a:p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3">
                  <a:txBody>
                    <a:bodyPr/>
                    <a:lstStyle/>
                    <a:p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4322">
                <a:tc gridSpan="4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744">
                <a:tc rowSpan="12" gridSpan="4">
                  <a:txBody>
                    <a:bodyPr/>
                    <a:lstStyle/>
                    <a:p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1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1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1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9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0060">
                <a:tc gridSpan="4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9502"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8"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 gridSpan="1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6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6"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6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6"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6"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6"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8" gridSpan="4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8"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8"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066"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8"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7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440"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2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4"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1444"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12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8"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8628"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066"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428860" y="0"/>
            <a:ext cx="39002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Кроссворд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500042"/>
          </a:xfrm>
        </p:spPr>
        <p:txBody>
          <a:bodyPr/>
          <a:lstStyle/>
          <a:p>
            <a:pPr algn="ctr"/>
            <a:r>
              <a:rPr lang="ru-RU" sz="6000" b="1" i="1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Вопросы</a:t>
            </a:r>
            <a:endParaRPr lang="ru-RU" sz="6000" b="1" i="1" dirty="0">
              <a:solidFill>
                <a:schemeClr val="accent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9144000" cy="6215082"/>
          </a:xfrm>
        </p:spPr>
        <p:txBody>
          <a:bodyPr/>
          <a:lstStyle/>
          <a:p>
            <a:pPr>
              <a:buNone/>
            </a:pPr>
            <a:r>
              <a:rPr lang="ru-RU" sz="1600" b="1" dirty="0" smtClean="0"/>
              <a:t>По горизонтали:</a:t>
            </a:r>
            <a:endParaRPr lang="ru-RU" sz="1600" dirty="0" smtClean="0"/>
          </a:p>
          <a:p>
            <a:pPr>
              <a:buNone/>
            </a:pPr>
            <a:r>
              <a:rPr lang="ru-RU" sz="1600" b="1" dirty="0" smtClean="0"/>
              <a:t>2.</a:t>
            </a:r>
            <a:r>
              <a:rPr lang="ru-RU" sz="1600" dirty="0" smtClean="0"/>
              <a:t> Процесс активного взаимодействия субъекта с объектом, во время которого субъект удовлетворяет какие-либо потребности, достигает цели.</a:t>
            </a:r>
          </a:p>
          <a:p>
            <a:pPr>
              <a:buNone/>
            </a:pPr>
            <a:r>
              <a:rPr lang="ru-RU" sz="1600" b="1" dirty="0" smtClean="0"/>
              <a:t>4.</a:t>
            </a:r>
            <a:r>
              <a:rPr lang="ru-RU" sz="1600" dirty="0" smtClean="0"/>
              <a:t> Сведения о чем-либо ,независимо от формы их представления.</a:t>
            </a:r>
          </a:p>
          <a:p>
            <a:pPr>
              <a:buNone/>
            </a:pPr>
            <a:r>
              <a:rPr lang="ru-RU" sz="1600" b="1" dirty="0" smtClean="0"/>
              <a:t>6.</a:t>
            </a:r>
            <a:r>
              <a:rPr lang="ru-RU" sz="1600" dirty="0" smtClean="0"/>
              <a:t>Исторически сложившаяся форма общения людей  посредством языковых конструкций, создаваемых на основе определённых правил.</a:t>
            </a:r>
          </a:p>
          <a:p>
            <a:pPr>
              <a:buNone/>
            </a:pPr>
            <a:r>
              <a:rPr lang="ru-RU" sz="1600" b="1" dirty="0" smtClean="0"/>
              <a:t>7.</a:t>
            </a:r>
            <a:r>
              <a:rPr lang="ru-RU" sz="1600" dirty="0" smtClean="0"/>
              <a:t>Обособившаяся от природы , но тесно с ней связанная часть материального мира, включающая в себя способы социального взаимодействия и формы объединения людей, способных создавать орудия труда и пользоваться ими в процессе труда.</a:t>
            </a:r>
          </a:p>
          <a:p>
            <a:pPr>
              <a:buNone/>
            </a:pPr>
            <a:r>
              <a:rPr lang="ru-RU" sz="1600" b="1" dirty="0" smtClean="0"/>
              <a:t>8.</a:t>
            </a:r>
            <a:r>
              <a:rPr lang="ru-RU" sz="1600" dirty="0" smtClean="0"/>
              <a:t>Сфера человеческой деятельности , направленная на выработку и теоретическую  систематизацию  объективных знаний о действительности.</a:t>
            </a:r>
          </a:p>
          <a:p>
            <a:pPr>
              <a:buNone/>
            </a:pPr>
            <a:r>
              <a:rPr lang="ru-RU" sz="1600" b="1" dirty="0" smtClean="0"/>
              <a:t>9.</a:t>
            </a:r>
            <a:r>
              <a:rPr lang="ru-RU" sz="1600" dirty="0" smtClean="0"/>
              <a:t> категория, выражающая внешнее, формальное взаимоотношение предметов или их частей, а также  их свойств, связей.</a:t>
            </a:r>
          </a:p>
          <a:p>
            <a:pPr>
              <a:buNone/>
            </a:pPr>
            <a:r>
              <a:rPr lang="ru-RU" sz="1600" b="1" dirty="0" smtClean="0"/>
              <a:t>По вертикали:</a:t>
            </a:r>
            <a:endParaRPr lang="ru-RU" sz="1600" dirty="0" smtClean="0"/>
          </a:p>
          <a:p>
            <a:pPr>
              <a:buNone/>
            </a:pPr>
            <a:r>
              <a:rPr lang="ru-RU" sz="1600" b="1" dirty="0" smtClean="0"/>
              <a:t>1.</a:t>
            </a:r>
            <a:r>
              <a:rPr lang="ru-RU" sz="1600" dirty="0" smtClean="0"/>
              <a:t>Наука о способах получения, накопления, хранения, преобразования, передачи, защиты и использования информации.</a:t>
            </a:r>
          </a:p>
          <a:p>
            <a:pPr>
              <a:buNone/>
            </a:pPr>
            <a:r>
              <a:rPr lang="ru-RU" sz="1600" b="1" dirty="0" smtClean="0"/>
              <a:t>3</a:t>
            </a:r>
            <a:r>
              <a:rPr lang="ru-RU" sz="1600" dirty="0" smtClean="0"/>
              <a:t>. Знаковая система, предназначенная для формализации, фиксации и передачи тех или иных данных</a:t>
            </a:r>
          </a:p>
          <a:p>
            <a:pPr>
              <a:buNone/>
            </a:pPr>
            <a:r>
              <a:rPr lang="ru-RU" sz="1600" b="1" dirty="0" smtClean="0"/>
              <a:t>5.</a:t>
            </a:r>
            <a:r>
              <a:rPr lang="ru-RU" sz="1600" dirty="0" smtClean="0"/>
              <a:t> Устройство или система, способная выполнять заданную, четко определенную последовательность операций</a:t>
            </a:r>
          </a:p>
          <a:p>
            <a:pPr>
              <a:buNone/>
            </a:pPr>
            <a:r>
              <a:rPr lang="ru-RU" sz="1600" b="1" dirty="0" smtClean="0"/>
              <a:t>9.</a:t>
            </a:r>
            <a:r>
              <a:rPr lang="ru-RU" sz="1600" dirty="0" smtClean="0"/>
              <a:t>Целенаправленный процесс и достигнутый результат воспитания и обучения в интересах человека, общества, государства, сопровождающийся констатацией достижения гражданином  установленных государством образовательных уровней.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400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438134"/>
          </a:xfrm>
        </p:spPr>
        <p:txBody>
          <a:bodyPr/>
          <a:lstStyle/>
          <a:p>
            <a:pPr algn="ctr"/>
            <a:r>
              <a:rPr lang="ru-RU" sz="4000" dirty="0" smtClean="0"/>
              <a:t>Ответы на кроссворд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9144000" cy="6215081"/>
          </a:xfrm>
        </p:spPr>
        <p:txBody>
          <a:bodyPr/>
          <a:lstStyle/>
          <a:p>
            <a:pPr>
              <a:buNone/>
            </a:pPr>
            <a:r>
              <a:rPr lang="ru-RU" sz="1600" b="1" dirty="0" smtClean="0"/>
              <a:t>По горизонтали:</a:t>
            </a:r>
          </a:p>
          <a:p>
            <a:pPr>
              <a:buNone/>
            </a:pPr>
            <a:r>
              <a:rPr lang="ru-RU" sz="1600" dirty="0" smtClean="0"/>
              <a:t>2. Деятельность</a:t>
            </a:r>
          </a:p>
          <a:p>
            <a:pPr>
              <a:buNone/>
            </a:pPr>
            <a:r>
              <a:rPr lang="ru-RU" sz="1600" dirty="0" smtClean="0"/>
              <a:t>4. Информация</a:t>
            </a:r>
          </a:p>
          <a:p>
            <a:pPr>
              <a:buNone/>
            </a:pPr>
            <a:r>
              <a:rPr lang="ru-RU" sz="1600" dirty="0" smtClean="0"/>
              <a:t>6. Речь</a:t>
            </a:r>
          </a:p>
          <a:p>
            <a:pPr>
              <a:buNone/>
            </a:pPr>
            <a:r>
              <a:rPr lang="ru-RU" sz="1600" dirty="0" smtClean="0"/>
              <a:t>7. Общество</a:t>
            </a:r>
          </a:p>
          <a:p>
            <a:pPr>
              <a:buNone/>
            </a:pPr>
            <a:r>
              <a:rPr lang="ru-RU" sz="1600" dirty="0" smtClean="0"/>
              <a:t>8.  Наука</a:t>
            </a:r>
          </a:p>
          <a:p>
            <a:pPr marL="342900" indent="-342900">
              <a:buNone/>
            </a:pPr>
            <a:r>
              <a:rPr lang="ru-RU" sz="1600" dirty="0" smtClean="0"/>
              <a:t>9. Объем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b="1" dirty="0" smtClean="0"/>
              <a:t>По вертикали: </a:t>
            </a:r>
          </a:p>
          <a:p>
            <a:pPr>
              <a:buNone/>
            </a:pPr>
            <a:r>
              <a:rPr lang="ru-RU" sz="1600" dirty="0" smtClean="0"/>
              <a:t>1. Информатика</a:t>
            </a:r>
          </a:p>
          <a:p>
            <a:pPr>
              <a:buNone/>
            </a:pPr>
            <a:r>
              <a:rPr lang="ru-RU" sz="1600" dirty="0" smtClean="0"/>
              <a:t>3. Письменность</a:t>
            </a:r>
          </a:p>
          <a:p>
            <a:pPr>
              <a:buNone/>
            </a:pPr>
            <a:r>
              <a:rPr lang="ru-RU" sz="1600" dirty="0" smtClean="0"/>
              <a:t>5. Компьютер</a:t>
            </a:r>
          </a:p>
          <a:p>
            <a:pPr>
              <a:buNone/>
            </a:pPr>
            <a:r>
              <a:rPr lang="ru-RU" sz="1600" dirty="0" smtClean="0"/>
              <a:t>9.  Объем</a:t>
            </a:r>
            <a:endParaRPr lang="ru-RU" sz="1600" dirty="0"/>
          </a:p>
        </p:txBody>
      </p:sp>
    </p:spTree>
  </p:cSld>
  <p:clrMapOvr>
    <a:masterClrMapping/>
  </p:clrMapOvr>
  <p:transition spd="med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74676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85852"/>
                <a:gridCol w="2071702"/>
                <a:gridCol w="3143272"/>
                <a:gridCol w="2643174"/>
              </a:tblGrid>
              <a:tr h="1159916">
                <a:tc>
                  <a:txBody>
                    <a:bodyPr/>
                    <a:lstStyle/>
                    <a:p>
                      <a:endParaRPr kumimoji="0" lang="ru-RU" sz="1800" kern="1200" baseline="0" dirty="0" smtClean="0"/>
                    </a:p>
                    <a:p>
                      <a:r>
                        <a:rPr kumimoji="0" lang="ru-RU" sz="1800" kern="1200" baseline="0" dirty="0" smtClean="0"/>
                        <a:t> Время 	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0" lang="ru-RU" sz="1800" kern="1200" baseline="0" dirty="0" smtClean="0"/>
                    </a:p>
                    <a:p>
                      <a:r>
                        <a:rPr kumimoji="0" lang="ru-RU" sz="1800" kern="1200" baseline="0" dirty="0" smtClean="0"/>
                        <a:t> Этап 	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0" lang="ru-RU" sz="1800" kern="1200" baseline="0" dirty="0" smtClean="0"/>
                    </a:p>
                    <a:p>
                      <a:r>
                        <a:rPr kumimoji="0" lang="ru-RU" sz="1800" kern="1200" baseline="0" dirty="0" smtClean="0"/>
                        <a:t> Достоинства 	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0" lang="ru-RU" sz="1800" kern="1200" baseline="0" dirty="0" smtClean="0"/>
                    </a:p>
                    <a:p>
                      <a:r>
                        <a:rPr kumimoji="0" lang="ru-RU" sz="1800" kern="1200" baseline="0" dirty="0" smtClean="0"/>
                        <a:t> Материальные носители 	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0175">
                <a:tc>
                  <a:txBody>
                    <a:bodyPr/>
                    <a:lstStyle/>
                    <a:p>
                      <a:endParaRPr kumimoji="0" lang="ru-RU" sz="1400" kern="1200" baseline="0" dirty="0" smtClean="0"/>
                    </a:p>
                    <a:p>
                      <a:r>
                        <a:rPr kumimoji="0" lang="ru-RU" sz="1400" kern="1200" baseline="0" dirty="0" smtClean="0"/>
                        <a:t> 2-3 млн. лет назад* 	</a:t>
                      </a:r>
                    </a:p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0" lang="ru-RU" sz="1400" kern="1200" baseline="0" dirty="0" smtClean="0"/>
                    </a:p>
                    <a:p>
                      <a:r>
                        <a:rPr kumimoji="0" lang="ru-RU" sz="1400" kern="1200" baseline="0" dirty="0" smtClean="0"/>
                        <a:t> Речь 	</a:t>
                      </a:r>
                    </a:p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0" lang="ru-RU" sz="1400" kern="1200" baseline="0" dirty="0" smtClean="0"/>
                    </a:p>
                    <a:p>
                      <a:r>
                        <a:rPr kumimoji="0" lang="ru-RU" sz="1400" kern="1200" baseline="0" dirty="0" smtClean="0"/>
                        <a:t> Формирование трудового коллектива, способ сохранения и передачи накопленного опыта 	</a:t>
                      </a:r>
                    </a:p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0" lang="ru-RU" sz="1400" kern="1200" baseline="0" dirty="0" smtClean="0"/>
                    </a:p>
                    <a:p>
                      <a:r>
                        <a:rPr kumimoji="0" lang="ru-RU" sz="1400" kern="1200" baseline="0" dirty="0" smtClean="0"/>
                        <a:t> Мозг человека 	</a:t>
                      </a:r>
                    </a:p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1985">
                <a:tc>
                  <a:txBody>
                    <a:bodyPr/>
                    <a:lstStyle/>
                    <a:p>
                      <a:endParaRPr kumimoji="0" lang="ru-RU" sz="1400" kern="1200" baseline="0" dirty="0" smtClean="0"/>
                    </a:p>
                    <a:p>
                      <a:r>
                        <a:rPr kumimoji="0" lang="ru-RU" sz="1400" kern="1200" baseline="0" dirty="0" smtClean="0"/>
                        <a:t> 30 тыс. лет назад 	</a:t>
                      </a:r>
                    </a:p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0" lang="ru-RU" sz="1400" kern="1200" baseline="0" dirty="0" smtClean="0"/>
                    </a:p>
                    <a:p>
                      <a:r>
                        <a:rPr kumimoji="0" lang="ru-RU" sz="1400" kern="1200" baseline="0" dirty="0" smtClean="0"/>
                        <a:t> Письменность 	</a:t>
                      </a:r>
                    </a:p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0" lang="ru-RU" sz="1400" kern="1200" baseline="0" dirty="0" smtClean="0"/>
                    </a:p>
                    <a:p>
                      <a:r>
                        <a:rPr kumimoji="0" lang="ru-RU" sz="1400" kern="1200" baseline="0" dirty="0" smtClean="0"/>
                        <a:t> Накопление и распространение знаний 	</a:t>
                      </a:r>
                    </a:p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0" lang="ru-RU" sz="1400" kern="1200" baseline="0" dirty="0" smtClean="0"/>
                    </a:p>
                    <a:p>
                      <a:r>
                        <a:rPr kumimoji="0" lang="ru-RU" sz="1400" kern="1200" baseline="0" dirty="0" smtClean="0"/>
                        <a:t> Камень, кость, дерево, глина, папирус, шелк, </a:t>
                      </a:r>
                      <a:r>
                        <a:rPr kumimoji="0" lang="ru-RU" sz="1400" u="none" kern="1200" baseline="0" dirty="0" smtClean="0"/>
                        <a:t>бумага	</a:t>
                      </a:r>
                    </a:p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9916">
                <a:tc>
                  <a:txBody>
                    <a:bodyPr/>
                    <a:lstStyle/>
                    <a:p>
                      <a:endParaRPr kumimoji="0" lang="ru-RU" sz="1800" kern="1200" baseline="0" dirty="0" smtClean="0"/>
                    </a:p>
                    <a:p>
                      <a:r>
                        <a:rPr kumimoji="0" lang="ru-RU" sz="1800" kern="1200" baseline="0" dirty="0" smtClean="0"/>
                        <a:t> </a:t>
                      </a:r>
                      <a:r>
                        <a:rPr kumimoji="0" lang="ru-RU" sz="1400" kern="1200" baseline="0" dirty="0" smtClean="0"/>
                        <a:t>Середина </a:t>
                      </a:r>
                      <a:r>
                        <a:rPr kumimoji="0" lang="en-US" sz="1400" kern="1200" baseline="0" dirty="0" smtClean="0"/>
                        <a:t>XVI </a:t>
                      </a:r>
                      <a:r>
                        <a:rPr kumimoji="0" lang="ru-RU" sz="1400" kern="1200" baseline="0" dirty="0" smtClean="0"/>
                        <a:t>века </a:t>
                      </a:r>
                      <a:r>
                        <a:rPr kumimoji="0" lang="ru-RU" sz="1800" kern="1200" baseline="0" dirty="0" smtClean="0"/>
                        <a:t>	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0" lang="ru-RU" sz="1400" kern="1200" baseline="0" dirty="0" smtClean="0"/>
                    </a:p>
                    <a:p>
                      <a:r>
                        <a:rPr kumimoji="0" lang="ru-RU" sz="1400" kern="1200" baseline="0" dirty="0" smtClean="0"/>
                        <a:t> Книгопечатание 	</a:t>
                      </a:r>
                    </a:p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0" lang="ru-RU" sz="1400" kern="1200" baseline="0" dirty="0" smtClean="0"/>
                    </a:p>
                    <a:p>
                      <a:r>
                        <a:rPr kumimoji="0" lang="ru-RU" sz="1400" kern="1200" baseline="0" dirty="0" smtClean="0"/>
                        <a:t> Массовая доступность к информации → промышленная революция 	</a:t>
                      </a:r>
                    </a:p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0" lang="ru-RU" sz="1400" kern="1200" baseline="0" dirty="0" smtClean="0"/>
                    </a:p>
                    <a:p>
                      <a:r>
                        <a:rPr kumimoji="0" lang="ru-RU" sz="1400" kern="1200" baseline="0" dirty="0" smtClean="0"/>
                        <a:t> Книга 	</a:t>
                      </a:r>
                    </a:p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0433">
                <a:tc>
                  <a:txBody>
                    <a:bodyPr/>
                    <a:lstStyle/>
                    <a:p>
                      <a:endParaRPr kumimoji="0" lang="ru-RU" sz="1800" kern="1200" baseline="0" dirty="0" smtClean="0"/>
                    </a:p>
                    <a:p>
                      <a:r>
                        <a:rPr kumimoji="0" lang="ru-RU" sz="1400" kern="1200" baseline="0" dirty="0" smtClean="0"/>
                        <a:t> С конца </a:t>
                      </a:r>
                      <a:r>
                        <a:rPr kumimoji="0" lang="en-US" sz="1400" kern="1200" baseline="0" dirty="0" smtClean="0"/>
                        <a:t>XIX </a:t>
                      </a:r>
                      <a:r>
                        <a:rPr kumimoji="0" lang="ru-RU" sz="1400" kern="1200" baseline="0" dirty="0" smtClean="0"/>
                        <a:t>века - … 	</a:t>
                      </a:r>
                    </a:p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0" lang="ru-RU" sz="1800" kern="1200" baseline="0" dirty="0" smtClean="0"/>
                    </a:p>
                    <a:p>
                      <a:r>
                        <a:rPr kumimoji="0" lang="ru-RU" sz="1800" kern="1200" baseline="0" dirty="0" smtClean="0"/>
                        <a:t> </a:t>
                      </a:r>
                      <a:r>
                        <a:rPr kumimoji="0" lang="ru-RU" sz="1400" kern="1200" baseline="0" dirty="0" smtClean="0"/>
                        <a:t>Средства связи </a:t>
                      </a:r>
                      <a:r>
                        <a:rPr kumimoji="0" lang="ru-RU" sz="1800" kern="1200" baseline="0" dirty="0" smtClean="0"/>
                        <a:t>	</a:t>
                      </a:r>
                    </a:p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0" lang="ru-RU" sz="1800" kern="1200" baseline="0" dirty="0" smtClean="0"/>
                    </a:p>
                    <a:p>
                      <a:r>
                        <a:rPr kumimoji="0" lang="ru-RU" sz="1800" kern="1200" baseline="0" dirty="0" smtClean="0"/>
                        <a:t> </a:t>
                      </a:r>
                      <a:r>
                        <a:rPr kumimoji="0" lang="ru-RU" sz="1400" kern="1200" baseline="0" dirty="0" smtClean="0"/>
                        <a:t>Быстрая передача информации на любые расстояния 	</a:t>
                      </a:r>
                    </a:p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0" lang="ru-RU" sz="1800" kern="1200" baseline="0" dirty="0" smtClean="0"/>
                    </a:p>
                    <a:p>
                      <a:r>
                        <a:rPr kumimoji="0" lang="ru-RU" sz="1800" kern="1200" baseline="0" dirty="0" smtClean="0"/>
                        <a:t> </a:t>
                      </a:r>
                      <a:r>
                        <a:rPr kumimoji="0" lang="ru-RU" sz="1400" kern="1200" baseline="0" dirty="0" err="1" smtClean="0"/>
                        <a:t>Электро-магнитные</a:t>
                      </a:r>
                      <a:r>
                        <a:rPr kumimoji="0" lang="ru-RU" sz="1400" kern="1200" baseline="0" dirty="0" smtClean="0"/>
                        <a:t> колебания </a:t>
                      </a:r>
                      <a:r>
                        <a:rPr kumimoji="0" lang="ru-RU" sz="1800" kern="1200" baseline="0" dirty="0" smtClean="0"/>
                        <a:t>	</a:t>
                      </a:r>
                    </a:p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4228">
                <a:tc>
                  <a:txBody>
                    <a:bodyPr/>
                    <a:lstStyle/>
                    <a:p>
                      <a:endParaRPr kumimoji="0" lang="ru-RU" sz="1800" kern="1200" baseline="0" dirty="0" smtClean="0"/>
                    </a:p>
                    <a:p>
                      <a:r>
                        <a:rPr kumimoji="0" lang="ru-RU" sz="1800" kern="1200" baseline="0" dirty="0" smtClean="0"/>
                        <a:t> </a:t>
                      </a:r>
                      <a:r>
                        <a:rPr kumimoji="0" lang="ru-RU" sz="1400" kern="1200" baseline="0" dirty="0" smtClean="0"/>
                        <a:t>С середины ХХ века - … 	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0" lang="ru-RU" sz="1800" kern="1200" baseline="0" dirty="0" smtClean="0"/>
                    </a:p>
                    <a:p>
                      <a:r>
                        <a:rPr kumimoji="0" lang="ru-RU" sz="1800" kern="1200" baseline="0" dirty="0" smtClean="0"/>
                        <a:t> </a:t>
                      </a:r>
                      <a:r>
                        <a:rPr kumimoji="0" lang="ru-RU" sz="1400" kern="1200" baseline="0" dirty="0" smtClean="0"/>
                        <a:t>Информатика 	</a:t>
                      </a:r>
                    </a:p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400" kern="1200" baseline="0" dirty="0" smtClean="0"/>
                        <a:t>Компьютерные сети принципиально изменили обработку, хранение и передачу информации. 	</a:t>
                      </a:r>
                    </a:p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baseline="0" dirty="0" smtClean="0"/>
                        <a:t>Перфоленты, перфокарты, магнитные карты, магнитные ленты, магнитные  диски (гибкие и жесткие),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baseline="0" dirty="0" smtClean="0"/>
                        <a:t>оптические диски, flash-накопители 	</a:t>
                      </a:r>
                    </a:p>
                    <a:p>
                      <a:r>
                        <a:rPr kumimoji="0" lang="ru-RU" sz="1800" kern="1200" baseline="0" dirty="0" smtClean="0"/>
                        <a:t>	</a:t>
                      </a:r>
                    </a:p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8929718" cy="58101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Тест</a:t>
            </a:r>
            <a:r>
              <a:rPr lang="en-US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2</a:t>
            </a:r>
            <a:endParaRPr lang="ru-RU" dirty="0">
              <a:solidFill>
                <a:schemeClr val="accent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6000767"/>
          </a:xfrm>
        </p:spPr>
        <p:txBody>
          <a:bodyPr/>
          <a:lstStyle/>
          <a:p>
            <a:pPr lvl="0">
              <a:buNone/>
            </a:pPr>
            <a:r>
              <a:rPr lang="ru-RU" sz="1600" b="1" dirty="0" smtClean="0"/>
              <a:t>1.Что такое информация? </a:t>
            </a:r>
            <a:endParaRPr lang="ru-RU" sz="1600" dirty="0" smtClean="0"/>
          </a:p>
          <a:p>
            <a:pPr marL="342900" lvl="0" indent="-342900">
              <a:buClrTx/>
              <a:buFont typeface="+mj-lt"/>
              <a:buAutoNum type="alphaLcParenR"/>
            </a:pPr>
            <a:r>
              <a:rPr lang="ru-RU" sz="1600" dirty="0" smtClean="0"/>
              <a:t>Сведения о чем-либо, независимо от формы их представления.</a:t>
            </a:r>
          </a:p>
          <a:p>
            <a:pPr marL="342900" lvl="0" indent="-342900">
              <a:buClrTx/>
              <a:buFont typeface="+mj-lt"/>
              <a:buAutoNum type="alphaLcParenR"/>
            </a:pPr>
            <a:r>
              <a:rPr lang="ru-RU" sz="1600" dirty="0" smtClean="0"/>
              <a:t>Категория, выражающая внешнее, формальное взаимоотношение предметов или их частей, а также  их свойств, связей.</a:t>
            </a:r>
          </a:p>
          <a:p>
            <a:pPr marL="342900" lvl="0" indent="-342900">
              <a:buClrTx/>
              <a:buFont typeface="+mj-lt"/>
              <a:buAutoNum type="alphaLcParenR"/>
            </a:pPr>
            <a:r>
              <a:rPr lang="ru-RU" sz="1600" dirty="0" smtClean="0"/>
              <a:t>Наука о способах получения, накопления, хранения, преобразования, передачи, защиты и использования информации</a:t>
            </a:r>
          </a:p>
          <a:p>
            <a:pPr lvl="0">
              <a:buNone/>
            </a:pPr>
            <a:r>
              <a:rPr lang="ru-RU" sz="1600" b="1" dirty="0" smtClean="0"/>
              <a:t>2.В каком году изобрели печатный станок? </a:t>
            </a:r>
            <a:endParaRPr lang="ru-RU" sz="1600" dirty="0" smtClean="0"/>
          </a:p>
          <a:p>
            <a:pPr marL="342900" lvl="0" indent="-342900">
              <a:buClrTx/>
              <a:buFont typeface="+mj-lt"/>
              <a:buAutoNum type="alphaLcParenR"/>
            </a:pPr>
            <a:r>
              <a:rPr lang="ru-RU" sz="1600" dirty="0" smtClean="0"/>
              <a:t>1466</a:t>
            </a:r>
          </a:p>
          <a:p>
            <a:pPr marL="342900" lvl="0" indent="-342900">
              <a:buClrTx/>
              <a:buFont typeface="+mj-lt"/>
              <a:buAutoNum type="alphaLcParenR"/>
            </a:pPr>
            <a:r>
              <a:rPr lang="ru-RU" sz="1600" dirty="0" smtClean="0"/>
              <a:t>1440</a:t>
            </a:r>
          </a:p>
          <a:p>
            <a:pPr marL="342900" lvl="0" indent="-342900">
              <a:buClrTx/>
              <a:buFont typeface="+mj-lt"/>
              <a:buAutoNum type="alphaLcParenR"/>
            </a:pPr>
            <a:r>
              <a:rPr lang="ru-RU" sz="1600" dirty="0" smtClean="0"/>
              <a:t>1500</a:t>
            </a:r>
          </a:p>
          <a:p>
            <a:pPr lvl="0">
              <a:buNone/>
            </a:pPr>
            <a:r>
              <a:rPr lang="ru-RU" sz="1600" b="1" dirty="0" smtClean="0"/>
              <a:t>3.Кто создал печатный станок?</a:t>
            </a:r>
            <a:endParaRPr lang="ru-RU" sz="1600" dirty="0" smtClean="0"/>
          </a:p>
          <a:p>
            <a:pPr marL="342900" lvl="0" indent="-342900">
              <a:buClrTx/>
              <a:buFont typeface="+mj-lt"/>
              <a:buAutoNum type="alphaLcParenR"/>
            </a:pPr>
            <a:r>
              <a:rPr lang="ru-RU" sz="1600" dirty="0" smtClean="0"/>
              <a:t>Пушкин</a:t>
            </a:r>
          </a:p>
          <a:p>
            <a:pPr marL="342900" lvl="0" indent="-342900">
              <a:buClrTx/>
              <a:buFont typeface="+mj-lt"/>
              <a:buAutoNum type="alphaLcParenR"/>
            </a:pPr>
            <a:r>
              <a:rPr lang="ru-RU" sz="1600" dirty="0" err="1" smtClean="0"/>
              <a:t>Гутенберг</a:t>
            </a:r>
            <a:endParaRPr lang="ru-RU" sz="1600" dirty="0" smtClean="0"/>
          </a:p>
          <a:p>
            <a:pPr marL="342900" lvl="0" indent="-342900">
              <a:buClrTx/>
              <a:buFont typeface="+mj-lt"/>
              <a:buAutoNum type="alphaLcParenR"/>
            </a:pPr>
            <a:r>
              <a:rPr lang="ru-RU" sz="1600" dirty="0" smtClean="0"/>
              <a:t>Бехтерев</a:t>
            </a:r>
          </a:p>
          <a:p>
            <a:pPr>
              <a:buNone/>
            </a:pPr>
            <a:r>
              <a:rPr lang="ru-RU" sz="1600" dirty="0" smtClean="0"/>
              <a:t> </a:t>
            </a:r>
          </a:p>
          <a:p>
            <a:pPr lvl="0">
              <a:buNone/>
            </a:pPr>
            <a:r>
              <a:rPr lang="ru-RU" sz="1600" b="1" dirty="0" smtClean="0"/>
              <a:t>4.В каком году был изобретён компьютер?  </a:t>
            </a:r>
            <a:endParaRPr lang="ru-RU" sz="1600" dirty="0" smtClean="0"/>
          </a:p>
          <a:p>
            <a:pPr marL="342900" lvl="0" indent="-342900">
              <a:buClrTx/>
              <a:buFont typeface="+mj-lt"/>
              <a:buAutoNum type="alphaLcParenR"/>
            </a:pPr>
            <a:r>
              <a:rPr lang="ru-RU" sz="1600" dirty="0" smtClean="0"/>
              <a:t>1970</a:t>
            </a:r>
          </a:p>
          <a:p>
            <a:pPr marL="342900" lvl="0" indent="-342900">
              <a:buClrTx/>
              <a:buFont typeface="+mj-lt"/>
              <a:buAutoNum type="alphaLcParenR"/>
            </a:pPr>
            <a:r>
              <a:rPr lang="ru-RU" sz="1600" dirty="0" smtClean="0"/>
              <a:t>1800</a:t>
            </a:r>
          </a:p>
          <a:p>
            <a:pPr marL="342900" lvl="0" indent="-342900">
              <a:buClrTx/>
              <a:buFont typeface="+mj-lt"/>
              <a:buAutoNum type="alphaLcParenR"/>
            </a:pPr>
            <a:r>
              <a:rPr lang="ru-RU" sz="1600" dirty="0" smtClean="0"/>
              <a:t>1946</a:t>
            </a:r>
          </a:p>
          <a:p>
            <a:pPr>
              <a:buNone/>
            </a:pPr>
            <a:endParaRPr lang="ru-RU" sz="1400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lvl="0">
              <a:buNone/>
            </a:pPr>
            <a:r>
              <a:rPr lang="ru-RU" sz="1600" b="1" dirty="0" smtClean="0"/>
              <a:t>5.Что такое информационное  общество?</a:t>
            </a:r>
            <a:endParaRPr lang="ru-RU" sz="1600" dirty="0" smtClean="0"/>
          </a:p>
          <a:p>
            <a:pPr marL="342900" lvl="0" indent="-342900">
              <a:buClrTx/>
              <a:buFont typeface="+mj-lt"/>
              <a:buAutoNum type="alphaLcParenR"/>
            </a:pPr>
            <a:r>
              <a:rPr lang="ru-RU" sz="1600" dirty="0" smtClean="0"/>
              <a:t>Деятельность человека, связанную с процессами получения, преобразования, накопления и передачи информации</a:t>
            </a:r>
          </a:p>
          <a:p>
            <a:pPr marL="342900" lvl="0" indent="-342900">
              <a:buClrTx/>
              <a:buFont typeface="+mj-lt"/>
              <a:buAutoNum type="alphaLcParenR"/>
            </a:pPr>
            <a:r>
              <a:rPr lang="ru-RU" sz="1600" dirty="0" smtClean="0"/>
              <a:t>Общество, в котором большая часть населения занята получением, переработкой, передачей и хранением информации.</a:t>
            </a:r>
          </a:p>
          <a:p>
            <a:pPr lvl="0">
              <a:buNone/>
            </a:pPr>
            <a:r>
              <a:rPr lang="ru-RU" sz="1600" b="1" dirty="0" smtClean="0"/>
              <a:t>6.Что </a:t>
            </a:r>
            <a:r>
              <a:rPr lang="ru-RU" sz="1600" b="1" dirty="0" smtClean="0"/>
              <a:t>такое информационная  деятельность?</a:t>
            </a:r>
            <a:endParaRPr lang="ru-RU" sz="1600" dirty="0" smtClean="0"/>
          </a:p>
          <a:p>
            <a:pPr marL="342900" lvl="0" indent="-342900">
              <a:buClrTx/>
              <a:buFont typeface="+mj-lt"/>
              <a:buAutoNum type="alphaLcParenR"/>
            </a:pPr>
            <a:r>
              <a:rPr lang="ru-RU" sz="1600" dirty="0" smtClean="0"/>
              <a:t>Общество, в котором большая часть населения занята получением, переработкой, передачей и хранением информации.</a:t>
            </a:r>
          </a:p>
          <a:p>
            <a:pPr marL="342900" lvl="0" indent="-342900">
              <a:buClrTx/>
              <a:buFont typeface="+mj-lt"/>
              <a:buAutoNum type="alphaLcParenR"/>
            </a:pPr>
            <a:r>
              <a:rPr lang="ru-RU" sz="1600" dirty="0" smtClean="0"/>
              <a:t>Деятельность человека, связанную с процессами получения, преобразования, накопления и передачи информации</a:t>
            </a:r>
          </a:p>
          <a:p>
            <a:pPr>
              <a:buNone/>
            </a:pPr>
            <a:r>
              <a:rPr lang="ru-RU" sz="1600" dirty="0" smtClean="0"/>
              <a:t> </a:t>
            </a:r>
            <a:r>
              <a:rPr lang="ru-RU" sz="1600" b="1" dirty="0" smtClean="0"/>
              <a:t>7.Что </a:t>
            </a:r>
            <a:r>
              <a:rPr lang="ru-RU" sz="1600" b="1" dirty="0" smtClean="0"/>
              <a:t>включает в себя информационная деятельность человека?</a:t>
            </a:r>
            <a:endParaRPr lang="ru-RU" sz="1600" dirty="0" smtClean="0"/>
          </a:p>
          <a:p>
            <a:pPr marL="342900" lvl="0" indent="-342900">
              <a:buClrTx/>
              <a:buFont typeface="+mj-lt"/>
              <a:buAutoNum type="alphaLcParenR"/>
            </a:pPr>
            <a:r>
              <a:rPr lang="ru-RU" sz="1600" dirty="0" smtClean="0"/>
              <a:t>Массовая информационная деятельность</a:t>
            </a:r>
          </a:p>
          <a:p>
            <a:pPr marL="342900" lvl="0" indent="-342900">
              <a:buClrTx/>
              <a:buFont typeface="+mj-lt"/>
              <a:buAutoNum type="alphaLcParenR"/>
            </a:pPr>
            <a:r>
              <a:rPr lang="ru-RU" sz="1600" dirty="0" smtClean="0"/>
              <a:t>Специальная информационная деятельность</a:t>
            </a:r>
          </a:p>
          <a:p>
            <a:pPr marL="342900" lvl="0" indent="-342900">
              <a:buClrTx/>
              <a:buFont typeface="+mj-lt"/>
              <a:buAutoNum type="alphaLcParenR"/>
            </a:pPr>
            <a:r>
              <a:rPr lang="ru-RU" sz="1600" dirty="0" smtClean="0"/>
              <a:t>Личностная информационная деятельность </a:t>
            </a:r>
          </a:p>
          <a:p>
            <a:pPr marL="342900" lvl="0" indent="-342900">
              <a:buClrTx/>
              <a:buFont typeface="+mj-lt"/>
              <a:buAutoNum type="alphaLcParenR"/>
            </a:pPr>
            <a:r>
              <a:rPr lang="ru-RU" sz="1600" dirty="0" smtClean="0"/>
              <a:t>Культурная информационная </a:t>
            </a:r>
            <a:r>
              <a:rPr lang="ru-RU" sz="1600" dirty="0" smtClean="0"/>
              <a:t>деятельность</a:t>
            </a:r>
            <a:endParaRPr lang="en-US" sz="1600" dirty="0" smtClean="0"/>
          </a:p>
          <a:p>
            <a:pPr lvl="0">
              <a:buNone/>
            </a:pPr>
            <a:r>
              <a:rPr lang="ru-RU" sz="1600" dirty="0" smtClean="0"/>
              <a:t> </a:t>
            </a:r>
            <a:r>
              <a:rPr lang="ru-RU" sz="1600" b="1" dirty="0" smtClean="0"/>
              <a:t>8. В состав информационных ресурсов входят :</a:t>
            </a:r>
            <a:endParaRPr lang="ru-RU" sz="1600" dirty="0" smtClean="0"/>
          </a:p>
          <a:p>
            <a:pPr marL="342900" lvl="0" indent="-342900">
              <a:buClrTx/>
              <a:buFont typeface="+mj-lt"/>
              <a:buAutoNum type="alphaLcParenR"/>
            </a:pPr>
            <a:r>
              <a:rPr lang="ru-RU" sz="1600" dirty="0" smtClean="0"/>
              <a:t>Библиотеки</a:t>
            </a:r>
          </a:p>
          <a:p>
            <a:pPr marL="342900" lvl="0" indent="-342900">
              <a:buClrTx/>
              <a:buFont typeface="+mj-lt"/>
              <a:buAutoNum type="alphaLcParenR"/>
            </a:pPr>
            <a:r>
              <a:rPr lang="ru-RU" sz="1600" dirty="0" smtClean="0"/>
              <a:t>центры научно-технической информации</a:t>
            </a:r>
          </a:p>
          <a:p>
            <a:pPr marL="342900" lvl="0" indent="-342900">
              <a:buClrTx/>
              <a:buFont typeface="+mj-lt"/>
              <a:buAutoNum type="alphaLcParenR"/>
            </a:pPr>
            <a:r>
              <a:rPr lang="ru-RU" sz="1600" dirty="0" smtClean="0"/>
              <a:t> архивы </a:t>
            </a:r>
          </a:p>
          <a:p>
            <a:pPr marL="342900" lvl="0" indent="-342900">
              <a:buClrTx/>
              <a:buFont typeface="+mj-lt"/>
              <a:buAutoNum type="alphaLcParenR"/>
            </a:pPr>
            <a:r>
              <a:rPr lang="ru-RU" sz="1600" dirty="0" smtClean="0"/>
              <a:t>отраслевые ресурсы </a:t>
            </a:r>
          </a:p>
          <a:p>
            <a:pPr marL="342900" lvl="0" indent="-342900">
              <a:buClrTx/>
              <a:buFont typeface="+mj-lt"/>
              <a:buAutoNum type="alphaLcParenR"/>
            </a:pPr>
            <a:r>
              <a:rPr lang="ru-RU" sz="1600" dirty="0" smtClean="0"/>
              <a:t>социальные ресурсы</a:t>
            </a:r>
          </a:p>
          <a:p>
            <a:pPr marL="342900" lvl="0" indent="-342900">
              <a:buClrTx/>
              <a:buFont typeface="+mj-lt"/>
              <a:buAutoNum type="alphaLcParenR"/>
            </a:pPr>
            <a:r>
              <a:rPr lang="ru-RU" sz="1600" dirty="0" smtClean="0"/>
              <a:t>промышленные ресурсы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400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58101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Ответы к тесту</a:t>
            </a:r>
            <a:endParaRPr lang="ru-RU" dirty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642919"/>
            <a:ext cx="8472518" cy="5681682"/>
          </a:xfrm>
        </p:spPr>
        <p:txBody>
          <a:bodyPr/>
          <a:lstStyle/>
          <a:p>
            <a:pPr marL="342900" lvl="0" indent="-342900">
              <a:buClrTx/>
              <a:buFont typeface="+mj-lt"/>
              <a:buAutoNum type="arabicParenR"/>
            </a:pPr>
            <a:r>
              <a:rPr lang="en-US" sz="2400" dirty="0" smtClean="0"/>
              <a:t>a</a:t>
            </a:r>
            <a:endParaRPr lang="ru-RU" sz="2400" dirty="0" smtClean="0"/>
          </a:p>
          <a:p>
            <a:pPr marL="342900" lvl="0" indent="-342900">
              <a:buClrTx/>
              <a:buFont typeface="+mj-lt"/>
              <a:buAutoNum type="arabicParenR"/>
            </a:pPr>
            <a:r>
              <a:rPr lang="en-US" sz="2400" dirty="0" smtClean="0"/>
              <a:t>b</a:t>
            </a:r>
            <a:endParaRPr lang="ru-RU" sz="2400" dirty="0" smtClean="0"/>
          </a:p>
          <a:p>
            <a:pPr marL="342900" lvl="0" indent="-342900">
              <a:buClrTx/>
              <a:buFont typeface="+mj-lt"/>
              <a:buAutoNum type="arabicParenR"/>
            </a:pPr>
            <a:r>
              <a:rPr lang="en-US" sz="2400" dirty="0" smtClean="0"/>
              <a:t>b</a:t>
            </a:r>
            <a:endParaRPr lang="ru-RU" sz="2400" dirty="0" smtClean="0"/>
          </a:p>
          <a:p>
            <a:pPr marL="342900" lvl="0" indent="-342900">
              <a:buClrTx/>
              <a:buFont typeface="+mj-lt"/>
              <a:buAutoNum type="arabicParenR"/>
            </a:pPr>
            <a:r>
              <a:rPr lang="en-US" sz="2400" dirty="0" smtClean="0"/>
              <a:t>c</a:t>
            </a:r>
            <a:endParaRPr lang="ru-RU" sz="2400" dirty="0" smtClean="0"/>
          </a:p>
          <a:p>
            <a:pPr marL="342900" lvl="0" indent="-342900">
              <a:buClrTx/>
              <a:buFont typeface="+mj-lt"/>
              <a:buAutoNum type="arabicParenR"/>
            </a:pPr>
            <a:r>
              <a:rPr lang="en-US" sz="2400" dirty="0" smtClean="0"/>
              <a:t>b</a:t>
            </a:r>
            <a:endParaRPr lang="ru-RU" sz="2400" dirty="0" smtClean="0"/>
          </a:p>
          <a:p>
            <a:pPr marL="342900" lvl="0" indent="-342900">
              <a:buClrTx/>
              <a:buFont typeface="+mj-lt"/>
              <a:buAutoNum type="arabicParenR"/>
            </a:pPr>
            <a:r>
              <a:rPr lang="en-US" sz="2400" dirty="0" smtClean="0"/>
              <a:t> </a:t>
            </a:r>
            <a:r>
              <a:rPr lang="en-US" sz="2400" dirty="0" smtClean="0"/>
              <a:t>b</a:t>
            </a:r>
            <a:endParaRPr lang="ru-RU" sz="2400" dirty="0" smtClean="0"/>
          </a:p>
          <a:p>
            <a:pPr marL="342900" lvl="0" indent="-342900">
              <a:buClrTx/>
              <a:buFont typeface="+mj-lt"/>
              <a:buAutoNum type="arabicParenR"/>
            </a:pPr>
            <a:r>
              <a:rPr lang="en-US" sz="2400" dirty="0" smtClean="0"/>
              <a:t>a, b, c</a:t>
            </a:r>
            <a:endParaRPr lang="ru-RU" sz="2400" dirty="0" smtClean="0"/>
          </a:p>
          <a:p>
            <a:pPr marL="342900" lvl="0" indent="-342900">
              <a:buClrTx/>
              <a:buFont typeface="+mj-lt"/>
              <a:buAutoNum type="arabicParenR"/>
            </a:pPr>
            <a:r>
              <a:rPr lang="en-US" sz="2400" dirty="0" smtClean="0"/>
              <a:t>a, b, c, d, e</a:t>
            </a:r>
            <a:endParaRPr lang="ru-RU" sz="2400" dirty="0" smtClean="0"/>
          </a:p>
          <a:p>
            <a:pPr marL="342900" indent="-342900">
              <a:buClrTx/>
              <a:buNone/>
            </a:pPr>
            <a:endParaRPr lang="ru-RU" sz="1600" dirty="0"/>
          </a:p>
        </p:txBody>
      </p:sp>
    </p:spTree>
  </p:cSld>
  <p:clrMapOvr>
    <a:masterClrMapping/>
  </p:clrMapOvr>
  <p:transition spd="med">
    <p:wip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7999"/>
          </a:xfrm>
        </p:spPr>
        <p:txBody>
          <a:bodyPr/>
          <a:lstStyle/>
          <a:p>
            <a:pPr algn="ctr">
              <a:buNone/>
            </a:pPr>
            <a:r>
              <a:rPr lang="ru-RU" sz="3200" b="1" dirty="0" smtClean="0">
                <a:latin typeface="+mj-lt"/>
              </a:rPr>
              <a:t>Глоссарий</a:t>
            </a:r>
          </a:p>
          <a:p>
            <a:pPr>
              <a:buNone/>
            </a:pPr>
            <a:r>
              <a:rPr lang="ru-RU" sz="1800" b="1" dirty="0" smtClean="0">
                <a:latin typeface="+mj-lt"/>
              </a:rPr>
              <a:t>Деятельность </a:t>
            </a:r>
            <a:r>
              <a:rPr lang="ru-RU" sz="1800" dirty="0" smtClean="0">
                <a:latin typeface="+mj-lt"/>
              </a:rPr>
              <a:t>- процесс активного взаимодействия субъекта с объектом, во время которого субъект удовлетворяет какие-либо потребности, достигает цели. </a:t>
            </a:r>
          </a:p>
          <a:p>
            <a:pPr>
              <a:buNone/>
            </a:pPr>
            <a:r>
              <a:rPr lang="ru-RU" sz="1800" b="1" dirty="0" smtClean="0">
                <a:latin typeface="+mj-lt"/>
              </a:rPr>
              <a:t>Информатика</a:t>
            </a:r>
            <a:r>
              <a:rPr lang="ru-RU" sz="1800" dirty="0" smtClean="0">
                <a:latin typeface="+mj-lt"/>
              </a:rPr>
              <a:t> - наука о способах получения, накопления, хранения, преобразования, передачи, защиты и использования информации.</a:t>
            </a:r>
          </a:p>
          <a:p>
            <a:pPr>
              <a:buNone/>
            </a:pPr>
            <a:r>
              <a:rPr lang="ru-RU" sz="1800" b="1" dirty="0" smtClean="0">
                <a:latin typeface="+mj-lt"/>
              </a:rPr>
              <a:t>Информационная деятельность </a:t>
            </a:r>
            <a:r>
              <a:rPr lang="ru-RU" sz="1800" dirty="0" smtClean="0">
                <a:latin typeface="+mj-lt"/>
              </a:rPr>
              <a:t>-  деятельность человека, связанную с процессами получения, преобразования, накопления и передачи информации.</a:t>
            </a:r>
          </a:p>
          <a:p>
            <a:pPr>
              <a:buNone/>
            </a:pPr>
            <a:r>
              <a:rPr lang="ru-RU" sz="1800" b="1" dirty="0" smtClean="0">
                <a:latin typeface="+mj-lt"/>
              </a:rPr>
              <a:t>Информационное общество </a:t>
            </a:r>
            <a:r>
              <a:rPr lang="ru-RU" sz="1800" dirty="0" smtClean="0">
                <a:latin typeface="+mj-lt"/>
              </a:rPr>
              <a:t>– это общество, в котором большая часть населения занята получением, переработкой, передачей и хранением информации.</a:t>
            </a:r>
          </a:p>
          <a:p>
            <a:pPr>
              <a:buNone/>
            </a:pPr>
            <a:r>
              <a:rPr lang="ru-RU" sz="1800" b="1" dirty="0" smtClean="0">
                <a:latin typeface="+mj-lt"/>
              </a:rPr>
              <a:t>Информация – </a:t>
            </a:r>
            <a:r>
              <a:rPr lang="ru-RU" sz="1800" dirty="0" smtClean="0">
                <a:latin typeface="+mj-lt"/>
              </a:rPr>
              <a:t>это знания, данные, сведения, сообщения об окружающем нас мире, зафиксированные на материальных носителях. </a:t>
            </a:r>
          </a:p>
          <a:p>
            <a:pPr>
              <a:buNone/>
            </a:pPr>
            <a:r>
              <a:rPr lang="ru-RU" sz="1800" b="1" dirty="0" smtClean="0">
                <a:latin typeface="+mj-lt"/>
              </a:rPr>
              <a:t>Образование</a:t>
            </a:r>
            <a:r>
              <a:rPr lang="ru-RU" sz="1800" dirty="0" smtClean="0">
                <a:latin typeface="+mj-lt"/>
              </a:rPr>
              <a:t> - целенаправленный процесс и достигнутый результат воспитания и обучения в интересах человека, общества, государства, сопровождающийся констатацией достижения гражданином  установленных государством образовательных уровней.</a:t>
            </a:r>
          </a:p>
          <a:p>
            <a:pPr>
              <a:buNone/>
            </a:pPr>
            <a:r>
              <a:rPr lang="ru-RU" sz="1800" b="1" dirty="0" smtClean="0">
                <a:latin typeface="+mj-lt"/>
              </a:rPr>
              <a:t>Письменность</a:t>
            </a:r>
            <a:r>
              <a:rPr lang="ru-RU" sz="1800" dirty="0" smtClean="0">
                <a:latin typeface="+mj-lt"/>
              </a:rPr>
              <a:t> - знаковая система, предназначенная для формализации, фиксации и передачи тех или иных данных.</a:t>
            </a:r>
          </a:p>
          <a:p>
            <a:pPr>
              <a:buNone/>
            </a:pPr>
            <a:r>
              <a:rPr lang="ru-RU" sz="1800" b="1" dirty="0" smtClean="0">
                <a:latin typeface="+mj-lt"/>
              </a:rPr>
              <a:t>Речь</a:t>
            </a:r>
            <a:r>
              <a:rPr lang="ru-RU" sz="1800" dirty="0" smtClean="0">
                <a:latin typeface="+mj-lt"/>
              </a:rPr>
              <a:t> - исторически сложившаяся форма общения людей  посредством языковых конструкций, создаваемых на основе определённых правил.</a:t>
            </a:r>
          </a:p>
          <a:p>
            <a:pPr>
              <a:buNone/>
            </a:pPr>
            <a:endParaRPr lang="ru-RU" sz="1400" dirty="0"/>
          </a:p>
        </p:txBody>
      </p:sp>
    </p:spTree>
  </p:cSld>
  <p:clrMapOvr>
    <a:masterClrMapping/>
  </p:clrMapOvr>
  <p:transition spd="med">
    <p:wip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0"/>
            <a:ext cx="9144000" cy="6857999"/>
          </a:xfrm>
        </p:spPr>
        <p:txBody>
          <a:bodyPr/>
          <a:lstStyle/>
          <a:p>
            <a:pPr algn="ctr">
              <a:buNone/>
            </a:pPr>
            <a:r>
              <a:rPr lang="ru-RU" sz="8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 за внимание</a:t>
            </a:r>
            <a:endParaRPr lang="ru-RU" sz="8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7" name="Picture 2" descr="H:\Информатика\44573150_1243884225_DSC023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428868"/>
            <a:ext cx="5715040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Информационные революции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Возникновение письменности.</a:t>
            </a:r>
          </a:p>
          <a:p>
            <a:pPr eaLnBrk="1" hangingPunct="1"/>
            <a:r>
              <a:rPr lang="ru-RU" dirty="0" smtClean="0"/>
              <a:t>Изобретение книгопечатания (середина </a:t>
            </a:r>
            <a:r>
              <a:rPr lang="en-US" dirty="0" smtClean="0"/>
              <a:t>XVI</a:t>
            </a:r>
            <a:r>
              <a:rPr lang="ru-RU" dirty="0" smtClean="0"/>
              <a:t> века) </a:t>
            </a:r>
          </a:p>
          <a:p>
            <a:pPr eaLnBrk="1" hangingPunct="1"/>
            <a:r>
              <a:rPr lang="ru-RU" dirty="0" smtClean="0"/>
              <a:t>Изобретение средств связи – телеграф, телефон, радио (конец </a:t>
            </a:r>
            <a:r>
              <a:rPr lang="en-US" dirty="0" smtClean="0"/>
              <a:t>XIX</a:t>
            </a:r>
            <a:r>
              <a:rPr lang="ru-RU" dirty="0" smtClean="0"/>
              <a:t> века)</a:t>
            </a:r>
          </a:p>
          <a:p>
            <a:pPr eaLnBrk="1" hangingPunct="1"/>
            <a:r>
              <a:rPr lang="ru-RU" dirty="0" smtClean="0"/>
              <a:t>Изобретение микропроцессорной технологии и появление персонального компьютера (70-е гг. ХХ в.)</a:t>
            </a: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0" y="0"/>
            <a:ext cx="6643688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7200" algn="just" eaLnBrk="0" hangingPunct="0"/>
            <a:r>
              <a:rPr lang="ru-RU" sz="2000" b="1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Новой эрой в развитии обмена информацией стало </a:t>
            </a:r>
            <a:r>
              <a:rPr lang="ru-RU" sz="2000" b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изобретение книгопечатания</a:t>
            </a:r>
            <a:r>
              <a:rPr lang="ru-RU" sz="2000" b="1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.</a:t>
            </a:r>
          </a:p>
          <a:p>
            <a:pPr indent="457200" algn="just" eaLnBrk="0" hangingPunct="0"/>
            <a:r>
              <a:rPr lang="ru-RU" sz="2000" b="1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 Благодаря печатному станку, созданному И. </a:t>
            </a:r>
            <a:r>
              <a:rPr lang="ru-RU" sz="2000" b="1" dirty="0" err="1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Гутенбергом</a:t>
            </a:r>
            <a:r>
              <a:rPr lang="ru-RU" sz="2000" b="1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 в 1440 году, знания, информация стали широко тиражируемыми, доступными многим людям. Это послужило мощным стимулом для увеличения грамотности населения, развития образования, науки, производства. </a:t>
            </a:r>
          </a:p>
          <a:p>
            <a:pPr indent="457200" algn="just" eaLnBrk="0" hangingPunct="0"/>
            <a:r>
              <a:rPr lang="ru-RU" sz="2000" b="1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Появилась необходимость создания специальных хранилищ документов — </a:t>
            </a:r>
            <a:r>
              <a:rPr lang="ru-RU" sz="2000" b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библиотек, архивов.</a:t>
            </a:r>
          </a:p>
          <a:p>
            <a:pPr indent="457200" eaLnBrk="0" hangingPunct="0"/>
            <a:endParaRPr lang="ru-RU" dirty="0"/>
          </a:p>
        </p:txBody>
      </p:sp>
      <p:pic>
        <p:nvPicPr>
          <p:cNvPr id="3" name="Picture 5" descr="D:\Готовые главы\печатн стано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688" y="3571875"/>
            <a:ext cx="2347912" cy="28876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/>
          <a:srcRect l="50000" t="21333" r="21001" b="25560"/>
          <a:stretch>
            <a:fillRect/>
          </a:stretch>
        </p:blipFill>
        <p:spPr bwMode="auto">
          <a:xfrm>
            <a:off x="3286125" y="4111625"/>
            <a:ext cx="2000250" cy="27463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D:\Готовые главы\Гуттенберг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38" y="285750"/>
            <a:ext cx="1946275" cy="2514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1"/>
          <p:cNvSpPr>
            <a:spLocks noChangeArrowheads="1"/>
          </p:cNvSpPr>
          <p:nvPr/>
        </p:nvSpPr>
        <p:spPr bwMode="auto">
          <a:xfrm>
            <a:off x="0" y="0"/>
            <a:ext cx="914400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7200" algn="just" eaLnBrk="0" hangingPunct="0"/>
            <a:r>
              <a:rPr lang="ru-RU" sz="2000" b="1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В результате научно-технического прогресса человечество создавало все </a:t>
            </a:r>
            <a:r>
              <a:rPr lang="ru-RU" sz="2000" b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новые средства и способы сбора</a:t>
            </a:r>
            <a:r>
              <a:rPr lang="ru-RU" sz="2000" b="1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, </a:t>
            </a:r>
            <a:r>
              <a:rPr lang="ru-RU" sz="2000" b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хранения</a:t>
            </a:r>
            <a:r>
              <a:rPr lang="ru-RU" sz="2000" b="1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, </a:t>
            </a:r>
            <a:r>
              <a:rPr lang="ru-RU" sz="2000" b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передачи информации</a:t>
            </a:r>
            <a:r>
              <a:rPr lang="ru-RU" sz="2000" b="1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. </a:t>
            </a:r>
            <a:endParaRPr lang="ru-RU" sz="2000" b="1">
              <a:cs typeface="Times New Roman" pitchFamily="18" charset="0"/>
            </a:endParaRPr>
          </a:p>
          <a:p>
            <a:pPr indent="457200" algn="just" eaLnBrk="0" hangingPunct="0"/>
            <a:r>
              <a:rPr lang="ru-RU" sz="2000" b="1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Вместе с тем постоянное совершенствование техники, производства привело к </a:t>
            </a:r>
            <a:r>
              <a:rPr lang="ru-RU" sz="2000" b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резкому возрастанию объема информации</a:t>
            </a:r>
            <a:r>
              <a:rPr lang="ru-RU" sz="2000" b="1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, с которой приходится оперировать человеку в процессе его профессиональной деятельности. </a:t>
            </a:r>
            <a:endParaRPr lang="ru-RU" sz="2000" b="1">
              <a:cs typeface="Times New Roman" pitchFamily="18" charset="0"/>
            </a:endParaRPr>
          </a:p>
          <a:p>
            <a:pPr indent="457200" algn="just" eaLnBrk="0" hangingPunct="0"/>
            <a:r>
              <a:rPr lang="ru-RU" sz="2000" b="1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Развитие науки, образования обусловило быстрый рост объема информации, знаний человека. </a:t>
            </a:r>
            <a:endParaRPr lang="ru-RU"/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3714750" y="2857500"/>
          <a:ext cx="2000250" cy="3481388"/>
        </p:xfrm>
        <a:graphic>
          <a:graphicData uri="http://schemas.openxmlformats.org/presentationml/2006/ole">
            <p:oleObj spid="_x0000_s1026" name="Clip" r:id="rId3" imgW="799200" imgH="1389960" progId="">
              <p:embed/>
            </p:oleObj>
          </a:graphicData>
        </a:graphic>
      </p:graphicFrame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ChangeArrowheads="1"/>
          </p:cNvSpPr>
          <p:nvPr/>
        </p:nvSpPr>
        <p:spPr bwMode="auto">
          <a:xfrm>
            <a:off x="0" y="0"/>
            <a:ext cx="91440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7200" eaLnBrk="0" hangingPunct="0"/>
            <a:r>
              <a:rPr lang="ru-RU" sz="2000" b="1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Выходом из создавшейся ситуации стало создание </a:t>
            </a:r>
            <a:r>
              <a:rPr lang="ru-RU" sz="2000" b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компьютеров</a:t>
            </a:r>
            <a:r>
              <a:rPr lang="ru-RU" sz="2000" b="1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, которые во много раз ускорили и автоматизировали процесс обработки информации. </a:t>
            </a:r>
            <a:endParaRPr lang="ru-RU" sz="2000" b="1">
              <a:cs typeface="Times New Roman" pitchFamily="18" charset="0"/>
            </a:endParaRPr>
          </a:p>
          <a:p>
            <a:pPr indent="457200" eaLnBrk="0" hangingPunct="0"/>
            <a:r>
              <a:rPr lang="ru-RU" sz="2000" b="1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Благодаря этому информатика и вычислительная техника прочно вошли в жизнь современного человека, широко применяются в производстве, проектно-конструкторских работах, бизнесе и многих других отраслях. </a:t>
            </a:r>
            <a:endParaRPr lang="ru-RU" sz="2000" b="1">
              <a:cs typeface="Times New Roman" pitchFamily="18" charset="0"/>
            </a:endParaRPr>
          </a:p>
          <a:p>
            <a:pPr indent="457200" eaLnBrk="0" hangingPunct="0"/>
            <a:r>
              <a:rPr lang="ru-RU" sz="2000" b="1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Разработка способов и методов представления информации, технологии решения задач с использованием компьютеров, стала </a:t>
            </a:r>
            <a:r>
              <a:rPr lang="ru-RU" sz="2000" b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важным аспектом деятельности людей многих профессий</a:t>
            </a:r>
            <a:r>
              <a:rPr lang="ru-RU" sz="2000" b="1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. </a:t>
            </a:r>
            <a:endParaRPr lang="ru-RU" sz="2000" b="1"/>
          </a:p>
        </p:txBody>
      </p:sp>
      <p:pic>
        <p:nvPicPr>
          <p:cNvPr id="3" name="Picture 22" descr="Интерне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3721222"/>
            <a:ext cx="3286148" cy="313677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 prst="artDeco"/>
            <a:contourClr>
              <a:srgbClr val="333333"/>
            </a:contourClr>
          </a:sp3d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13"/>
          <p:cNvSpPr txBox="1">
            <a:spLocks noChangeArrowheads="1"/>
          </p:cNvSpPr>
          <p:nvPr/>
        </p:nvSpPr>
        <p:spPr bwMode="auto">
          <a:xfrm>
            <a:off x="142875" y="428625"/>
            <a:ext cx="900112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800" b="1" dirty="0">
                <a:solidFill>
                  <a:srgbClr val="3333CC"/>
                </a:solidFill>
                <a:latin typeface="Tahoma" pitchFamily="34" charset="0"/>
              </a:rPr>
              <a:t>       Информационное общество </a:t>
            </a:r>
            <a:r>
              <a:rPr lang="ru-RU" sz="2800" b="1" dirty="0">
                <a:latin typeface="Tahoma" pitchFamily="34" charset="0"/>
              </a:rPr>
              <a:t>– это общество, в котором большая часть населения занята получением, переработкой, передачей и хранением информации. </a:t>
            </a:r>
            <a:endParaRPr lang="ru-RU" sz="2800" b="1" dirty="0">
              <a:solidFill>
                <a:srgbClr val="3333CC"/>
              </a:solidFill>
              <a:latin typeface="Tahoma" pitchFamily="34" charset="0"/>
            </a:endParaRPr>
          </a:p>
        </p:txBody>
      </p:sp>
      <p:pic>
        <p:nvPicPr>
          <p:cNvPr id="1126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74900" y="2428875"/>
            <a:ext cx="4068763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1285</TotalTime>
  <Words>2609</Words>
  <Application>Microsoft Office PowerPoint</Application>
  <PresentationFormat>Экран (4:3)</PresentationFormat>
  <Paragraphs>439</Paragraphs>
  <Slides>44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6" baseType="lpstr">
      <vt:lpstr>Поток</vt:lpstr>
      <vt:lpstr>Clip</vt:lpstr>
      <vt:lpstr>Слайд 1</vt:lpstr>
      <vt:lpstr>Содержание</vt:lpstr>
      <vt:lpstr>Слайд 3</vt:lpstr>
      <vt:lpstr>Слайд 4</vt:lpstr>
      <vt:lpstr>Информационные революции</vt:lpstr>
      <vt:lpstr>Слайд 6</vt:lpstr>
      <vt:lpstr>Слайд 7</vt:lpstr>
      <vt:lpstr>Слайд 8</vt:lpstr>
      <vt:lpstr>Слайд 9</vt:lpstr>
      <vt:lpstr>Основные черты информационного общества</vt:lpstr>
      <vt:lpstr>Слайд 11</vt:lpstr>
      <vt:lpstr>              Этапы развития технических средств и информационных ресурсов  Ручной этап  ( с 50-го тысячелетия до н.э.) </vt:lpstr>
      <vt:lpstr>Механический этап  (с середины XVII века)</vt:lpstr>
      <vt:lpstr>Электромеханический  (с девяностых годов XIX века) </vt:lpstr>
      <vt:lpstr>Электронный  (с сороковых годов ХХ века)</vt:lpstr>
      <vt:lpstr>Первое поколение компьютеров.</vt:lpstr>
      <vt:lpstr>Второе поколение компьютеров.</vt:lpstr>
      <vt:lpstr>Третье поколение компьютеров.</vt:lpstr>
      <vt:lpstr>Четвертое поколение компьютеров</vt:lpstr>
      <vt:lpstr>До второй половины ХІХвека  </vt:lpstr>
      <vt:lpstr>С конца ХІХ века.</vt:lpstr>
      <vt:lpstr>В 40-60-е гг. ХХ века</vt:lpstr>
      <vt:lpstr>С начала 1970-х гг.</vt:lpstr>
      <vt:lpstr>С середины 1980-х гг.</vt:lpstr>
      <vt:lpstr>Классификации компьютеров:</vt:lpstr>
      <vt:lpstr>Контрольные вопросы.</vt:lpstr>
      <vt:lpstr>ТЕСТ 1</vt:lpstr>
      <vt:lpstr>Слайд 28</vt:lpstr>
      <vt:lpstr>Слайд 29</vt:lpstr>
      <vt:lpstr>Ответы.</vt:lpstr>
      <vt:lpstr>кроссворд</vt:lpstr>
      <vt:lpstr>Слайд 32</vt:lpstr>
      <vt:lpstr>Ответы.</vt:lpstr>
      <vt:lpstr>Слайд 34</vt:lpstr>
      <vt:lpstr>Слайд 35</vt:lpstr>
      <vt:lpstr>Слайд 36</vt:lpstr>
      <vt:lpstr>Слайд 37</vt:lpstr>
      <vt:lpstr>Вопросы</vt:lpstr>
      <vt:lpstr>Ответы на кроссворд</vt:lpstr>
      <vt:lpstr>Тест 2</vt:lpstr>
      <vt:lpstr>Слайд 41</vt:lpstr>
      <vt:lpstr>Ответы к тесту</vt:lpstr>
      <vt:lpstr>Слайд 43</vt:lpstr>
      <vt:lpstr>Слайд 44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Ключева Елена</dc:creator>
  <cp:lastModifiedBy>Admin</cp:lastModifiedBy>
  <cp:revision>132</cp:revision>
  <dcterms:created xsi:type="dcterms:W3CDTF">2009-02-08T17:40:33Z</dcterms:created>
  <dcterms:modified xsi:type="dcterms:W3CDTF">2015-05-20T10:04:11Z</dcterms:modified>
</cp:coreProperties>
</file>