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66" r:id="rId2"/>
    <p:sldId id="267" r:id="rId3"/>
    <p:sldId id="256" r:id="rId4"/>
    <p:sldId id="257" r:id="rId5"/>
    <p:sldId id="258" r:id="rId6"/>
    <p:sldId id="259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64" r:id="rId19"/>
    <p:sldId id="279" r:id="rId20"/>
    <p:sldId id="280" r:id="rId21"/>
    <p:sldId id="293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62" r:id="rId32"/>
    <p:sldId id="263" r:id="rId33"/>
    <p:sldId id="290" r:id="rId34"/>
    <p:sldId id="291" r:id="rId35"/>
    <p:sldId id="292" r:id="rId36"/>
    <p:sldId id="294" r:id="rId37"/>
    <p:sldId id="29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16861-29AC-4F10-BB01-BCC3F24C5338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319B2-FC5A-44CC-B269-FF3B84C34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1A87C2-6C6D-41B1-8B6E-595F7EB1B0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A4596A-E96F-447C-8067-CB3D52CFAAD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7A534D-3BF4-42FF-9BA2-BF550026B36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3106DA-E12A-458B-8075-C230746D4A7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27F8A9-E6C5-44A4-BB38-09869825C3B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500"/>
            <a:ext cx="8358246" cy="314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Правовые нормы, относящиеся к информации,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правонарушения в информационной сфере,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меры их предотвращения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642938" y="0"/>
            <a:ext cx="75723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«Министерство здравоохранения Республики Татарстан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ГАОУ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РТ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Елабужское медицинское училище» (техникум)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Айгуль\Desktop\image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429000"/>
            <a:ext cx="36433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8713788" cy="10810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4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8000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Компьютерные вирусы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356100" y="1412875"/>
            <a:ext cx="504825" cy="565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8000"/>
                    </a:gs>
                    <a:gs pos="50000">
                      <a:schemeClr val="folHlink"/>
                    </a:gs>
                    <a:gs pos="100000">
                      <a:srgbClr val="008000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1476375" y="2133600"/>
            <a:ext cx="6048375" cy="927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защита от них.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sz="quarter" idx="1"/>
          </p:nvPr>
        </p:nvSpPr>
        <p:spPr>
          <a:xfrm>
            <a:off x="285720" y="5357826"/>
            <a:ext cx="8501122" cy="1328750"/>
          </a:xfrm>
        </p:spPr>
        <p:txBody>
          <a:bodyPr/>
          <a:lstStyle/>
          <a:p>
            <a:pPr>
              <a:defRPr/>
            </a:pPr>
            <a:endParaRPr lang="ru-RU" sz="20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1248241242_3"/>
          <p:cNvPicPr>
            <a:picLocks noChangeAspect="1" noChangeArrowheads="1"/>
          </p:cNvPicPr>
          <p:nvPr/>
        </p:nvPicPr>
        <p:blipFill>
          <a:blip r:embed="rId2"/>
          <a:srcRect l="5249" t="7874" r="8749" b="31496"/>
          <a:stretch>
            <a:fillRect/>
          </a:stretch>
        </p:blipFill>
        <p:spPr bwMode="auto">
          <a:xfrm>
            <a:off x="2428860" y="3214686"/>
            <a:ext cx="4390211" cy="20626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такое компьютерный вирус?</a:t>
            </a:r>
            <a:r>
              <a:rPr lang="ru-RU" sz="40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964613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 u="sng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Компьютерный вирус</a:t>
            </a:r>
            <a:r>
              <a:rPr lang="ru-RU" sz="2000">
                <a:latin typeface="Times New Roman" pitchFamily="18" charset="0"/>
              </a:rPr>
              <a:t> – это специально написанная небольшая по размерам программа, которая может «приписывать» себя к другим программам, а также выполнять различные нежелательные действия на компьютере. Программа, внутри которой находится вирус, называется «зараженной». Когда такая программа начинает работу, то сначала управление получает вирус. Вирус находит и «заражает» другие программы, а также выполняет какие-нибудь вредные действия (например, портит файлы или таблицу размещения файлов на диске, «засоряет» оперативную память и   т.д.). 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Вирус</a:t>
            </a:r>
            <a:r>
              <a:rPr lang="ru-RU" sz="2000">
                <a:latin typeface="Times New Roman" pitchFamily="18" charset="0"/>
              </a:rPr>
              <a:t> – это программа, обладающая способностью к самовоспроизведению. Такая способность является единственным свойством, присущим всем типам вирусов. Вирус не может существовать в «полной изоляции». Это означает, что сегодня нельзя представить себе вирус, который бы так или иначе не использовал код других программ, информацию о файловой структуре или даже просто имена других программ. Причина этого довольно понятна: вирус должен каким-нибудь способом обеспечить передачу себе управления.</a:t>
            </a:r>
            <a:br>
              <a:rPr lang="ru-RU" sz="2000">
                <a:latin typeface="Times New Roman" pitchFamily="18" charset="0"/>
              </a:rPr>
            </a:br>
            <a:r>
              <a:rPr lang="ru-RU" sz="2000">
                <a:latin typeface="Times New Roman" pitchFamily="18" charset="0"/>
              </a:rPr>
              <a:t/>
            </a:r>
            <a:br>
              <a:rPr lang="ru-RU" sz="2000">
                <a:latin typeface="Times New Roman" pitchFamily="18" charset="0"/>
              </a:rPr>
            </a:br>
            <a:endParaRPr lang="ru-RU" sz="2000">
              <a:latin typeface="Times New Roman" pitchFamily="18" charset="0"/>
            </a:endParaRPr>
          </a:p>
        </p:txBody>
      </p:sp>
      <p:pic>
        <p:nvPicPr>
          <p:cNvPr id="3076" name="Picture 4" descr="рпн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5084763"/>
            <a:ext cx="1835150" cy="1649412"/>
          </a:xfrm>
          <a:prstGeom prst="rect">
            <a:avLst/>
          </a:prstGeom>
          <a:noFill/>
        </p:spPr>
      </p:pic>
      <p:pic>
        <p:nvPicPr>
          <p:cNvPr id="3077" name="Picture 5" descr="1248241242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5157788"/>
            <a:ext cx="2303462" cy="15351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507413" cy="612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latin typeface="Times New Roman" pitchFamily="18" charset="0"/>
              </a:rPr>
              <a:t>В настоящее время известно более 5000 программных вирусов, их можно классифицировать по  следующим признакам: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   1) среде обитания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/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2) способу заражения среды обитания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/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3) воздействию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/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4) особенностям алгоритма</a:t>
            </a:r>
            <a:br>
              <a:rPr lang="ru-RU">
                <a:latin typeface="Times New Roman" pitchFamily="18" charset="0"/>
              </a:rPr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4101" name="Picture 5" descr="трог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508500"/>
            <a:ext cx="2962275" cy="2103438"/>
          </a:xfrm>
          <a:prstGeom prst="rect">
            <a:avLst/>
          </a:prstGeom>
          <a:noFill/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07950" y="1916113"/>
            <a:ext cx="8785225" cy="2879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Классификация  вирусов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2" grpId="0" animBg="1"/>
      <p:bldP spid="410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353425" cy="8636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зависимости от среды обитания вирусы можно разделить на: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268413"/>
            <a:ext cx="8569325" cy="381635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Blip>
                <a:blip r:embed="rId2"/>
              </a:buBlip>
            </a:pPr>
            <a:r>
              <a:rPr lang="ru-RU" sz="20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Сетевые вирусы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распространяются по различным компьютерным сетям.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Blip>
                <a:blip r:embed="rId2"/>
              </a:buBlip>
            </a:pPr>
            <a:r>
              <a:rPr lang="ru-RU" sz="20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Файловые вирусы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внедряются главным образом в исполняемые модули, т. е. В файлы, имеющие расширения  COM  и  EXE. Файловые вирусы могут внедряться и в другие типы файлов, но, как правило, записанные в таких файлах, они никогда не получают управление и, следовательно, теряют способность к размножению.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Blip>
                <a:blip r:embed="rId2"/>
              </a:buBlip>
            </a:pPr>
            <a:r>
              <a:rPr lang="ru-RU" sz="20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Загрузочные вирусы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внедряются в загрузочный сектор диска (Boot-сектор) или в сектор, содержащий программу загрузки системного диска (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Master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Boot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Re-cord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     </a:t>
            </a:r>
            <a:r>
              <a:rPr lang="ru-RU" sz="2000" dirty="0"/>
              <a:t>                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Blip>
                <a:blip r:embed="rId2"/>
              </a:buBlip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125" name="Picture 5" descr="л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292600"/>
            <a:ext cx="2027238" cy="2413000"/>
          </a:xfrm>
          <a:prstGeom prst="rect">
            <a:avLst/>
          </a:prstGeom>
          <a:noFill/>
        </p:spPr>
      </p:pic>
      <p:pic>
        <p:nvPicPr>
          <p:cNvPr id="5126" name="Picture 6" descr="тпт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256"/>
            <a:ext cx="1873250" cy="2376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314325"/>
            <a:ext cx="8086725" cy="685783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 способу заражения вирусы делятся на: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00108"/>
            <a:ext cx="8507412" cy="50958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Резидентные вирусы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заражении компьютера оставляют в оперативной памяти свою резидентную часть, которая потом перехватывает обращение операционной системы к объектам заражения (файлам, загрузочным секторам дисков и т. п.) и внедряется в них. Резидентные вирусы находятся в памяти и являются активными вплоть до выключения или перезагрузки компьютера.</a:t>
            </a:r>
          </a:p>
          <a:p>
            <a:pPr>
              <a:lnSpc>
                <a:spcPct val="90000"/>
              </a:lnSpc>
            </a:pP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Нерезидентные вирусы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заражают память                                                                             компьютера и являются активными ограниченное время. </a:t>
            </a:r>
          </a:p>
        </p:txBody>
      </p:sp>
      <p:pic>
        <p:nvPicPr>
          <p:cNvPr id="6148" name="Picture 4" descr="ь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013325"/>
            <a:ext cx="1800225" cy="1731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>
            <a:normAutofit fontScale="90000"/>
          </a:bodyPr>
          <a:lstStyle/>
          <a:p>
            <a:r>
              <a:rPr lang="ru-RU" sz="2800"/>
              <a:t>По степени воздействия вирусы можно разделить на следующие виды:</a:t>
            </a:r>
            <a:br>
              <a:rPr lang="ru-RU" sz="2800"/>
            </a:br>
            <a:endParaRPr lang="ru-RU" sz="28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781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u="sng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Неопасные</a:t>
            </a:r>
            <a:r>
              <a:rPr lang="ru-RU" sz="240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2400"/>
              <a:t> не мешающие работе компьютера, но уменьшающие объем свободной оперативной памяти и памяти на дисках, действия таких вирусов проявляются в каких-либо графических  или звуковых эффектах.</a:t>
            </a:r>
          </a:p>
          <a:p>
            <a:pPr>
              <a:lnSpc>
                <a:spcPct val="80000"/>
              </a:lnSpc>
            </a:pPr>
            <a:r>
              <a:rPr lang="ru-RU" sz="2400" b="1" i="1" u="sng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Опасные</a:t>
            </a:r>
            <a:r>
              <a:rPr lang="ru-RU" sz="240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2400"/>
              <a:t> которые могут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привести к различным нарушениям в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работе компьютера.</a:t>
            </a:r>
          </a:p>
          <a:p>
            <a:pPr>
              <a:lnSpc>
                <a:spcPct val="80000"/>
              </a:lnSpc>
            </a:pPr>
            <a:r>
              <a:rPr lang="ru-RU" sz="2400" b="1" i="1" u="sng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Очень опасные</a:t>
            </a:r>
            <a:r>
              <a:rPr lang="ru-RU" sz="240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2400"/>
              <a:t> воздействие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которых может привести к потере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программ, уничтожению данных,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стиранию информации в системных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областях диска. </a:t>
            </a:r>
          </a:p>
        </p:txBody>
      </p:sp>
      <p:pic>
        <p:nvPicPr>
          <p:cNvPr id="7172" name="Picture 4" descr="жьи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3573463"/>
            <a:ext cx="2462212" cy="31289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69325" cy="1484313"/>
          </a:xfrm>
        </p:spPr>
        <p:txBody>
          <a:bodyPr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 особенностям алгоритма вирусы трудно классифицировать из-за большого разнообразия</a:t>
            </a:r>
            <a:r>
              <a:rPr lang="ru-RU" sz="2800" b="1" dirty="0"/>
              <a:t>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Простейшие вирусы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паразитические, они изменяют содержимое файлов и секторов диска и могут быть достаточно легко обнаружены и уничтожены.</a:t>
            </a:r>
          </a:p>
          <a:p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Вирусы-репликаторы(черви)</a:t>
            </a:r>
            <a:r>
              <a:rPr lang="ru-RU" sz="2800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распространяются по компьютерным сетям, вычисляют адреса сетевых компьютеров и записывают по этим адресам свои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копии. </a:t>
            </a:r>
          </a:p>
        </p:txBody>
      </p:sp>
      <p:pic>
        <p:nvPicPr>
          <p:cNvPr id="9220" name="Picture 4" descr="ит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941888"/>
            <a:ext cx="2376488" cy="1687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91512" cy="58658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Вирусы-невидимки (</a:t>
            </a:r>
            <a:r>
              <a:rPr lang="ru-RU" sz="2800" b="1" i="1" u="sng" dirty="0" err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стелс-вирусы</a:t>
            </a: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очень трудно обнаружить и обезвредить, так как они перехватывают обращения операционной системы к пораженным файлам и секторам дисков и подставляют вместо своего тела незараженные участки диска.</a:t>
            </a:r>
          </a:p>
          <a:p>
            <a:pPr>
              <a:lnSpc>
                <a:spcPct val="80000"/>
              </a:lnSpc>
            </a:pP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Вирусы-мутанты</a:t>
            </a:r>
            <a:r>
              <a:rPr lang="ru-RU" sz="2800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содержат алгоритмы шифровки-расшифровки, благодаря которым копии одного и того же вируса не имеют ни одной повторяющейся цепочки байтов.</a:t>
            </a:r>
          </a:p>
          <a:p>
            <a:pPr>
              <a:lnSpc>
                <a:spcPct val="80000"/>
              </a:lnSpc>
            </a:pPr>
            <a:r>
              <a:rPr lang="ru-RU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Квазивирусные или «троянские» программы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 хотя они и не способны к самораспространению, но очень опасны, так как, маскируясь под полезную программу, разрушают загрузочный сектор и файловую систему дисков.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88" y="357188"/>
            <a:ext cx="3571875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Вредоносные программы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50" y="1285875"/>
            <a:ext cx="2928938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Вирусы, черви, троянские и хакерские программы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9250" y="2214563"/>
            <a:ext cx="3571875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Потенциально опасное программное обеспечение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6438" y="1143000"/>
            <a:ext cx="3214687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Шпионское, рекламное программное обеспечение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5" y="2143125"/>
            <a:ext cx="142875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Загрузочные вирусы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50" y="3000375"/>
            <a:ext cx="1500188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Файловые вирусы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625" y="3786188"/>
            <a:ext cx="1571625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Макровирусы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875" y="1785938"/>
            <a:ext cx="1643063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Web</a:t>
            </a:r>
            <a:r>
              <a:rPr lang="ru-RU" dirty="0"/>
              <a:t>-черви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86125" y="2357438"/>
            <a:ext cx="1643063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Сетевые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черви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14750" y="3286125"/>
            <a:ext cx="2643188" cy="9286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Троянские утилиты удаленного администрирования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63" y="4429125"/>
            <a:ext cx="1714500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Троянские программы-шпионы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29063" y="4357688"/>
            <a:ext cx="1714500" cy="6429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Рекламные программы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71938" y="5214938"/>
            <a:ext cx="1071562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Сетевые атаки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7563" y="6000750"/>
            <a:ext cx="2928937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Утилиты взлома удаленных компьютеров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5813" y="5643563"/>
            <a:ext cx="164306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Руткиты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2357438" y="714375"/>
            <a:ext cx="1071562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857750" y="714375"/>
            <a:ext cx="1785938" cy="4286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500563" y="857250"/>
            <a:ext cx="1500188" cy="12144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1571625" y="1928813"/>
            <a:ext cx="1071563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1500188" y="1928813"/>
            <a:ext cx="1143000" cy="10715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1321594" y="2464594"/>
            <a:ext cx="1857375" cy="7858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1107282" y="2893219"/>
            <a:ext cx="2500312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642938" y="3643313"/>
            <a:ext cx="3714750" cy="2857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2643188" y="1928813"/>
            <a:ext cx="714375" cy="4286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643188" y="1928813"/>
            <a:ext cx="857250" cy="142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6200000" flipH="1">
            <a:off x="2214563" y="2357438"/>
            <a:ext cx="1928812" cy="10715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6200000" flipH="1">
            <a:off x="1821657" y="2821781"/>
            <a:ext cx="2928938" cy="1285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6200000" flipH="1">
            <a:off x="1500188" y="3071813"/>
            <a:ext cx="3714750" cy="14287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6200000" flipH="1">
            <a:off x="1071563" y="3571875"/>
            <a:ext cx="4000500" cy="8572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1143000"/>
          </a:xfrm>
        </p:spPr>
        <p:txBody>
          <a:bodyPr/>
          <a:lstStyle/>
          <a:p>
            <a:r>
              <a:rPr lang="ru-RU" sz="28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Для защиты от вирусов можно использовать:</a:t>
            </a:r>
            <a:br>
              <a:rPr lang="ru-RU" sz="28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4958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Общие средства защиты информации, которые полезны также и как страховка от физической порчи дисков, неправильно работающих программ или ошибочных действий пользователя;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Профилактические меры, позволяющие уменьшить вероятность  заражения вирусом;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и регулярное обновление антивирусных программ и антивирусных баз.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птоор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724400"/>
            <a:ext cx="2449513" cy="19510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b="1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Правонарушения в информационной среде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Меры обеспечения информационной безопасности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Правовое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регулирование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Доктрина национальной безопасности РФ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Компьютерные вирусы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защиты информации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знаний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268413"/>
            <a:ext cx="8137525" cy="475138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позволяют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обнаруживать файлы, зараженные одним из  нескольких известных вирусов. Эти программы проверяют, имеется ли в файлах на указанном пользователем диске специфическая для данного вируса комбинация байтов. При ее обнаружении в каком-либо файле на экран выводится соответствующее  сообщение. Многие детекторы имеют режимы лечения или уничтожения зараженных файлов. Следует подчеркнуть, что программы-детекторы могут обнаруживать только те вирусы, которые ей "известны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".</a:t>
            </a:r>
            <a:r>
              <a:rPr lang="ru-RU" sz="2800" dirty="0"/>
              <a:t> </a:t>
            </a: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843213" y="188913"/>
            <a:ext cx="54006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Программы-детекторы</a:t>
            </a:r>
          </a:p>
        </p:txBody>
      </p:sp>
      <p:pic>
        <p:nvPicPr>
          <p:cNvPr id="12296" name="Picture 8" descr="a9c276ce-070d-11dd-885b-000423c72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1419225"/>
          </a:xfrm>
          <a:prstGeom prst="rect">
            <a:avLst/>
          </a:prstGeom>
          <a:noFill/>
        </p:spPr>
      </p:pic>
      <p:pic>
        <p:nvPicPr>
          <p:cNvPr id="12297" name="Picture 9" descr="2006-06-02-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292600"/>
            <a:ext cx="1962150" cy="2028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Программы – доктора или фаги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только находят зараженные вирусами файлы, но и лечат их, т.е. удаляют из файла тело программы-вируса, возвращая файлы в исходное состояние.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Относятся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Aidstest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Scan, Norton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AntiVirus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Doctor Web.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Программы-детекторы и программы-доктора быстро устаревают и требуется  регулярное обновление версий.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имеют две стадии работы. Сначала они запоминают сведения о состоянии программ и системных областей дисков (загрузочного сектора и сектора с таблицей разбиения жесткого диска). Предполагается, что в этот момент программы и системные области дисков не заражены. После этого с помощью программы-ревизора можно в любой момент сравнить состояние программ и системных областей  дисков  с исходным. О выявленных несоответствиях сообщается пользователю.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Относятся к самым надежным способам защиты.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285720" y="188913"/>
            <a:ext cx="831853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latin typeface="Times New Roman"/>
                <a:cs typeface="Times New Roman"/>
              </a:rPr>
              <a:t>Программы-ревизоры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располагаются резидентно в оперативной памяти компьютера и перехватывают те обращения  к  операционной  системе, которые используются вирусами для  размножения и нанесения  вреда, и сообщают  о них пользователя. Пользователь может разрешить или запретить выполнение соответствующей операции.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Некоторые программы-фильтры не "ловят" подозрительные  действия, а  проверяют вызываемые на выполнение программы на наличие вирусов. Это  вызывает  замедление работы компьютера.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Однако преимущества использования программ-фильтров весьма  значительны – они позволяют обнаружить многие вирусы на самой ранней стадии, когда  вирус  еще  не успел размножиться и что-либо испортить. Тем самым можно свести убытки от вируса к минимуму.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Однако они не лечат файлы и диски.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13593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Программы-фильтры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424862" cy="23749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модифицируют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программы и диски  таким образом, что это не отражается на работе  программ,  но тот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вирус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  от  которого производится вакцинация, считает эти программы  или  диски уже  зараженными. Эти программы крайне неэффективны.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48260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Программы-вакцины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5219700" y="260350"/>
            <a:ext cx="3529013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(Иммунизаторы)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AIDSTEST</a:t>
            </a:r>
            <a:br>
              <a:rPr lang="ru-RU" sz="4000"/>
            </a:br>
            <a:endParaRPr lang="ru-RU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В нашей стране, особую  популярность приобрели антивирусные программы, совмещающие в  себе  функции детекторов и докторов. Самой известной из них является программа AIDSTEST Д.Н. Лозинского. В Украине  практически  на  каждом IBM-совместимом персональном компьютере есть одна из версий этой программы. Одна из последних версия обнаруживает более 8000 вирусов. 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87338" y="2205038"/>
            <a:ext cx="8856662" cy="20589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Антивирусные программы</a:t>
            </a:r>
          </a:p>
        </p:txBody>
      </p:sp>
      <p:pic>
        <p:nvPicPr>
          <p:cNvPr id="16389" name="Picture 5" descr="sn120x1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450975" cy="1657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  <p:bldP spid="16388" grpId="0" animBg="1"/>
      <p:bldP spid="1638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3225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ru-RU" sz="4000"/>
              <a:t>DOCTOR WEB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4967287" cy="5400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последнее время стремительно растет популярность другой антивирусной программы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Doctor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Dr.Web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так же, как  и 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Aidstest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относится к классу детекторов - докторов, но в отличие от последнего, имеет так называемый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"эвристический анализатор"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  алгоритм, позволяющий обнаруживать неизвестные вирусы. "Лечебная паутина", как переводится с английского название программы, стала ответом отечественных программистов на нашествие самомодифицирующихся вирусов-мутантов. Последние при размножении  модифицируют свое тело так, что не остается ни одной характерной цепочки байт,  присутствовавшей в исходной версии вируса.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Dr.Web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можно назвать антивирусом нового поколения по сравнению 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Aidstest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его аналогами.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18436" name="Picture 4" descr="ant"/>
          <p:cNvPicPr>
            <a:picLocks noChangeAspect="1" noChangeArrowheads="1"/>
          </p:cNvPicPr>
          <p:nvPr/>
        </p:nvPicPr>
        <p:blipFill>
          <a:blip r:embed="rId2"/>
          <a:srcRect l="66811" b="77721"/>
          <a:stretch>
            <a:fillRect/>
          </a:stretch>
        </p:blipFill>
        <p:spPr bwMode="auto">
          <a:xfrm>
            <a:off x="5651500" y="1196975"/>
            <a:ext cx="3351213" cy="4897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229600" cy="1143000"/>
          </a:xfrm>
        </p:spPr>
        <p:txBody>
          <a:bodyPr/>
          <a:lstStyle/>
          <a:p>
            <a:r>
              <a:rPr lang="ru-RU"/>
              <a:t>Microsoft Antivirus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85225" cy="4525963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состав современных версий MS-DOS (например, 7.10) входит  антивирусная программа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Antivirus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(MSAV). Этот  антивирус может работать в режимах детектора-доктора и ревизора.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en-US" dirty="0" err="1"/>
              <a:t>Avast</a:t>
            </a:r>
            <a:r>
              <a:rPr lang="en-US" dirty="0"/>
              <a:t>!</a:t>
            </a:r>
            <a:r>
              <a:rPr lang="ru-RU" dirty="0" err="1"/>
              <a:t>Antivirus</a:t>
            </a:r>
            <a:endParaRPr lang="ru-RU" dirty="0"/>
          </a:p>
        </p:txBody>
      </p:sp>
      <p:pic>
        <p:nvPicPr>
          <p:cNvPr id="19460" name="Picture 4" descr="ant"/>
          <p:cNvPicPr>
            <a:picLocks noChangeAspect="1" noChangeArrowheads="1"/>
          </p:cNvPicPr>
          <p:nvPr/>
        </p:nvPicPr>
        <p:blipFill>
          <a:blip r:embed="rId2"/>
          <a:srcRect t="75226" r="33189" b="2495"/>
          <a:stretch>
            <a:fillRect/>
          </a:stretch>
        </p:blipFill>
        <p:spPr bwMode="auto">
          <a:xfrm>
            <a:off x="3419475" y="2565400"/>
            <a:ext cx="5545138" cy="4025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075612" cy="993775"/>
          </a:xfrm>
        </p:spPr>
        <p:txBody>
          <a:bodyPr/>
          <a:lstStyle/>
          <a:p>
            <a:r>
              <a:rPr lang="ru-RU" sz="4000"/>
              <a:t>ADINF(Advanced Diskinfoscope)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err="1">
                <a:latin typeface="Times New Roman" pitchFamily="18" charset="0"/>
              </a:rPr>
              <a:t>ADinf</a:t>
            </a:r>
            <a:r>
              <a:rPr lang="ru-RU" sz="2800" dirty="0">
                <a:latin typeface="Times New Roman" pitchFamily="18" charset="0"/>
              </a:rPr>
              <a:t> относится к классу программ-ревизоров.  Антивирус  имеет высокую скорость работы, способен с успехом  противостоять  вирусам, находящимся в памяти. Он позволяет контролировать диск,  читая его по секторам через BIOS и не используя системные  прерывания DOS,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которые может перехватить вирус. </a:t>
            </a:r>
          </a:p>
        </p:txBody>
      </p:sp>
      <p:pic>
        <p:nvPicPr>
          <p:cNvPr id="20484" name="Picture 4" descr="antivir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716338"/>
            <a:ext cx="3187700" cy="28686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Kaspersky Internet Security 2009</a:t>
            </a:r>
            <a:endParaRPr lang="ru-RU" sz="40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301038" cy="4670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Комплексная защита от всех видов вредоносных программ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Проверка файлов, почтовых сообщений и интернет-трафика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Защита интернет-пейджеров (ICQ, MSN)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Автоматическое обновление баз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Персональный сетевой экран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Безопасная работа в сетях Wi-Fi и VPN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Защита от сетевых атак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Инновационная система установки правил и контроля работы приложении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Проактивная защита от новых и неизвестных угроз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Поиск уязвимостей в ОС и установленном ПО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Блокирование ссылок на зараженные сайты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Блокирование ссылок на фишинговые сайты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Виртуальная клавиатура для безопасного ввода логинов и паролей 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Предотвращение кражи данных, передаваемых через SSL-соединение (по HTTPS-протоколу)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Блокирование несанкционированных телефонных звонков Родительский контроль</a:t>
            </a:r>
          </a:p>
          <a:p>
            <a:pPr>
              <a:lnSpc>
                <a:spcPct val="80000"/>
              </a:lnSpc>
            </a:pPr>
            <a:r>
              <a:rPr lang="ru-RU" sz="1600">
                <a:latin typeface="Times New Roman" pitchFamily="18" charset="0"/>
              </a:rPr>
              <a:t>Защита от спама </a:t>
            </a:r>
          </a:p>
        </p:txBody>
      </p:sp>
      <p:pic>
        <p:nvPicPr>
          <p:cNvPr id="21508" name="Picture 4" descr="Антивир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1213" y="1341438"/>
            <a:ext cx="14573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ant"/>
          <p:cNvPicPr>
            <a:picLocks noChangeAspect="1" noChangeArrowheads="1"/>
          </p:cNvPicPr>
          <p:nvPr/>
        </p:nvPicPr>
        <p:blipFill>
          <a:blip r:embed="rId3"/>
          <a:srcRect l="34056" t="24681" b="53052"/>
          <a:stretch>
            <a:fillRect/>
          </a:stretch>
        </p:blipFill>
        <p:spPr bwMode="auto">
          <a:xfrm>
            <a:off x="395288" y="260350"/>
            <a:ext cx="8280400" cy="6086475"/>
          </a:xfrm>
          <a:prstGeom prst="rect">
            <a:avLst/>
          </a:prstGeom>
          <a:noFill/>
        </p:spPr>
      </p:pic>
      <p:pic>
        <p:nvPicPr>
          <p:cNvPr id="21511" name="Picture 7" descr="ant"/>
          <p:cNvPicPr>
            <a:picLocks noChangeAspect="1" noChangeArrowheads="1"/>
          </p:cNvPicPr>
          <p:nvPr/>
        </p:nvPicPr>
        <p:blipFill>
          <a:blip r:embed="rId3"/>
          <a:srcRect t="49734" r="34489" b="26791"/>
          <a:stretch>
            <a:fillRect/>
          </a:stretch>
        </p:blipFill>
        <p:spPr bwMode="auto">
          <a:xfrm>
            <a:off x="395288" y="0"/>
            <a:ext cx="8281987" cy="64595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Правонарушения в информационной сфере.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Многие черты информационного общества уже присутствуют в современной жизни развитых стран. Жизненно важной для общества становится проблема информационной безопасности действующих систем хранения, передачи и обработки информации.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Компьютеры контролируют работу атомных реакторов, распределяют электроэнергию, управляют самолётами и космическими кораблями, определяют надёжность систем обороны страны и банковских систем, т.е. используются в областях общественной жизни, обеспечивающих благополучие и даже жизнь множества людей.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важности проблемы информационно безопасности свидетельствуют многочисленные факты. Более 80% компьютерных преступлений осуществляется через глобальную сеть Интернет, которая обеспечивает широкие возможности злоумышленникам для нарушений в глобальном масштабе.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877" name="Picture 5" descr="ant"/>
          <p:cNvPicPr>
            <a:picLocks noChangeAspect="1" noChangeArrowheads="1"/>
          </p:cNvPicPr>
          <p:nvPr/>
        </p:nvPicPr>
        <p:blipFill>
          <a:blip r:embed="rId2"/>
          <a:srcRect l="66811" t="49362" b="26961"/>
          <a:stretch>
            <a:fillRect/>
          </a:stretch>
        </p:blipFill>
        <p:spPr bwMode="auto">
          <a:xfrm>
            <a:off x="250825" y="188913"/>
            <a:ext cx="4033838" cy="6264275"/>
          </a:xfrm>
          <a:prstGeom prst="rect">
            <a:avLst/>
          </a:prstGeom>
          <a:noFill/>
        </p:spPr>
      </p:pic>
      <p:pic>
        <p:nvPicPr>
          <p:cNvPr id="79878" name="Picture 6" descr="ant"/>
          <p:cNvPicPr>
            <a:picLocks noChangeAspect="1" noChangeArrowheads="1"/>
          </p:cNvPicPr>
          <p:nvPr/>
        </p:nvPicPr>
        <p:blipFill>
          <a:blip r:embed="rId2"/>
          <a:srcRect l="67221" t="73961" b="2357"/>
          <a:stretch>
            <a:fillRect/>
          </a:stretch>
        </p:blipFill>
        <p:spPr bwMode="auto">
          <a:xfrm>
            <a:off x="4284663" y="188913"/>
            <a:ext cx="4365625" cy="6335712"/>
          </a:xfrm>
          <a:prstGeom prst="rect">
            <a:avLst/>
          </a:prstGeom>
          <a:noFill/>
        </p:spPr>
      </p:pic>
      <p:pic>
        <p:nvPicPr>
          <p:cNvPr id="79879" name="Picture 7" descr="ant"/>
          <p:cNvPicPr>
            <a:picLocks noChangeAspect="1" noChangeArrowheads="1"/>
          </p:cNvPicPr>
          <p:nvPr/>
        </p:nvPicPr>
        <p:blipFill>
          <a:blip r:embed="rId2"/>
          <a:srcRect r="33189" b="77734"/>
          <a:stretch>
            <a:fillRect/>
          </a:stretch>
        </p:blipFill>
        <p:spPr bwMode="auto">
          <a:xfrm>
            <a:off x="250825" y="188913"/>
            <a:ext cx="8675688" cy="6292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75" y="357188"/>
            <a:ext cx="4357688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Методы защиты информации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6563" y="1428750"/>
            <a:ext cx="1728787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Ограничение доступа к информации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8" y="1428750"/>
            <a:ext cx="2143125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Шифрование (криптография) информации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75" y="3071813"/>
            <a:ext cx="2428875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Контроль доступа к аппаратуре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5" y="1643063"/>
            <a:ext cx="22860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Законодательные меры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785938" y="714375"/>
            <a:ext cx="1000125" cy="714375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536031" y="1607344"/>
            <a:ext cx="2357438" cy="5715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537075" y="1177925"/>
            <a:ext cx="928688" cy="1588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57875" y="714375"/>
            <a:ext cx="1143000" cy="714375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72188" y="3357563"/>
            <a:ext cx="1357312" cy="24622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 уровне среды обитания человека: выдача документов, установка сигнализации или системы видеонаблюдения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43813" y="3429000"/>
            <a:ext cx="1357312" cy="16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 уровне защиты компьютерных систем: введение паролей для пользователей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7393782" y="2393156"/>
            <a:ext cx="1071562" cy="1000125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8" idx="0"/>
          </p:cNvCxnSpPr>
          <p:nvPr/>
        </p:nvCxnSpPr>
        <p:spPr>
          <a:xfrm rot="5400000">
            <a:off x="6376194" y="2732882"/>
            <a:ext cx="1000125" cy="249237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7188" y="3357563"/>
            <a:ext cx="1643062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Преобразование (кодирование) слов и т.д. с помощью специальных алгоритмов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71813" y="4214813"/>
            <a:ext cx="2143125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Вся аппаратура закрыта и в местах доступа к ней установлены датчики, которые срабатывают при вскрытии аппаратуры</a:t>
            </a:r>
          </a:p>
        </p:txBody>
      </p:sp>
      <p:cxnSp>
        <p:nvCxnSpPr>
          <p:cNvPr id="30" name="Прямая со стрелкой 29"/>
          <p:cNvCxnSpPr/>
          <p:nvPr/>
        </p:nvCxnSpPr>
        <p:spPr>
          <a:xfrm rot="5400000">
            <a:off x="767556" y="2732882"/>
            <a:ext cx="1000125" cy="249238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9" idx="0"/>
          </p:cNvCxnSpPr>
          <p:nvPr/>
        </p:nvCxnSpPr>
        <p:spPr>
          <a:xfrm rot="5400000">
            <a:off x="4054475" y="3803650"/>
            <a:ext cx="500063" cy="322263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1750" y="357188"/>
            <a:ext cx="3643313" cy="369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Биометрические системы защиты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38" y="1214438"/>
            <a:ext cx="1643062" cy="6429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отпечаткам пальцев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38" y="3571875"/>
            <a:ext cx="2071687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характеристикам речи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0438" y="4071938"/>
            <a:ext cx="1714500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геометрии ладони руки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7938" y="1428750"/>
            <a:ext cx="2071687" cy="646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радужной оболочке глаза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563" y="3929063"/>
            <a:ext cx="1928812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изображению лица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1857375" y="714375"/>
            <a:ext cx="1214438" cy="5000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643063" y="1571625"/>
            <a:ext cx="2857500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2643187" y="2357438"/>
            <a:ext cx="3357563" cy="714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3821906" y="1607344"/>
            <a:ext cx="3214688" cy="14287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43563" y="714375"/>
            <a:ext cx="1500187" cy="714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5" name="Рисунок 19" descr="860ad70c81366966bd54de86436defe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1404937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Рисунок 21" descr="si_vibro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572000"/>
            <a:ext cx="19907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Рисунок 23" descr="hirotypemete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4857750"/>
            <a:ext cx="18288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Рисунок 24" descr="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25" y="2214563"/>
            <a:ext cx="19542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Рисунок 26" descr="15b4161ecd7a28fe937daccbf614bc79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4714875"/>
            <a:ext cx="16002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Контрольные вопросы: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Зачем нужны законодательные акты в информационной сфере?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закон регламентирует права авторов программ и баз данных?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закон регламентирует вопросы защиты информационных ресурсов?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какой закон вы сошлетесь, если вам будет нанесен ущерб путем использования информации, касающейся вашей частной жизни?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 действия Уголовный кодекс классифицирует как преступления в компьютерной информационной сфере?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Какую информацию вы считаете конфиденциальной для государства, для училища, для себя лично?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относится к объектам информационной безопасности РФ?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Откуда берутся вирусы?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Перечислите меры профилактики вирусов.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такое антивирусная программа?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Опишите технологию использования антивирусных программ.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 Что такое "компьютерный вирус"?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это программы, активизация которых вызывает уничтожение программ и файлов;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это совокупность программ, находящиеся на устройствах долговременной памяти;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это программы, которые могут "размножаться" и скрытно внедрять свои копии в файлы, загрузочные секторы дисков и документы;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Г) это программы, передающиеся по Всемирной паутине в процессе загрузки Web-страниц.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Неопасные компьютерные вирусы могут привести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к сбоям и зависаниям при работе компьютера;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к потере программ и данных;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к форматированию винчестера;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Г) к уменьшению свободной памяти компьютера.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Опасные компьютерные вирусы могут привести…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к сбоям и зависаниям при работе компьютера;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к потере программ и данных;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к форматированию винчестера;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Г) к уменьшению свободной памяти компьютера.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4. </a:t>
            </a:r>
            <a:r>
              <a:rPr lang="ru-RU" sz="2000" b="1" dirty="0" smtClean="0"/>
              <a:t>Основные типы компьютерных вирусов: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А)Аппаратные</a:t>
            </a:r>
            <a:r>
              <a:rPr lang="ru-RU" sz="2000" dirty="0" smtClean="0"/>
              <a:t>, программные, загрузочные </a:t>
            </a:r>
          </a:p>
          <a:p>
            <a:pPr lvl="0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б)Программные</a:t>
            </a:r>
            <a:r>
              <a:rPr lang="ru-RU" sz="2000" dirty="0" smtClean="0"/>
              <a:t>, загрузочные, макровирусы.</a:t>
            </a:r>
          </a:p>
          <a:p>
            <a:pPr lvl="0">
              <a:buNone/>
            </a:pPr>
            <a:r>
              <a:rPr lang="ru-RU" sz="2000" dirty="0" smtClean="0"/>
              <a:t>В)Файловые</a:t>
            </a:r>
            <a:r>
              <a:rPr lang="ru-RU" sz="2000" dirty="0" smtClean="0"/>
              <a:t>, сетевые,  загрузочные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5. </a:t>
            </a:r>
            <a:r>
              <a:rPr lang="ru-RU" sz="2000" b="1" dirty="0" smtClean="0"/>
              <a:t>На чем основано действие антивирусной программы?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А)На </a:t>
            </a:r>
            <a:r>
              <a:rPr lang="ru-RU" sz="2000" dirty="0" smtClean="0"/>
              <a:t>ожидании начала вирусной атаки.</a:t>
            </a:r>
          </a:p>
          <a:p>
            <a:pPr lvl="0">
              <a:buNone/>
            </a:pPr>
            <a:r>
              <a:rPr lang="ru-RU" sz="2000" dirty="0" smtClean="0"/>
              <a:t>Б)На </a:t>
            </a:r>
            <a:r>
              <a:rPr lang="ru-RU" sz="2000" dirty="0" smtClean="0"/>
              <a:t>сравнении программных кодов с известными вирусами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В)На </a:t>
            </a:r>
            <a:r>
              <a:rPr lang="ru-RU" sz="2000" dirty="0" smtClean="0"/>
              <a:t>удалении зараженных файлов.</a:t>
            </a:r>
          </a:p>
          <a:p>
            <a:pPr>
              <a:buNone/>
            </a:pPr>
            <a:r>
              <a:rPr lang="ru-RU" sz="2000" b="1" dirty="0" smtClean="0"/>
              <a:t>6. </a:t>
            </a:r>
            <a:r>
              <a:rPr lang="ru-RU" sz="2000" b="1" dirty="0" smtClean="0"/>
              <a:t>Какие программы относятся к антивирусным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А)</a:t>
            </a:r>
            <a:r>
              <a:rPr lang="en-US" sz="2000" dirty="0" smtClean="0"/>
              <a:t>AVP</a:t>
            </a:r>
            <a:r>
              <a:rPr lang="en-US" sz="2000" dirty="0" smtClean="0"/>
              <a:t>, </a:t>
            </a:r>
            <a:r>
              <a:rPr lang="en-US" sz="2000" dirty="0" err="1" smtClean="0"/>
              <a:t>DrWeb</a:t>
            </a:r>
            <a:r>
              <a:rPr lang="en-US" sz="2000" dirty="0" smtClean="0"/>
              <a:t>, Norton </a:t>
            </a:r>
            <a:r>
              <a:rPr lang="en-US" sz="2000" dirty="0" err="1" smtClean="0"/>
              <a:t>AntiVirus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Б)</a:t>
            </a:r>
            <a:r>
              <a:rPr lang="en-US" sz="2000" dirty="0" smtClean="0"/>
              <a:t>MS-DOS</a:t>
            </a:r>
            <a:r>
              <a:rPr lang="en-US" sz="2000" dirty="0" smtClean="0"/>
              <a:t>, MS Word, AVP.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В)</a:t>
            </a:r>
            <a:r>
              <a:rPr lang="en-US" sz="2000" dirty="0" smtClean="0"/>
              <a:t>MS </a:t>
            </a:r>
            <a:r>
              <a:rPr lang="en-US" sz="2000" dirty="0" smtClean="0"/>
              <a:t>Word, MS Excel, Norton Commander.</a:t>
            </a:r>
            <a:endParaRPr lang="ru-RU" sz="2000" dirty="0" smtClean="0"/>
          </a:p>
          <a:p>
            <a:pPr lvl="0">
              <a:buNone/>
            </a:pPr>
            <a:r>
              <a:rPr lang="ru-RU" sz="2000" b="1" dirty="0" smtClean="0"/>
              <a:t>7.Основные </a:t>
            </a:r>
            <a:r>
              <a:rPr lang="ru-RU" sz="2000" b="1" dirty="0" smtClean="0"/>
              <a:t>меры по защите информации от повреждения вирусами: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А)проверка </a:t>
            </a:r>
            <a:r>
              <a:rPr lang="ru-RU" sz="2000" dirty="0" smtClean="0"/>
              <a:t>дисков на вирус</a:t>
            </a:r>
          </a:p>
          <a:p>
            <a:pPr lvl="0">
              <a:buNone/>
            </a:pPr>
            <a:r>
              <a:rPr lang="ru-RU" sz="2000" dirty="0" smtClean="0"/>
              <a:t>Б)создавать </a:t>
            </a:r>
            <a:r>
              <a:rPr lang="ru-RU" sz="2000" dirty="0" smtClean="0"/>
              <a:t>архивные копии ценной информации</a:t>
            </a:r>
          </a:p>
          <a:p>
            <a:pPr lvl="0">
              <a:buNone/>
            </a:pPr>
            <a:r>
              <a:rPr lang="ru-RU" sz="2000" dirty="0" smtClean="0"/>
              <a:t>В)не </a:t>
            </a:r>
            <a:r>
              <a:rPr lang="ru-RU" sz="2000" dirty="0" smtClean="0"/>
              <a:t>пользоваться "пиратскими" сборниками программного обеспечения</a:t>
            </a:r>
          </a:p>
          <a:p>
            <a:pPr lvl="0">
              <a:buNone/>
            </a:pPr>
            <a:r>
              <a:rPr lang="ru-RU" sz="2000" dirty="0" smtClean="0"/>
              <a:t>Г)передавать </a:t>
            </a:r>
            <a:r>
              <a:rPr lang="ru-RU" sz="2000" dirty="0" smtClean="0"/>
              <a:t>файлы только по сети</a:t>
            </a:r>
          </a:p>
          <a:p>
            <a:pPr lvl="0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Различают следующие виды антивирусных программ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А)программы-детекторы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Б)программы-доктора или фаги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В)программы-ревизоры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Г)программы-фильтры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Д)программы-вакцины 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иммунизаторы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Е)все выше перечисленные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По способу заражения вирусы делятся на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резидентные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Б)нерезидентные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В)загрузочные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Г)файловые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Определите тип антивирусной программы.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DrWeb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А)Полифаги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Б)Ревизоры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В)детекторы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Г)фильтры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1.а,в,г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2.Г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7.а,б,в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9.а,б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Несколько видов компьютерных преступлений, </a:t>
            </a:r>
            <a:endParaRPr lang="en-US" sz="24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когда компьютер является инструментом для совершения преступления, а объектом преступления является информация: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Несанкционированный (неправомерный) доступ к информации. Лицо получает доступ к секретной информации, например, путём подбора шифра (пароля).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Нарушение работоспособности компьютерной системы. В результате преднамеренных действий ресурсы вычислительной системы становятся недоступными, или снижается её работоспособностью. Примером такого рода преступлений является создание и распространение компьютерных вирусов.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Подделка (искажение или изменение), т.е. нарушение целостности компьютерной информации. Эта деятельность является разновидностью неправомерного доступа к информации. К подобного рода действиям можно отнести подтасовку результатов голосования на выборах, референдумах и т.д. путем внесения изменений в итоговые протоколы. 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Меры обеспечения информационной безопасности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Организационные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Повышение квалификации персонала, контролируемые каналы распространения информации, разделение прав доступа, уничтожение ненужных копий документов, соблюдение коммерческой тайны персоналом.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Юридические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России действуют Закон «О правовой охране программ для ЭВМ и баз данных» и Закон «Об авторском праве и смежных правах».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Уголовный Кодекс содержит статьи: </a:t>
            </a:r>
          </a:p>
          <a:p>
            <a:pPr lvl="2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Ст. 272 «О неправомерном доступе к компьютерной информации» </a:t>
            </a:r>
          </a:p>
          <a:p>
            <a:pPr lvl="2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Ст. 273 «Создание, использование и распространение вредоносных программ для ЭВМ» </a:t>
            </a:r>
          </a:p>
          <a:p>
            <a:pPr lvl="2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Ст. 274 «Нарушение правил эксплуатации ЭВМ, систем ЭВМ или сети ЭВМ»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Программно-технические. </a:t>
            </a:r>
          </a:p>
          <a:p>
            <a:pPr lvl="2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Защита от компьютерных вирусов </a:t>
            </a:r>
          </a:p>
          <a:p>
            <a:pPr lvl="2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Шифрование данных </a:t>
            </a:r>
          </a:p>
          <a:p>
            <a:pPr lvl="2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Резервное копирование данных </a:t>
            </a:r>
          </a:p>
          <a:p>
            <a:pPr lvl="2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Ограничение доступа к устройствам и файловой системе </a:t>
            </a:r>
          </a:p>
          <a:p>
            <a:pPr lvl="2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Контроль трафика с помощью межсетевых экранов (брандмауэров) 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Правовое регулирование </a:t>
            </a:r>
            <a:br>
              <a:rPr lang="ru-RU" sz="3200" b="1" smtClean="0"/>
            </a:br>
            <a:r>
              <a:rPr lang="ru-RU" sz="3200" b="1" smtClean="0"/>
              <a:t>Российской Федерации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3578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РФ № 3523-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«О правовой охране программ для ЭВМ и баз данных»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регламентирует юридические вопросы, связанные с авторскими правами на программные продукты и базы данных.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Закон  РФ№149-ФЗ «Об информации, информационных технологиях и защите информации»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регулирует отношения, возникающие при: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Осуществлении права на поиск, получение, передачу и производство информации;</a:t>
            </a:r>
          </a:p>
          <a:p>
            <a:pPr lvl="1">
              <a:buFontTx/>
              <a:buChar char="-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Применении информационных технологий;</a:t>
            </a:r>
          </a:p>
          <a:p>
            <a:pPr lvl="1">
              <a:buFontTx/>
              <a:buChar char="-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Обеспечении защиты информации.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Закон  РФ№152-0ФЗ «О персональных данных»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обеспечивает защиту прав и свобод человека и гражданина при обработке его персональных данных, в том числе защиты прав на неприкосновенность частной жизни, личную и семейную тайны.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Уголовном кодексе РФ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имеется раздел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«Преступления в сфере компьютерной информации»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Он предусматривает наказания за: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Неправомерный доступ к компьютерной информации;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Создание, использование и распространение вредоносных программ для ЭВМ;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Умышленное нарушение правил эксплуатации ЭВМ и их сетей.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Доктрина информационной безопасности РФ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принята в 2000г.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объектам информационной безопасности РФ относятся: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виды информационных ресурсов;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Права граждан, юридических лиц и государства на получение, распространение и использование информации, защиту информации и интеллектуальной собственности;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формирования, распространения и использования информационных ресурсов, включающих в себя информационные системы различного класса и назначения, библиотеки, архивы, базы и банки данных, информационные технологии и т.д.;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Информационная инфраструктура, включающая центры обработки и анализа информации, каналы информационного обмена и телекоммуникации, механизмы обеспечения функционирования телекоммуникационных систем и сетей;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формирования общественного сознания(мировоззрение, моральные ценности, нравственные оценки, социально допустимые стереотипы поведения и взаимоотношения между людьми), базирующаяся на средствах массовой информации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пропаганды.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Национальные интересы РВ включают: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7150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Соблюдение конституционных прав и свобод человека и гражданина в области получения информации и ее использования, обеспечение духовного становления России, сохранение и укрепление ценностей общества;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Информационное обеспечение государственной политики РФ, связанное с доведением до российской и международной общественности достоверной информации о государственной политике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современных информационных технологий отечественной индустрии информации;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Защиту информационных ресурсов от несанкционированного доступа, обеспечение безопасности информационных и телекоммуникационных систем.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доктрине формулируются методы обеспечения информационной безопасности страны, а также особенности обеспечения информационной безопасности РФ в различных сферах общественной жизни: экономической, политической, в сфере обороны, науки и техники и др.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 информационного неравенства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Появилась тенденция разделения образовательных учреждений на элитные и массовые с соответствующей разницей в ресурсном обеспечении;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Велико различие уровней доходов семей учащихся;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Значителен разрыв в размерах финансового обеспечения образовательных учреждений в различных регионах страны.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Преодоление информационного неравенства является задачей первостепенной государственной важности.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2088</Words>
  <PresentationFormat>Экран (4:3)</PresentationFormat>
  <Paragraphs>263</Paragraphs>
  <Slides>37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Правовые нормы, относящиеся к информации,  правонарушения в информационной сфере,  меры их предотвращения</vt:lpstr>
      <vt:lpstr>Содержание</vt:lpstr>
      <vt:lpstr>Слайд 3</vt:lpstr>
      <vt:lpstr>Слайд 4</vt:lpstr>
      <vt:lpstr>Слайд 5</vt:lpstr>
      <vt:lpstr>Правовое регулирование  Российской Федерации</vt:lpstr>
      <vt:lpstr>Доктрина информационной безопасности РФ  принята в 2000г.</vt:lpstr>
      <vt:lpstr>Национальные интересы РВ включают:</vt:lpstr>
      <vt:lpstr>Проблема информационного неравенства</vt:lpstr>
      <vt:lpstr>Слайд 10</vt:lpstr>
      <vt:lpstr>Что такое компьютерный вирус? </vt:lpstr>
      <vt:lpstr>Слайд 12</vt:lpstr>
      <vt:lpstr> В зависимости от среды обитания вирусы можно разделить на:</vt:lpstr>
      <vt:lpstr>По способу заражения вирусы делятся на:</vt:lpstr>
      <vt:lpstr>По степени воздействия вирусы можно разделить на следующие виды: </vt:lpstr>
      <vt:lpstr>По особенностям алгоритма вирусы трудно классифицировать из-за большого разнообразия.</vt:lpstr>
      <vt:lpstr>Слайд 17</vt:lpstr>
      <vt:lpstr>Слайд 18</vt:lpstr>
      <vt:lpstr>Для защиты от вирусов можно использовать: </vt:lpstr>
      <vt:lpstr>Слайд 20</vt:lpstr>
      <vt:lpstr>Программы – доктора или фаги</vt:lpstr>
      <vt:lpstr>Слайд 22</vt:lpstr>
      <vt:lpstr>Слайд 23</vt:lpstr>
      <vt:lpstr>Слайд 24</vt:lpstr>
      <vt:lpstr>AIDSTEST </vt:lpstr>
      <vt:lpstr>DOCTOR WEB</vt:lpstr>
      <vt:lpstr>Microsoft Antivirus</vt:lpstr>
      <vt:lpstr>ADINF(Advanced Diskinfoscope)</vt:lpstr>
      <vt:lpstr>Kaspersky Internet Security 2009</vt:lpstr>
      <vt:lpstr>Слайд 30</vt:lpstr>
      <vt:lpstr>Слайд 31</vt:lpstr>
      <vt:lpstr>Слайд 32</vt:lpstr>
      <vt:lpstr>Контрольные вопросы:</vt:lpstr>
      <vt:lpstr>Тестирование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22</cp:revision>
  <dcterms:modified xsi:type="dcterms:W3CDTF">2015-05-21T06:40:39Z</dcterms:modified>
</cp:coreProperties>
</file>