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5" r:id="rId4"/>
    <p:sldId id="266" r:id="rId5"/>
    <p:sldId id="276" r:id="rId6"/>
    <p:sldId id="267" r:id="rId7"/>
    <p:sldId id="277" r:id="rId8"/>
    <p:sldId id="268" r:id="rId9"/>
    <p:sldId id="278" r:id="rId10"/>
    <p:sldId id="269" r:id="rId11"/>
    <p:sldId id="270" r:id="rId12"/>
    <p:sldId id="279" r:id="rId13"/>
    <p:sldId id="271" r:id="rId14"/>
    <p:sldId id="272" r:id="rId15"/>
    <p:sldId id="273" r:id="rId16"/>
    <p:sldId id="280" r:id="rId17"/>
    <p:sldId id="274" r:id="rId18"/>
    <p:sldId id="263"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0" d="100"/>
          <a:sy n="60" d="100"/>
        </p:scale>
        <p:origin x="96" y="12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290F877-895D-4A15-AFC4-44BCA8423D8E}" type="datetimeFigureOut">
              <a:rPr lang="ru-RU" smtClean="0"/>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2810864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290F877-895D-4A15-AFC4-44BCA8423D8E}" type="datetimeFigureOut">
              <a:rPr lang="ru-RU" smtClean="0"/>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109023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290F877-895D-4A15-AFC4-44BCA8423D8E}" type="datetimeFigureOut">
              <a:rPr lang="ru-RU" smtClean="0"/>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191983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290F877-895D-4A15-AFC4-44BCA8423D8E}" type="datetimeFigureOut">
              <a:rPr lang="ru-RU" smtClean="0"/>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3459828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290F877-895D-4A15-AFC4-44BCA8423D8E}" type="datetimeFigureOut">
              <a:rPr lang="ru-RU" smtClean="0"/>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2074379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290F877-895D-4A15-AFC4-44BCA8423D8E}" type="datetimeFigureOut">
              <a:rPr lang="ru-RU" smtClean="0"/>
              <a:t>17.11.2022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3860557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290F877-895D-4A15-AFC4-44BCA8423D8E}" type="datetimeFigureOut">
              <a:rPr lang="ru-RU" smtClean="0"/>
              <a:t>17.11.2022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3194215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290F877-895D-4A15-AFC4-44BCA8423D8E}" type="datetimeFigureOut">
              <a:rPr lang="ru-RU" smtClean="0"/>
              <a:t>17.11.2022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2664383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290F877-895D-4A15-AFC4-44BCA8423D8E}" type="datetimeFigureOut">
              <a:rPr lang="ru-RU" smtClean="0"/>
              <a:t>17.11.2022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1123419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290F877-895D-4A15-AFC4-44BCA8423D8E}" type="datetimeFigureOut">
              <a:rPr lang="ru-RU" smtClean="0"/>
              <a:t>17.11.2022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1154897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290F877-895D-4A15-AFC4-44BCA8423D8E}" type="datetimeFigureOut">
              <a:rPr lang="ru-RU" smtClean="0"/>
              <a:t>17.11.2022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F1409C0-D88F-44A7-AEDB-79B14F4A2B35}" type="slidenum">
              <a:rPr lang="ru-RU" smtClean="0"/>
              <a:t>‹#›</a:t>
            </a:fld>
            <a:endParaRPr lang="ru-RU"/>
          </a:p>
        </p:txBody>
      </p:sp>
    </p:spTree>
    <p:extLst>
      <p:ext uri="{BB962C8B-B14F-4D97-AF65-F5344CB8AC3E}">
        <p14:creationId xmlns:p14="http://schemas.microsoft.com/office/powerpoint/2010/main" val="209746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rgbClr val="FF0000"/>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90F877-895D-4A15-AFC4-44BCA8423D8E}" type="datetimeFigureOut">
              <a:rPr lang="ru-RU" smtClean="0"/>
              <a:t>17.11.2022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1409C0-D88F-44A7-AEDB-79B14F4A2B35}" type="slidenum">
              <a:rPr lang="ru-RU" smtClean="0"/>
              <a:t>‹#›</a:t>
            </a:fld>
            <a:endParaRPr lang="ru-RU"/>
          </a:p>
        </p:txBody>
      </p:sp>
    </p:spTree>
    <p:extLst>
      <p:ext uri="{BB962C8B-B14F-4D97-AF65-F5344CB8AC3E}">
        <p14:creationId xmlns:p14="http://schemas.microsoft.com/office/powerpoint/2010/main" val="27374761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89315" y="326572"/>
            <a:ext cx="9144000" cy="1319349"/>
          </a:xfrm>
        </p:spPr>
        <p:txBody>
          <a:bodyPr>
            <a:prstTxWarp prst="textTriangleInverted">
              <a:avLst/>
            </a:prstTxWarp>
          </a:bodyPr>
          <a:lstStyle/>
          <a:p>
            <a:r>
              <a:rPr lang="en-US" b="1" dirty="0" smtClean="0">
                <a:ln w="12700">
                  <a:solidFill>
                    <a:srgbClr val="FFC000"/>
                  </a:solidFill>
                  <a:prstDash val="solid"/>
                </a:ln>
                <a:solidFill>
                  <a:srgbClr val="FF0000"/>
                </a:solidFill>
                <a:effectLst>
                  <a:outerShdw dist="38100" dir="2640000" algn="bl" rotWithShape="0">
                    <a:schemeClr val="accent1"/>
                  </a:outerShdw>
                </a:effectLst>
              </a:rPr>
              <a:t>Yayoi Kusama</a:t>
            </a:r>
            <a:endParaRPr lang="ru-RU" b="1" dirty="0">
              <a:ln w="12700">
                <a:solidFill>
                  <a:srgbClr val="FFC000"/>
                </a:solidFill>
                <a:prstDash val="solid"/>
              </a:ln>
              <a:solidFill>
                <a:srgbClr val="FF0000"/>
              </a:solidFill>
              <a:effectLst>
                <a:outerShdw dist="38100" dir="2640000" algn="bl" rotWithShape="0">
                  <a:schemeClr val="accent1"/>
                </a:outerShdw>
              </a:effectLst>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6836" y="1789613"/>
            <a:ext cx="5448958" cy="4427278"/>
          </a:xfrm>
          <a:prstGeom prst="rect">
            <a:avLst/>
          </a:prstGeom>
        </p:spPr>
      </p:pic>
    </p:spTree>
    <p:extLst>
      <p:ext uri="{BB962C8B-B14F-4D97-AF65-F5344CB8AC3E}">
        <p14:creationId xmlns:p14="http://schemas.microsoft.com/office/powerpoint/2010/main" val="16054346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794960" y="261257"/>
            <a:ext cx="6479177" cy="6074229"/>
          </a:xfrm>
          <a:prstGeom prst="rect">
            <a:avLst/>
          </a:prstGeom>
          <a:solidFill>
            <a:srgbClr val="92D050"/>
          </a:solid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9039" y="969441"/>
            <a:ext cx="4751017" cy="4657860"/>
          </a:xfr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161" y="261257"/>
            <a:ext cx="1864723" cy="1864723"/>
          </a:xfrm>
          <a:prstGeom prst="rect">
            <a:avLst/>
          </a:prstGeom>
        </p:spPr>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153" y="2366009"/>
            <a:ext cx="1864723" cy="1864723"/>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197" y="4470763"/>
            <a:ext cx="1864723" cy="1864723"/>
          </a:xfrm>
          <a:prstGeom prst="rect">
            <a:avLst/>
          </a:prstGeom>
        </p:spPr>
      </p:pic>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1724" y="4470763"/>
            <a:ext cx="1864723" cy="1864723"/>
          </a:xfrm>
          <a:prstGeom prst="rect">
            <a:avLst/>
          </a:prstGeom>
        </p:spPr>
      </p:pic>
      <p:pic>
        <p:nvPicPr>
          <p:cNvPr id="14" name="Рисунок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3499" y="2366009"/>
            <a:ext cx="1864723" cy="1864723"/>
          </a:xfrm>
          <a:prstGeom prst="rect">
            <a:avLst/>
          </a:prstGeom>
        </p:spPr>
      </p:pic>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1725" y="261257"/>
            <a:ext cx="1864723" cy="1864723"/>
          </a:xfrm>
          <a:prstGeom prst="rect">
            <a:avLst/>
          </a:prstGeom>
        </p:spPr>
      </p:pic>
    </p:spTree>
    <p:extLst>
      <p:ext uri="{BB962C8B-B14F-4D97-AF65-F5344CB8AC3E}">
        <p14:creationId xmlns:p14="http://schemas.microsoft.com/office/powerpoint/2010/main" val="2401406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722" y="261257"/>
            <a:ext cx="7702528" cy="6400800"/>
          </a:xfrm>
          <a:prstGeom prst="rect">
            <a:avLst/>
          </a:prstGeom>
        </p:spPr>
      </p:pic>
      <p:pic>
        <p:nvPicPr>
          <p:cNvPr id="7" name="Рисунок 6"/>
          <p:cNvPicPr>
            <a:picLocks noChangeAspect="1"/>
          </p:cNvPicPr>
          <p:nvPr/>
        </p:nvPicPr>
        <p:blipFill rotWithShape="1">
          <a:blip r:embed="rId3" cstate="print">
            <a:extLst>
              <a:ext uri="{28A0092B-C50C-407E-A947-70E740481C1C}">
                <a14:useLocalDpi xmlns:a14="http://schemas.microsoft.com/office/drawing/2010/main" val="0"/>
              </a:ext>
            </a:extLst>
          </a:blip>
          <a:srcRect l="16607" r="15625"/>
          <a:stretch/>
        </p:blipFill>
        <p:spPr>
          <a:xfrm>
            <a:off x="261257" y="587828"/>
            <a:ext cx="3304903" cy="3246120"/>
          </a:xfrm>
          <a:prstGeom prst="rect">
            <a:avLst/>
          </a:prstGeom>
        </p:spPr>
      </p:pic>
      <p:pic>
        <p:nvPicPr>
          <p:cNvPr id="8" name="Рисунок 7"/>
          <p:cNvPicPr>
            <a:picLocks noChangeAspect="1"/>
          </p:cNvPicPr>
          <p:nvPr/>
        </p:nvPicPr>
        <p:blipFill rotWithShape="1">
          <a:blip r:embed="rId4">
            <a:extLst>
              <a:ext uri="{28A0092B-C50C-407E-A947-70E740481C1C}">
                <a14:useLocalDpi xmlns:a14="http://schemas.microsoft.com/office/drawing/2010/main" val="0"/>
              </a:ext>
            </a:extLst>
          </a:blip>
          <a:srcRect t="9122" b="2369"/>
          <a:stretch/>
        </p:blipFill>
        <p:spPr>
          <a:xfrm>
            <a:off x="8910103" y="2690949"/>
            <a:ext cx="2971800" cy="3722914"/>
          </a:xfrm>
          <a:prstGeom prst="rect">
            <a:avLst/>
          </a:prstGeom>
        </p:spPr>
      </p:pic>
      <p:pic>
        <p:nvPicPr>
          <p:cNvPr id="81" name="Рисунок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501786" y="3490586"/>
            <a:ext cx="3179360" cy="3816723"/>
          </a:xfrm>
          <a:prstGeom prst="rect">
            <a:avLst/>
          </a:prstGeom>
        </p:spPr>
      </p:pic>
      <p:pic>
        <p:nvPicPr>
          <p:cNvPr id="82" name="Рисунок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9677528" y="-541775"/>
            <a:ext cx="2938213" cy="3527234"/>
          </a:xfrm>
          <a:prstGeom prst="rect">
            <a:avLst/>
          </a:prstGeom>
        </p:spPr>
      </p:pic>
    </p:spTree>
    <p:extLst>
      <p:ext uri="{BB962C8B-B14F-4D97-AF65-F5344CB8AC3E}">
        <p14:creationId xmlns:p14="http://schemas.microsoft.com/office/powerpoint/2010/main" val="39353385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82579" y="1232067"/>
            <a:ext cx="10515600" cy="4351338"/>
          </a:xfrm>
          <a:solidFill>
            <a:srgbClr val="C00000"/>
          </a:solidFill>
        </p:spPr>
        <p:txBody>
          <a:bodyPr/>
          <a:lstStyle/>
          <a:p>
            <a:pPr marL="0" indent="0" algn="just">
              <a:buNone/>
            </a:pPr>
            <a:r>
              <a:rPr lang="en-US" dirty="0">
                <a:solidFill>
                  <a:schemeClr val="bg1"/>
                </a:solidFill>
              </a:rPr>
              <a:t>Since 1963, </a:t>
            </a:r>
            <a:r>
              <a:rPr lang="en-US" dirty="0" err="1">
                <a:solidFill>
                  <a:schemeClr val="bg1"/>
                </a:solidFill>
              </a:rPr>
              <a:t>Kusama</a:t>
            </a:r>
            <a:r>
              <a:rPr lang="en-US" dirty="0">
                <a:solidFill>
                  <a:schemeClr val="bg1"/>
                </a:solidFill>
              </a:rPr>
              <a:t> has continued her series of Mirror/Infinity rooms. In these complex infinity mirror installations, purpose-built rooms lined with mirrored glass contain scores of neon-colored balls, hanging at various heights above the viewer. Standing inside on a small platform, an observer sees light repeatedly reflected off the mirrored surfaces to create the illusion of a never-ending space.  During the following years, </a:t>
            </a:r>
            <a:r>
              <a:rPr lang="en-US" dirty="0" err="1">
                <a:solidFill>
                  <a:schemeClr val="bg1"/>
                </a:solidFill>
              </a:rPr>
              <a:t>Kusama</a:t>
            </a:r>
            <a:r>
              <a:rPr lang="en-US" dirty="0">
                <a:solidFill>
                  <a:schemeClr val="bg1"/>
                </a:solidFill>
              </a:rPr>
              <a:t> was enormously productive, and by 1966 she was experimenting with room-size, freestanding installations that incorporated mirrors, lights, and music.</a:t>
            </a:r>
            <a:endParaRPr lang="ru-RU" dirty="0">
              <a:solidFill>
                <a:schemeClr val="bg1"/>
              </a:solidFill>
            </a:endParaRPr>
          </a:p>
          <a:p>
            <a:pPr marL="0" indent="0">
              <a:buNone/>
            </a:pPr>
            <a:endParaRPr lang="ru-RU" dirty="0"/>
          </a:p>
        </p:txBody>
      </p:sp>
    </p:spTree>
    <p:extLst>
      <p:ext uri="{BB962C8B-B14F-4D97-AF65-F5344CB8AC3E}">
        <p14:creationId xmlns:p14="http://schemas.microsoft.com/office/powerpoint/2010/main" val="882555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220" y="987261"/>
            <a:ext cx="11572483" cy="4821868"/>
          </a:xfrm>
          <a:prstGeom prst="rect">
            <a:avLst/>
          </a:prstGeom>
        </p:spPr>
      </p:pic>
    </p:spTree>
    <p:extLst>
      <p:ext uri="{BB962C8B-B14F-4D97-AF65-F5344CB8AC3E}">
        <p14:creationId xmlns:p14="http://schemas.microsoft.com/office/powerpoint/2010/main" val="10481548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386" y="203761"/>
            <a:ext cx="6828865" cy="4552577"/>
          </a:xfrm>
          <a:prstGeom prst="rect">
            <a:avLst/>
          </a:prstGeom>
        </p:spPr>
      </p:pic>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04705" y="2267650"/>
            <a:ext cx="6546260" cy="4351338"/>
          </a:xfrm>
        </p:spPr>
      </p:pic>
    </p:spTree>
    <p:extLst>
      <p:ext uri="{BB962C8B-B14F-4D97-AF65-F5344CB8AC3E}">
        <p14:creationId xmlns:p14="http://schemas.microsoft.com/office/powerpoint/2010/main" val="41268766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8889" y="731745"/>
            <a:ext cx="9525000" cy="5353050"/>
          </a:xfrm>
          <a:prstGeom prst="rect">
            <a:avLst/>
          </a:prstGeom>
        </p:spPr>
      </p:pic>
    </p:spTree>
    <p:extLst>
      <p:ext uri="{BB962C8B-B14F-4D97-AF65-F5344CB8AC3E}">
        <p14:creationId xmlns:p14="http://schemas.microsoft.com/office/powerpoint/2010/main" val="17822653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4031" y="1633119"/>
            <a:ext cx="10515600" cy="3291807"/>
          </a:xfrm>
          <a:solidFill>
            <a:schemeClr val="bg2">
              <a:lumMod val="25000"/>
            </a:schemeClr>
          </a:solidFill>
        </p:spPr>
        <p:txBody>
          <a:bodyPr/>
          <a:lstStyle/>
          <a:p>
            <a:pPr marL="0" indent="0" algn="just">
              <a:buNone/>
            </a:pPr>
            <a:r>
              <a:rPr lang="en-US" dirty="0">
                <a:solidFill>
                  <a:schemeClr val="accent4"/>
                </a:solidFill>
              </a:rPr>
              <a:t>In 1973, </a:t>
            </a:r>
            <a:r>
              <a:rPr lang="en-US" dirty="0" err="1">
                <a:solidFill>
                  <a:schemeClr val="accent4"/>
                </a:solidFill>
              </a:rPr>
              <a:t>Kusama</a:t>
            </a:r>
            <a:r>
              <a:rPr lang="en-US" dirty="0">
                <a:solidFill>
                  <a:schemeClr val="accent4"/>
                </a:solidFill>
              </a:rPr>
              <a:t> returned to Japan in ill health, she became an art dealer, but her business failed after several years and in 1977 </a:t>
            </a:r>
            <a:r>
              <a:rPr lang="en-US" dirty="0" err="1">
                <a:solidFill>
                  <a:schemeClr val="accent4"/>
                </a:solidFill>
              </a:rPr>
              <a:t>Kusama</a:t>
            </a:r>
            <a:r>
              <a:rPr lang="en-US" dirty="0">
                <a:solidFill>
                  <a:schemeClr val="accent4"/>
                </a:solidFill>
              </a:rPr>
              <a:t> checked herself into the </a:t>
            </a:r>
            <a:r>
              <a:rPr lang="en-US" dirty="0" err="1">
                <a:solidFill>
                  <a:schemeClr val="accent4"/>
                </a:solidFill>
              </a:rPr>
              <a:t>Seiwa</a:t>
            </a:r>
            <a:r>
              <a:rPr lang="en-US" dirty="0">
                <a:solidFill>
                  <a:schemeClr val="accent4"/>
                </a:solidFill>
              </a:rPr>
              <a:t> Hospital for the Mentally Ill, where she eventually took up permanent residence. Since then She has been living at the hospital by choice. Her studio, where she has continued to produce work since the, is a short distance from the hospital in Shinjuku, Tokyo. </a:t>
            </a:r>
            <a:r>
              <a:rPr lang="en-US" dirty="0" err="1">
                <a:solidFill>
                  <a:schemeClr val="accent4"/>
                </a:solidFill>
              </a:rPr>
              <a:t>Kusama</a:t>
            </a:r>
            <a:r>
              <a:rPr lang="en-US" dirty="0">
                <a:solidFill>
                  <a:schemeClr val="accent4"/>
                </a:solidFill>
              </a:rPr>
              <a:t> is often quoted as saying: "If it were not for art, I would have killed myself a long time ago."</a:t>
            </a:r>
            <a:endParaRPr lang="ru-RU" dirty="0">
              <a:solidFill>
                <a:schemeClr val="accent4"/>
              </a:solidFill>
            </a:endParaRPr>
          </a:p>
          <a:p>
            <a:pPr marL="0" indent="0" algn="just">
              <a:buNone/>
            </a:pPr>
            <a:endParaRPr lang="ru-RU" dirty="0">
              <a:solidFill>
                <a:schemeClr val="accent4"/>
              </a:solidFill>
            </a:endParaRPr>
          </a:p>
        </p:txBody>
      </p:sp>
    </p:spTree>
    <p:extLst>
      <p:ext uri="{BB962C8B-B14F-4D97-AF65-F5344CB8AC3E}">
        <p14:creationId xmlns:p14="http://schemas.microsoft.com/office/powerpoint/2010/main" val="2771799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2081" y="440578"/>
            <a:ext cx="9257419" cy="6054352"/>
          </a:xfrm>
        </p:spPr>
      </p:pic>
    </p:spTree>
    <p:extLst>
      <p:ext uri="{BB962C8B-B14F-4D97-AF65-F5344CB8AC3E}">
        <p14:creationId xmlns:p14="http://schemas.microsoft.com/office/powerpoint/2010/main" val="11359148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66206" y="-710925"/>
            <a:ext cx="13576663" cy="7908374"/>
          </a:xfrm>
          <a:prstGeom prst="rect">
            <a:avLst/>
          </a:prstGeom>
        </p:spPr>
      </p:pic>
      <p:grpSp>
        <p:nvGrpSpPr>
          <p:cNvPr id="3" name="Группа 2"/>
          <p:cNvGrpSpPr/>
          <p:nvPr/>
        </p:nvGrpSpPr>
        <p:grpSpPr>
          <a:xfrm>
            <a:off x="1772684" y="3243262"/>
            <a:ext cx="8706119" cy="2717442"/>
            <a:chOff x="1837999" y="1944710"/>
            <a:chExt cx="8706119" cy="2717442"/>
          </a:xfrm>
        </p:grpSpPr>
        <p:sp>
          <p:nvSpPr>
            <p:cNvPr id="5" name="Прямоугольник 4"/>
            <p:cNvSpPr/>
            <p:nvPr/>
          </p:nvSpPr>
          <p:spPr>
            <a:xfrm>
              <a:off x="1837999" y="1944710"/>
              <a:ext cx="8706119" cy="2717442"/>
            </a:xfrm>
            <a:prstGeom prst="rect">
              <a:avLst/>
            </a:prstGeom>
            <a:solidFill>
              <a:schemeClr val="accent4"/>
            </a:solidFill>
            <a:ln w="76200" cap="rnd" cmpd="tri">
              <a:solidFill>
                <a:schemeClr val="accent1"/>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2977779" y="2426268"/>
              <a:ext cx="6426558" cy="1754326"/>
            </a:xfrm>
            <a:prstGeom prst="rect">
              <a:avLst/>
            </a:prstGeom>
          </p:spPr>
          <p:txBody>
            <a:bodyPr wrap="square">
              <a:spAutoFit/>
            </a:bodyPr>
            <a:lstStyle/>
            <a:p>
              <a:pPr algn="just"/>
              <a:r>
                <a:rPr lang="en-US" dirty="0" smtClean="0"/>
                <a:t>A polka-dot has the form of the sun, which is a symbol of the energy of the whole world and our living life, and also the form of the moon, which is calm. Round, soft, colorful, senseless and unknowing. Polka-dots become movement ... Polka dots are a way to infinity.</a:t>
              </a:r>
            </a:p>
            <a:p>
              <a:pPr algn="r"/>
              <a:r>
                <a:rPr lang="en-US" dirty="0" smtClean="0"/>
                <a:t>—Yayoi </a:t>
              </a:r>
              <a:r>
                <a:rPr lang="en-US" dirty="0" err="1" smtClean="0"/>
                <a:t>Kusuma</a:t>
              </a:r>
              <a:endParaRPr lang="ru-RU" dirty="0"/>
            </a:p>
          </p:txBody>
        </p:sp>
      </p:gr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4513" y="221581"/>
            <a:ext cx="3262460" cy="3262460"/>
          </a:xfrm>
          <a:prstGeom prst="rect">
            <a:avLst/>
          </a:prstGeom>
        </p:spPr>
      </p:pic>
    </p:spTree>
    <p:extLst>
      <p:ext uri="{BB962C8B-B14F-4D97-AF65-F5344CB8AC3E}">
        <p14:creationId xmlns:p14="http://schemas.microsoft.com/office/powerpoint/2010/main" val="30926724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031377" y="2161902"/>
            <a:ext cx="6701246" cy="2090057"/>
          </a:xfrm>
          <a:prstGeom prst="rect">
            <a:avLst/>
          </a:prstGeom>
          <a:solidFill>
            <a:srgbClr val="FF3300"/>
          </a:solidFill>
          <a:ln w="7620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26051" y="800190"/>
            <a:ext cx="3691762" cy="5283835"/>
          </a:xfrm>
        </p:spPr>
      </p:pic>
      <p:sp>
        <p:nvSpPr>
          <p:cNvPr id="2" name="Прямоугольник 1"/>
          <p:cNvSpPr/>
          <p:nvPr/>
        </p:nvSpPr>
        <p:spPr>
          <a:xfrm>
            <a:off x="5334000" y="2545210"/>
            <a:ext cx="6398623" cy="1323439"/>
          </a:xfrm>
          <a:prstGeom prst="rect">
            <a:avLst/>
          </a:prstGeom>
        </p:spPr>
        <p:txBody>
          <a:bodyPr wrap="square">
            <a:spAutoFit/>
          </a:bodyPr>
          <a:lstStyle/>
          <a:p>
            <a:r>
              <a:rPr lang="en-US" sz="2000" b="1" dirty="0"/>
              <a:t>Yayoi Kusama  born 22 March 1929 is a Japanese contemporary artist who works primarily in sculpture and installation, but is also active in painting, performance, film, fashion, poetry, fiction, and other arts.</a:t>
            </a:r>
            <a:endParaRPr lang="ru-RU" sz="2000" b="1" dirty="0"/>
          </a:p>
        </p:txBody>
      </p:sp>
    </p:spTree>
    <p:extLst>
      <p:ext uri="{BB962C8B-B14F-4D97-AF65-F5344CB8AC3E}">
        <p14:creationId xmlns:p14="http://schemas.microsoft.com/office/powerpoint/2010/main" val="3288098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70284" y="1556085"/>
            <a:ext cx="10515600" cy="3946358"/>
          </a:xfrm>
          <a:solidFill>
            <a:srgbClr val="C00000"/>
          </a:solidFill>
        </p:spPr>
        <p:txBody>
          <a:bodyPr/>
          <a:lstStyle/>
          <a:p>
            <a:pPr marL="0" indent="0" algn="just">
              <a:buNone/>
            </a:pPr>
            <a:r>
              <a:rPr lang="en-US" dirty="0">
                <a:solidFill>
                  <a:schemeClr val="bg1"/>
                </a:solidFill>
              </a:rPr>
              <a:t>When she was ten years old, she began to experience vivid hallucinations which she has described as "flashes of light, auras, or dense fields of dots". These hallucinations also included flowers that spoke to </a:t>
            </a:r>
            <a:r>
              <a:rPr lang="en-US" dirty="0" err="1">
                <a:solidFill>
                  <a:schemeClr val="bg1"/>
                </a:solidFill>
              </a:rPr>
              <a:t>Kusama</a:t>
            </a:r>
            <a:r>
              <a:rPr lang="en-US" dirty="0">
                <a:solidFill>
                  <a:schemeClr val="bg1"/>
                </a:solidFill>
              </a:rPr>
              <a:t>. </a:t>
            </a:r>
            <a:endParaRPr lang="ru-RU" dirty="0" smtClean="0">
              <a:solidFill>
                <a:schemeClr val="bg1"/>
              </a:solidFill>
            </a:endParaRPr>
          </a:p>
          <a:p>
            <a:pPr marL="0" indent="0" algn="just">
              <a:buNone/>
            </a:pPr>
            <a:endParaRPr lang="ru-RU" dirty="0">
              <a:solidFill>
                <a:schemeClr val="bg1"/>
              </a:solidFill>
            </a:endParaRPr>
          </a:p>
          <a:p>
            <a:pPr marL="0" indent="0" algn="just">
              <a:buNone/>
            </a:pPr>
            <a:r>
              <a:rPr lang="en-US" dirty="0">
                <a:solidFill>
                  <a:schemeClr val="bg1"/>
                </a:solidFill>
              </a:rPr>
              <a:t>She went on to study </a:t>
            </a:r>
            <a:r>
              <a:rPr lang="en-US" dirty="0" err="1">
                <a:solidFill>
                  <a:schemeClr val="bg1"/>
                </a:solidFill>
              </a:rPr>
              <a:t>Nihonga</a:t>
            </a:r>
            <a:r>
              <a:rPr lang="en-US" dirty="0">
                <a:solidFill>
                  <a:schemeClr val="bg1"/>
                </a:solidFill>
              </a:rPr>
              <a:t> painting at the Kyoto Municipal School of Arts and Crafts. with this distinctly Japanese style, she became interested in the European and American </a:t>
            </a:r>
            <a:r>
              <a:rPr lang="en-US" dirty="0" err="1">
                <a:solidFill>
                  <a:schemeClr val="bg1"/>
                </a:solidFill>
              </a:rPr>
              <a:t>avantgarde</a:t>
            </a:r>
            <a:r>
              <a:rPr lang="en-US" dirty="0">
                <a:solidFill>
                  <a:schemeClr val="bg1"/>
                </a:solidFill>
              </a:rPr>
              <a:t>, staging several solo exhibitions of her paintings in Matsumoto and Tokyo in the 1950s.</a:t>
            </a:r>
            <a:endParaRPr lang="ru-RU" dirty="0">
              <a:solidFill>
                <a:schemeClr val="bg1"/>
              </a:solidFill>
            </a:endParaRPr>
          </a:p>
          <a:p>
            <a:pPr marL="0" indent="0" algn="just">
              <a:buNone/>
            </a:pPr>
            <a:endParaRPr lang="ru-RU" dirty="0"/>
          </a:p>
        </p:txBody>
      </p:sp>
    </p:spTree>
    <p:extLst>
      <p:ext uri="{BB962C8B-B14F-4D97-AF65-F5344CB8AC3E}">
        <p14:creationId xmlns:p14="http://schemas.microsoft.com/office/powerpoint/2010/main" val="2925153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3105" y="561703"/>
            <a:ext cx="4062440" cy="5408023"/>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455" y="213723"/>
            <a:ext cx="8255000" cy="3530600"/>
          </a:xfrm>
          <a:prstGeom prst="rect">
            <a:avLst/>
          </a:prstGeom>
        </p:spPr>
      </p:pic>
      <p:pic>
        <p:nvPicPr>
          <p:cNvPr id="12" name="Объект 11"/>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163571" y="2479035"/>
            <a:ext cx="3315605" cy="4168190"/>
          </a:xfrm>
        </p:spPr>
      </p:pic>
    </p:spTree>
    <p:extLst>
      <p:ext uri="{BB962C8B-B14F-4D97-AF65-F5344CB8AC3E}">
        <p14:creationId xmlns:p14="http://schemas.microsoft.com/office/powerpoint/2010/main" val="31097833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7990" y="1039562"/>
            <a:ext cx="10515600" cy="4351338"/>
          </a:xfrm>
          <a:solidFill>
            <a:schemeClr val="bg1"/>
          </a:solidFill>
        </p:spPr>
        <p:txBody>
          <a:bodyPr/>
          <a:lstStyle/>
          <a:p>
            <a:pPr marL="0" indent="0" algn="just">
              <a:buNone/>
            </a:pPr>
            <a:r>
              <a:rPr lang="en-US" dirty="0">
                <a:solidFill>
                  <a:srgbClr val="C00000"/>
                </a:solidFill>
              </a:rPr>
              <a:t>By 1950, </a:t>
            </a:r>
            <a:r>
              <a:rPr lang="en-US" dirty="0" err="1">
                <a:solidFill>
                  <a:srgbClr val="C00000"/>
                </a:solidFill>
              </a:rPr>
              <a:t>Kusama</a:t>
            </a:r>
            <a:r>
              <a:rPr lang="en-US" dirty="0">
                <a:solidFill>
                  <a:srgbClr val="C00000"/>
                </a:solidFill>
              </a:rPr>
              <a:t> was depicting abstracted natural forms in watercolor, gouache, and oil, primarily on paper. She began covering surfaces—walls, floors, canvases, and later, household objects, and naked assistants—with the polka dots that would become a trademark of her work</a:t>
            </a:r>
            <a:r>
              <a:rPr lang="en-US" dirty="0" smtClean="0">
                <a:solidFill>
                  <a:srgbClr val="C00000"/>
                </a:solidFill>
              </a:rPr>
              <a:t>.</a:t>
            </a:r>
            <a:endParaRPr lang="ru-RU" dirty="0" smtClean="0">
              <a:solidFill>
                <a:srgbClr val="C00000"/>
              </a:solidFill>
            </a:endParaRPr>
          </a:p>
          <a:p>
            <a:pPr marL="0" indent="0" algn="just">
              <a:buNone/>
            </a:pPr>
            <a:endParaRPr lang="ru-RU" dirty="0">
              <a:solidFill>
                <a:srgbClr val="C00000"/>
              </a:solidFill>
            </a:endParaRPr>
          </a:p>
          <a:p>
            <a:pPr marL="0" indent="0" algn="just">
              <a:buNone/>
            </a:pPr>
            <a:r>
              <a:rPr lang="en-US" dirty="0">
                <a:solidFill>
                  <a:srgbClr val="C00000"/>
                </a:solidFill>
              </a:rPr>
              <a:t>The vast fields of polka dots, or "infinity nets", as she called them, were taken directly from her hallucinations. Her first series of large-scale, were entirely covered in a sequence of nets and dots that alluded to hallucinatory visions.</a:t>
            </a:r>
            <a:endParaRPr lang="ru-RU" dirty="0">
              <a:solidFill>
                <a:srgbClr val="C00000"/>
              </a:solidFill>
            </a:endParaRPr>
          </a:p>
          <a:p>
            <a:pPr marL="0" indent="0" algn="just">
              <a:buNone/>
            </a:pPr>
            <a:endParaRPr lang="ru-RU" dirty="0"/>
          </a:p>
        </p:txBody>
      </p:sp>
    </p:spTree>
    <p:extLst>
      <p:ext uri="{BB962C8B-B14F-4D97-AF65-F5344CB8AC3E}">
        <p14:creationId xmlns:p14="http://schemas.microsoft.com/office/powerpoint/2010/main" val="2616863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342299"/>
            <a:ext cx="4338323" cy="4351338"/>
          </a:xfr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7924" y="1342299"/>
            <a:ext cx="4342653" cy="4351338"/>
          </a:xfrm>
          <a:prstGeom prst="rect">
            <a:avLst/>
          </a:prstGeom>
        </p:spPr>
      </p:pic>
    </p:spTree>
    <p:extLst>
      <p:ext uri="{BB962C8B-B14F-4D97-AF65-F5344CB8AC3E}">
        <p14:creationId xmlns:p14="http://schemas.microsoft.com/office/powerpoint/2010/main" val="21142875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5625"/>
            <a:ext cx="10515600" cy="3019091"/>
          </a:xfrm>
          <a:solidFill>
            <a:schemeClr val="bg2">
              <a:lumMod val="25000"/>
            </a:schemeClr>
          </a:solidFill>
        </p:spPr>
        <p:txBody>
          <a:bodyPr/>
          <a:lstStyle/>
          <a:p>
            <a:pPr marL="0" indent="0" algn="just">
              <a:buNone/>
            </a:pPr>
            <a:r>
              <a:rPr lang="en-US" dirty="0">
                <a:solidFill>
                  <a:schemeClr val="accent4">
                    <a:lumMod val="60000"/>
                    <a:lumOff val="40000"/>
                  </a:schemeClr>
                </a:solidFill>
              </a:rPr>
              <a:t>On her 1954 painting Flower (D.S.P.S) </a:t>
            </a:r>
            <a:r>
              <a:rPr lang="en-US" dirty="0" err="1">
                <a:solidFill>
                  <a:schemeClr val="accent4">
                    <a:lumMod val="60000"/>
                    <a:lumOff val="40000"/>
                  </a:schemeClr>
                </a:solidFill>
              </a:rPr>
              <a:t>Kusama</a:t>
            </a:r>
            <a:r>
              <a:rPr lang="en-US" dirty="0">
                <a:solidFill>
                  <a:schemeClr val="accent4">
                    <a:lumMod val="60000"/>
                    <a:lumOff val="40000"/>
                  </a:schemeClr>
                </a:solidFill>
              </a:rPr>
              <a:t> has said: One day I was looking at the red flower patterns of the tablecloth on a table, and when I looked up I saw the same pattern covering the ceiling, the windows, and the walls, and finally all over the room, my body and the universe. As I realized it was actually happening and not just in my imagination, I was frightened. I knew I had to run away lest the red flowers kill me.</a:t>
            </a:r>
            <a:endParaRPr lang="ru-RU" dirty="0">
              <a:solidFill>
                <a:schemeClr val="accent4">
                  <a:lumMod val="60000"/>
                  <a:lumOff val="40000"/>
                </a:schemeClr>
              </a:solidFill>
            </a:endParaRPr>
          </a:p>
          <a:p>
            <a:pPr marL="0" indent="0" algn="just">
              <a:buNone/>
            </a:pPr>
            <a:endParaRPr lang="ru-RU" dirty="0"/>
          </a:p>
        </p:txBody>
      </p:sp>
    </p:spTree>
    <p:extLst>
      <p:ext uri="{BB962C8B-B14F-4D97-AF65-F5344CB8AC3E}">
        <p14:creationId xmlns:p14="http://schemas.microsoft.com/office/powerpoint/2010/main" val="1198035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53662" y="2286793"/>
            <a:ext cx="6605317" cy="4351338"/>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649" y="242865"/>
            <a:ext cx="5715000" cy="3800475"/>
          </a:xfrm>
          <a:prstGeom prst="rect">
            <a:avLst/>
          </a:prstGeom>
        </p:spPr>
      </p:pic>
      <p:pic>
        <p:nvPicPr>
          <p:cNvPr id="16" name="Рисунок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9550" y="4816929"/>
            <a:ext cx="1463040" cy="1463040"/>
          </a:xfrm>
          <a:prstGeom prst="rect">
            <a:avLst/>
          </a:prstGeom>
        </p:spPr>
      </p:pic>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5776" y="4816929"/>
            <a:ext cx="1463040" cy="1463040"/>
          </a:xfrm>
          <a:prstGeom prst="rect">
            <a:avLst/>
          </a:prstGeom>
        </p:spPr>
      </p:pic>
      <p:pic>
        <p:nvPicPr>
          <p:cNvPr id="21" name="Рисунок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2002" y="4816929"/>
            <a:ext cx="1463040" cy="1463040"/>
          </a:xfrm>
          <a:prstGeom prst="rect">
            <a:avLst/>
          </a:prstGeom>
        </p:spPr>
      </p:pic>
      <p:pic>
        <p:nvPicPr>
          <p:cNvPr id="22" name="Рисунок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95939" y="482146"/>
            <a:ext cx="1463040" cy="1463040"/>
          </a:xfrm>
          <a:prstGeom prst="rect">
            <a:avLst/>
          </a:prstGeom>
        </p:spPr>
      </p:pic>
      <p:pic>
        <p:nvPicPr>
          <p:cNvPr id="23" name="Рисунок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9083" y="533309"/>
            <a:ext cx="1463040" cy="1463040"/>
          </a:xfrm>
          <a:prstGeom prst="rect">
            <a:avLst/>
          </a:prstGeom>
        </p:spPr>
      </p:pic>
      <p:pic>
        <p:nvPicPr>
          <p:cNvPr id="24" name="Рисунок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2228" y="539647"/>
            <a:ext cx="1463040" cy="1463040"/>
          </a:xfrm>
          <a:prstGeom prst="rect">
            <a:avLst/>
          </a:prstGeom>
        </p:spPr>
      </p:pic>
    </p:spTree>
    <p:extLst>
      <p:ext uri="{BB962C8B-B14F-4D97-AF65-F5344CB8AC3E}">
        <p14:creationId xmlns:p14="http://schemas.microsoft.com/office/powerpoint/2010/main" val="17767118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226678"/>
            <a:ext cx="10515600" cy="2585954"/>
          </a:xfrm>
          <a:solidFill>
            <a:schemeClr val="bg1"/>
          </a:solidFill>
        </p:spPr>
        <p:txBody>
          <a:bodyPr/>
          <a:lstStyle/>
          <a:p>
            <a:pPr marL="0" indent="0" algn="just">
              <a:buNone/>
            </a:pPr>
            <a:r>
              <a:rPr lang="en-US" dirty="0" err="1">
                <a:solidFill>
                  <a:srgbClr val="C00000"/>
                </a:solidFill>
              </a:rPr>
              <a:t>Kusama</a:t>
            </a:r>
            <a:r>
              <a:rPr lang="en-US" dirty="0">
                <a:solidFill>
                  <a:srgbClr val="C00000"/>
                </a:solidFill>
              </a:rPr>
              <a:t> left Japan at the age of 27 for the United States. She has stated that she began to consider Japanese society "too small, too servile and too scornful of women." She established other habits, like having herself regularly photographed with new work and regularly appearing in public wearing her signature bobbed wigs and colorful, avant-garde fashions.</a:t>
            </a:r>
            <a:endParaRPr lang="ru-RU" dirty="0">
              <a:solidFill>
                <a:srgbClr val="C00000"/>
              </a:solidFill>
            </a:endParaRPr>
          </a:p>
          <a:p>
            <a:pPr marL="0" indent="0" algn="just">
              <a:buNone/>
            </a:pPr>
            <a:endParaRPr lang="ru-RU" dirty="0">
              <a:solidFill>
                <a:srgbClr val="C00000"/>
              </a:solidFill>
            </a:endParaRPr>
          </a:p>
        </p:txBody>
      </p:sp>
    </p:spTree>
    <p:extLst>
      <p:ext uri="{BB962C8B-B14F-4D97-AF65-F5344CB8AC3E}">
        <p14:creationId xmlns:p14="http://schemas.microsoft.com/office/powerpoint/2010/main" val="228214084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529</TotalTime>
  <Words>653</Words>
  <Application>Microsoft Office PowerPoint</Application>
  <PresentationFormat>Широкоэкранный</PresentationFormat>
  <Paragraphs>14</Paragraphs>
  <Slides>18</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18</vt:i4>
      </vt:variant>
    </vt:vector>
  </HeadingPairs>
  <TitlesOfParts>
    <vt:vector size="22" baseType="lpstr">
      <vt:lpstr>Arial</vt:lpstr>
      <vt:lpstr>Calibri</vt:lpstr>
      <vt:lpstr>Calibri Light</vt:lpstr>
      <vt:lpstr>Тема Office</vt:lpstr>
      <vt:lpstr>Yayoi Kusama</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diakov.net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Yayoi Kusama</dc:title>
  <dc:creator>RePack by Diakov</dc:creator>
  <cp:lastModifiedBy>User Windows</cp:lastModifiedBy>
  <cp:revision>21</cp:revision>
  <dcterms:created xsi:type="dcterms:W3CDTF">2019-04-07T05:55:30Z</dcterms:created>
  <dcterms:modified xsi:type="dcterms:W3CDTF">2022-11-17T13:31:08Z</dcterms:modified>
</cp:coreProperties>
</file>