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8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4A6FC-001F-4F9B-BF2F-979234530CE9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14A7-80F4-421F-8293-CC6B93FD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59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4A6FC-001F-4F9B-BF2F-979234530CE9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14A7-80F4-421F-8293-CC6B93FD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286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4A6FC-001F-4F9B-BF2F-979234530CE9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14A7-80F4-421F-8293-CC6B93FD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341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4A6FC-001F-4F9B-BF2F-979234530CE9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14A7-80F4-421F-8293-CC6B93FD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605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4A6FC-001F-4F9B-BF2F-979234530CE9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14A7-80F4-421F-8293-CC6B93FD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230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4A6FC-001F-4F9B-BF2F-979234530CE9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14A7-80F4-421F-8293-CC6B93FD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756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4A6FC-001F-4F9B-BF2F-979234530CE9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14A7-80F4-421F-8293-CC6B93FD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895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4A6FC-001F-4F9B-BF2F-979234530CE9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14A7-80F4-421F-8293-CC6B93FD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75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4A6FC-001F-4F9B-BF2F-979234530CE9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14A7-80F4-421F-8293-CC6B93FD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950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4A6FC-001F-4F9B-BF2F-979234530CE9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14A7-80F4-421F-8293-CC6B93FD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160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4A6FC-001F-4F9B-BF2F-979234530CE9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14A7-80F4-421F-8293-CC6B93FD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61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4A6FC-001F-4F9B-BF2F-979234530CE9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614A7-80F4-421F-8293-CC6B93FD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29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360958"/>
            <a:ext cx="12192000" cy="23876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Экстремизм терроризм </a:t>
            </a:r>
            <a:r>
              <a:rPr lang="ru-RU" sz="7200" dirty="0" smtClean="0">
                <a:latin typeface="Garamond" panose="02020404030301010803" pitchFamily="18" charset="0"/>
              </a:rPr>
              <a:t>- чрезвычайные опасности для общества и государства</a:t>
            </a:r>
            <a:endParaRPr lang="ru-RU" sz="7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881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4443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Действия при захвате заложников: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9134" y="962214"/>
            <a:ext cx="11355185" cy="5586145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550" b="1" dirty="0" smtClean="0">
                <a:latin typeface="Garamond" panose="02020404030301010803" pitchFamily="18" charset="0"/>
              </a:rPr>
              <a:t>О сложившейся ситуации немедленно сообщить руководителю и в правоохранительные органы.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550" b="1" dirty="0" smtClean="0">
                <a:latin typeface="Garamond" panose="02020404030301010803" pitchFamily="18" charset="0"/>
              </a:rPr>
              <a:t>По своей инициативе с террористами в переговоры не вступать.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550" b="1" dirty="0" smtClean="0">
                <a:latin typeface="Garamond" panose="02020404030301010803" pitchFamily="18" charset="0"/>
              </a:rPr>
              <a:t>Принять меры к беспрепятственному проезду (проходу) к месту происшествия сотрудников правоохранительных органов, автомашин скорой медицинской помощи, МЧС России.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550" b="1" dirty="0" smtClean="0">
                <a:latin typeface="Garamond" panose="02020404030301010803" pitchFamily="18" charset="0"/>
              </a:rPr>
              <a:t>Оказать помощь сотрудникам МВД, ФСБ в получении интересующей их информации.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550" b="1" dirty="0" smtClean="0">
                <a:latin typeface="Garamond" panose="02020404030301010803" pitchFamily="18" charset="0"/>
              </a:rPr>
              <a:t>При необходимости выполнять требования захватчиков, если это не связано с причинением ущерба жизни и здоровью людей. Не противоречить террористам, не рисковать жизнью окружающих и своей собственной.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550" b="1" dirty="0" smtClean="0">
                <a:latin typeface="Garamond" panose="02020404030301010803" pitchFamily="18" charset="0"/>
              </a:rPr>
              <a:t>Не допускать действий, могущих спровоцировать применение террористами оружия и привести к человеческим жертвам.</a:t>
            </a:r>
            <a:endParaRPr lang="ru-RU" altLang="ru-RU" sz="255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996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1316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Основными видами экстремистской деятельности являются: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113906"/>
            <a:ext cx="12003577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b="1" dirty="0" smtClean="0">
              <a:latin typeface="Garamond" panose="02020404030301010803" pitchFamily="18" charset="0"/>
            </a:endParaRPr>
          </a:p>
          <a:p>
            <a:pPr algn="ctr"/>
            <a:r>
              <a:rPr lang="ru-RU" b="1" dirty="0" smtClean="0">
                <a:latin typeface="Garamond" panose="02020404030301010803" pitchFamily="18" charset="0"/>
              </a:rPr>
              <a:t>1)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Религиозный экстремизм </a:t>
            </a:r>
            <a:r>
              <a:rPr lang="ru-RU" dirty="0" smtClean="0">
                <a:latin typeface="Garamond" panose="02020404030301010803" pitchFamily="18" charset="0"/>
              </a:rPr>
              <a:t>(Обычно предусматривает не только распространение какой-либо религии, но и создание государственных или административных образований, в которых эта религия стала бы официальной и господствующей. При этом нередко преследуются и чисто экономические и политические цели. Не менее часто здесь действует принцип, согласно которому представители какого-либо народа или нескольких народов заведомо считаются потенциальными сторонниками определенной религии, а все остальные — ее противниками);</a:t>
            </a:r>
          </a:p>
          <a:p>
            <a:pPr algn="ctr"/>
            <a:endParaRPr lang="ru-RU" b="1" dirty="0" smtClean="0">
              <a:latin typeface="Garamond" panose="02020404030301010803" pitchFamily="18" charset="0"/>
            </a:endParaRPr>
          </a:p>
          <a:p>
            <a:pPr algn="ctr"/>
            <a:r>
              <a:rPr lang="ru-RU" b="1" dirty="0" smtClean="0">
                <a:latin typeface="Garamond" panose="02020404030301010803" pitchFamily="18" charset="0"/>
              </a:rPr>
              <a:t>2)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Политический экстремизм </a:t>
            </a:r>
            <a:r>
              <a:rPr lang="ru-RU" dirty="0" smtClean="0">
                <a:latin typeface="Garamond" panose="02020404030301010803" pitchFamily="18" charset="0"/>
              </a:rPr>
              <a:t>(Незаконная деятельность политических партий и движений, а также должностных лиц и рядовых граждан, направленная на насильственное изменение существующего государственного строя, уничтожение существующих государственных структур и установление диктатуры тоталитарного порядка, разжигание национальной и социальной вражды);</a:t>
            </a:r>
          </a:p>
          <a:p>
            <a:pPr algn="ctr"/>
            <a:endParaRPr lang="ru-RU" b="1" dirty="0" smtClean="0">
              <a:latin typeface="Garamond" panose="02020404030301010803" pitchFamily="18" charset="0"/>
            </a:endParaRPr>
          </a:p>
          <a:p>
            <a:pPr algn="ctr"/>
            <a:r>
              <a:rPr lang="ru-RU" b="1" dirty="0" smtClean="0">
                <a:latin typeface="Garamond" panose="02020404030301010803" pitchFamily="18" charset="0"/>
              </a:rPr>
              <a:t>3)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Религиозно-политический экстремизм </a:t>
            </a:r>
            <a:r>
              <a:rPr lang="ru-RU" dirty="0" smtClean="0">
                <a:latin typeface="Garamond" panose="02020404030301010803" pitchFamily="18" charset="0"/>
              </a:rPr>
              <a:t>(Деятельность, направленная на насильственное изменение государственного строя или насильственный захват власти, нарушение суверенитета и территориальной целостности государства, на возбуждение в этих целях религиозной вражды и ненависти);</a:t>
            </a:r>
          </a:p>
          <a:p>
            <a:pPr algn="ctr"/>
            <a:endParaRPr lang="ru-RU" b="1" dirty="0" smtClean="0">
              <a:latin typeface="Garamond" panose="02020404030301010803" pitchFamily="18" charset="0"/>
            </a:endParaRPr>
          </a:p>
          <a:p>
            <a:pPr algn="ctr"/>
            <a:r>
              <a:rPr lang="ru-RU" b="1" dirty="0" smtClean="0">
                <a:latin typeface="Garamond" panose="02020404030301010803" pitchFamily="18" charset="0"/>
              </a:rPr>
              <a:t>4)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Националистический экстремизм </a:t>
            </a:r>
            <a:r>
              <a:rPr lang="ru-RU" dirty="0" smtClean="0">
                <a:latin typeface="Garamond" panose="02020404030301010803" pitchFamily="18" charset="0"/>
              </a:rPr>
              <a:t>(Почти всегда несет в себе элементы экстремизма политического и достаточно часто — религиозного).</a:t>
            </a:r>
            <a:endParaRPr lang="ru-RU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863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1316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Причины экстремизма: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113906"/>
            <a:ext cx="1200357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b="1" dirty="0" smtClean="0"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550" b="1" dirty="0">
                <a:latin typeface="Garamond" panose="02020404030301010803" pitchFamily="18" charset="0"/>
              </a:rPr>
              <a:t>Низкий уровень жизни населения;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550" b="1" dirty="0">
                <a:latin typeface="Garamond" panose="02020404030301010803" pitchFamily="18" charset="0"/>
              </a:rPr>
              <a:t>Высокий уровень безработицы;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550" b="1" dirty="0">
                <a:latin typeface="Garamond" panose="02020404030301010803" pitchFamily="18" charset="0"/>
              </a:rPr>
              <a:t>Значительное расслоение общества по уровню материального достатка;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550" b="1" dirty="0">
                <a:latin typeface="Garamond" panose="02020404030301010803" pitchFamily="18" charset="0"/>
              </a:rPr>
              <a:t>Состояние идеологического вакуума;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550" b="1" dirty="0">
                <a:latin typeface="Garamond" panose="02020404030301010803" pitchFamily="18" charset="0"/>
              </a:rPr>
              <a:t>Пропаганда экстремизма в Интернете;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550" b="1" dirty="0">
                <a:latin typeface="Garamond" panose="02020404030301010803" pitchFamily="18" charset="0"/>
              </a:rPr>
              <a:t>Изменение этнического и религиозного состава населения.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04308">
            <a:off x="8155166" y="3520577"/>
            <a:ext cx="4011516" cy="322506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46997">
            <a:off x="5820673" y="4158441"/>
            <a:ext cx="3584463" cy="284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401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1316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Экстремистская деятельность: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723208"/>
            <a:ext cx="12003577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b="1" dirty="0" smtClean="0">
              <a:latin typeface="Garamond" panose="020204040303010108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550" b="1" dirty="0" smtClean="0">
                <a:latin typeface="Garamond" panose="02020404030301010803" pitchFamily="18" charset="0"/>
              </a:rPr>
              <a:t>Насильственное изменение основ конституционного строя;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550" b="1" dirty="0" smtClean="0">
                <a:latin typeface="Garamond" panose="02020404030301010803" pitchFamily="18" charset="0"/>
              </a:rPr>
              <a:t>Публичное оправдание терроризма и иная террористическая деятельность;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550" b="1" dirty="0" smtClean="0">
                <a:latin typeface="Garamond" panose="02020404030301010803" pitchFamily="18" charset="0"/>
              </a:rPr>
              <a:t>Возбуждение социальной, расовой, национальной или религиозной розни;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550" b="1" dirty="0" smtClean="0">
                <a:latin typeface="Garamond" panose="02020404030301010803" pitchFamily="18" charset="0"/>
              </a:rPr>
              <a:t>Пропаганда исключительности, превосходства человека по признаку его социальной, расовой, национальной, религиозной или языковой принадлежности, отношения к религии;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550" b="1" dirty="0" smtClean="0">
                <a:latin typeface="Garamond" panose="02020404030301010803" pitchFamily="18" charset="0"/>
              </a:rPr>
              <a:t>Пропаганда и публичное демонстрирование нацистской атрибутики или символики;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550" b="1" dirty="0" smtClean="0">
                <a:latin typeface="Garamond" panose="02020404030301010803" pitchFamily="18" charset="0"/>
              </a:rPr>
              <a:t>Публичные призывы к осуществлению указанных деяний либо массовое распространение заведомо экстремистских материалов;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550" b="1" dirty="0" smtClean="0">
                <a:latin typeface="Garamond" panose="02020404030301010803" pitchFamily="18" charset="0"/>
              </a:rPr>
              <a:t>Организация и подготовка указанных деяний, а также подстрекательство к их осуществлению;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550" b="1" dirty="0" smtClean="0">
                <a:latin typeface="Garamond" panose="02020404030301010803" pitchFamily="18" charset="0"/>
              </a:rPr>
              <a:t>Финансирование указанных деяний либо иное содействие в их организации, подготовке и осуществлении.</a:t>
            </a:r>
          </a:p>
          <a:p>
            <a:pPr algn="ctr"/>
            <a:endParaRPr lang="ru-RU" b="1" dirty="0" smtClean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47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1316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Основные принципы противодействия экстремизму: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1862" y="1022466"/>
            <a:ext cx="10108276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b="1" dirty="0" smtClean="0">
              <a:latin typeface="Garamond" panose="020204040303010108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Garamond" panose="02020404030301010803" pitchFamily="18" charset="0"/>
              </a:rPr>
              <a:t>Признание, соблюдение и защита прав и свобод человека и гражданина, а равно законных интересов организаций;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Garamond" panose="02020404030301010803" pitchFamily="18" charset="0"/>
              </a:rPr>
              <a:t>Законность;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Garamond" panose="02020404030301010803" pitchFamily="18" charset="0"/>
              </a:rPr>
              <a:t>Гласность;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Garamond" panose="02020404030301010803" pitchFamily="18" charset="0"/>
              </a:rPr>
              <a:t>Приоритет мер, направленных на предупреждение экстремистской деятельности;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Garamond" panose="02020404030301010803" pitchFamily="18" charset="0"/>
              </a:rPr>
              <a:t>Сотрудничество государства с общественными и религиозными объединениями, иными организациями, гражданами в противодействии экстремистской деятельности;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Garamond" panose="02020404030301010803" pitchFamily="18" charset="0"/>
              </a:rPr>
              <a:t>Неотвратимость наказания за осуществление экстремистской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833132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1316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Определение: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" y="1000411"/>
            <a:ext cx="9393382" cy="26776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Экстремизм</a:t>
            </a:r>
            <a:r>
              <a:rPr lang="ru-RU" sz="2800" b="1" dirty="0" smtClean="0">
                <a:latin typeface="Garamond" panose="02020404030301010803" pitchFamily="18" charset="0"/>
              </a:rPr>
              <a:t> – </a:t>
            </a:r>
            <a:r>
              <a:rPr lang="ru-RU" sz="2800" dirty="0" smtClean="0">
                <a:latin typeface="Garamond" panose="02020404030301010803" pitchFamily="18" charset="0"/>
              </a:rPr>
              <a:t>это</a:t>
            </a:r>
            <a:r>
              <a:rPr lang="ru-RU" sz="2800" b="1" dirty="0" smtClean="0">
                <a:latin typeface="Garamond" panose="02020404030301010803" pitchFamily="18" charset="0"/>
              </a:rPr>
              <a:t> </a:t>
            </a:r>
            <a:r>
              <a:rPr lang="ru-RU" sz="2800" dirty="0" smtClean="0">
                <a:latin typeface="Garamond" panose="02020404030301010803" pitchFamily="18" charset="0"/>
              </a:rPr>
              <a:t>приверженность </a:t>
            </a:r>
            <a:r>
              <a:rPr lang="ru-RU" sz="2800" dirty="0">
                <a:latin typeface="Garamond" panose="02020404030301010803" pitchFamily="18" charset="0"/>
              </a:rPr>
              <a:t>к крайним мерам и взглядам, радикально отрицающим существующие в обществе нормы и правила через совокупность насильственных проявлений, совершаемых отдельными лицами и специально организованными группами и сообществами.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53789" y="3824813"/>
            <a:ext cx="9055331" cy="26776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Терроризм </a:t>
            </a:r>
            <a:r>
              <a:rPr lang="ru-RU" sz="2800" b="1" dirty="0" smtClean="0">
                <a:latin typeface="Garamond" panose="02020404030301010803" pitchFamily="18" charset="0"/>
              </a:rPr>
              <a:t>– </a:t>
            </a:r>
            <a:r>
              <a:rPr lang="ru-RU" sz="2800" dirty="0" smtClean="0">
                <a:latin typeface="Garamond" panose="02020404030301010803" pitchFamily="18" charset="0"/>
              </a:rPr>
              <a:t>это</a:t>
            </a:r>
            <a:r>
              <a:rPr lang="ru-RU" sz="2800" b="1" dirty="0" smtClean="0">
                <a:latin typeface="Garamond" panose="02020404030301010803" pitchFamily="18" charset="0"/>
              </a:rPr>
              <a:t> </a:t>
            </a:r>
            <a:r>
              <a:rPr lang="ru-RU" sz="2800" dirty="0" smtClean="0">
                <a:latin typeface="Garamond" panose="02020404030301010803" pitchFamily="18" charset="0"/>
              </a:rPr>
              <a:t>преступление, </a:t>
            </a:r>
            <a:r>
              <a:rPr lang="ru-RU" sz="2800" dirty="0">
                <a:latin typeface="Garamond" panose="02020404030301010803" pitchFamily="18" charset="0"/>
              </a:rPr>
              <a:t>главной целью которого является нарушение общественной безопасности, которое выражается в посягательстве на: жизнь и здоровье граждан, объекты критической инфраструктуры, природную среду, информационную среду, органы государственного управления, государственных и общественных деятелей.</a:t>
            </a:r>
          </a:p>
        </p:txBody>
      </p:sp>
    </p:spTree>
    <p:extLst>
      <p:ext uri="{BB962C8B-B14F-4D97-AF65-F5344CB8AC3E}">
        <p14:creationId xmlns:p14="http://schemas.microsoft.com/office/powerpoint/2010/main" val="2251867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4443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Виды терроризма: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809218"/>
            <a:ext cx="12003577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b="1" dirty="0" smtClean="0">
              <a:latin typeface="Garamond" panose="02020404030301010803" pitchFamily="18" charset="0"/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По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характеру субъекта террористической деятельности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, терроризм делится на:</a:t>
            </a:r>
          </a:p>
          <a:p>
            <a:endParaRPr lang="ru-RU" b="1" dirty="0" smtClean="0"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Неорганизованный или индивидуальный (терроризм одиночек) </a:t>
            </a:r>
            <a:r>
              <a:rPr lang="ru-RU" b="1" dirty="0" smtClean="0">
                <a:latin typeface="Garamond" panose="02020404030301010803" pitchFamily="18" charset="0"/>
              </a:rPr>
              <a:t>— в этом случае теракт (реже, ряд терактов) совершает один-два человека, за которыми не стоит какая-либо организация (Дмитрий Каракозов, Вера Засулич, </a:t>
            </a:r>
            <a:r>
              <a:rPr lang="ru-RU" b="1" dirty="0" smtClean="0">
                <a:latin typeface="Garamond" panose="02020404030301010803" pitchFamily="18" charset="0"/>
              </a:rPr>
              <a:t>Равашоль </a:t>
            </a:r>
            <a:r>
              <a:rPr lang="ru-RU" b="1" dirty="0" smtClean="0">
                <a:latin typeface="Garamond" panose="02020404030301010803" pitchFamily="18" charset="0"/>
              </a:rPr>
              <a:t>и др.);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Организованный, коллективный </a:t>
            </a:r>
            <a:r>
              <a:rPr lang="ru-RU" b="1" dirty="0" smtClean="0">
                <a:latin typeface="Garamond" panose="02020404030301010803" pitchFamily="18" charset="0"/>
              </a:rPr>
              <a:t>— террористическая деятельность планируется и реализуется некой организацией (народовольцы эсеры, Аль-Каида, ИРА, ЭТА, государственный терроризм).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Организованный</a:t>
            </a:r>
            <a:r>
              <a:rPr lang="ru-RU" b="1" dirty="0" smtClean="0">
                <a:latin typeface="Garamond" panose="02020404030301010803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терроризм</a:t>
            </a:r>
            <a:r>
              <a:rPr lang="ru-RU" b="1" dirty="0" smtClean="0">
                <a:latin typeface="Garamond" panose="02020404030301010803" pitchFamily="18" charset="0"/>
              </a:rPr>
              <a:t> — наиболее распространённый в современном мире.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latin typeface="Garamond" panose="02020404030301010803" pitchFamily="18" charset="0"/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По своим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целям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терроризм делится на:</a:t>
            </a: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Националистический</a:t>
            </a:r>
            <a:r>
              <a:rPr lang="ru-RU" b="1" dirty="0" smtClean="0">
                <a:latin typeface="Garamond" panose="02020404030301010803" pitchFamily="18" charset="0"/>
              </a:rPr>
              <a:t> — преследует сепаратистские или национально-освободительные цели;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Религиозный</a:t>
            </a:r>
            <a:r>
              <a:rPr lang="ru-RU" b="1" dirty="0" smtClean="0">
                <a:latin typeface="Garamond" panose="02020404030301010803" pitchFamily="18" charset="0"/>
              </a:rPr>
              <a:t> — может быть связан с борьбой приверженцев религии между собой (индуисты и мусульмане, мусульмане и христиане) и внутри одной веры (католики-протестанты, сунниты-шииты), и преследует цель подорвать светскую власть и утвердить власть религиозную (Исламистский терроризм);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Идеологически заданный, социальный </a:t>
            </a:r>
            <a:r>
              <a:rPr lang="ru-RU" b="1" dirty="0" smtClean="0">
                <a:latin typeface="Garamond" panose="02020404030301010803" pitchFamily="18" charset="0"/>
              </a:rPr>
              <a:t>— преследует цель коренного или частичного изменения экономической или политической системы страны, привлечения внимания общества к какой-либо острой проблеме. Иногда этот вид терроризма называют революционным. Примером идеологически заданного терроризма служат анархистский, эсеровский, фашистский, европейский «левый», экологический терроризм и др.</a:t>
            </a:r>
            <a:endParaRPr lang="ru-RU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27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4443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История терроризма в России. Иван Грозный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(1533-1584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).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46073" y="3503815"/>
            <a:ext cx="6816435" cy="2754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1100" b="1" dirty="0" smtClean="0">
              <a:latin typeface="Garamond" panose="02020404030301010803" pitchFamily="18" charset="0"/>
            </a:endParaRPr>
          </a:p>
          <a:p>
            <a:pPr>
              <a:buNone/>
            </a:pPr>
            <a:r>
              <a:rPr lang="ru-RU" b="1" dirty="0" smtClean="0">
                <a:latin typeface="Garamond" panose="02020404030301010803" pitchFamily="18" charset="0"/>
              </a:rPr>
              <a:t>Террористические</a:t>
            </a:r>
            <a:r>
              <a:rPr lang="ru-RU" b="1" dirty="0">
                <a:latin typeface="Garamond" panose="02020404030301010803" pitchFamily="18" charset="0"/>
              </a:rPr>
              <a:t>, по своей сути, методы применял Иван Грозный, который ввел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опричнину</a:t>
            </a:r>
            <a:r>
              <a:rPr lang="ru-RU" b="1" dirty="0">
                <a:latin typeface="Garamond" panose="02020404030301010803" pitchFamily="18" charset="0"/>
              </a:rPr>
              <a:t> ( 1565)</a:t>
            </a:r>
          </a:p>
          <a:p>
            <a:pPr>
              <a:buNone/>
            </a:pPr>
            <a:r>
              <a:rPr lang="ru-RU" b="1" dirty="0">
                <a:latin typeface="Garamond" panose="02020404030301010803" pitchFamily="18" charset="0"/>
              </a:rPr>
              <a:t>Изначально этим довольно безобидным термином называли часть государственных земель, находившихся в непосредственном управлении царя, однако вскоре слово «опричнина» приобрело зловещий оттенок и стало также обозначать комплекс репрессивных мер, предпринятых с целью усиления монаршей власти. </a:t>
            </a:r>
          </a:p>
          <a:p>
            <a:endParaRPr lang="ru-RU" dirty="0">
              <a:latin typeface="Garamond" panose="020204040303010108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501" y="1147507"/>
            <a:ext cx="3359187" cy="471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015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4443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История терроризма в России.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15048" y="905286"/>
            <a:ext cx="6816435" cy="220060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1100" b="1" dirty="0" smtClean="0">
              <a:latin typeface="Garamond" panose="02020404030301010803" pitchFamily="18" charset="0"/>
            </a:endParaRPr>
          </a:p>
          <a:p>
            <a:pPr>
              <a:buNone/>
            </a:pPr>
            <a:r>
              <a:rPr lang="ru-RU" b="1" dirty="0" smtClean="0">
                <a:latin typeface="Garamond" panose="02020404030301010803" pitchFamily="18" charset="0"/>
              </a:rPr>
              <a:t>В Российской империи основным видом террора были индивидуальные убийства революционерами высокопоставленных чиновников. Нередко при этом страдали сопровождающие их лица и случайные свидетели. Так, самые известные первые теракты были совершены в эпоху правления Александра II.</a:t>
            </a:r>
          </a:p>
          <a:p>
            <a:pPr>
              <a:buNone/>
            </a:pPr>
            <a:endParaRPr lang="ru-RU" b="1" dirty="0" smtClean="0">
              <a:latin typeface="Garamond" panose="020204040303010108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77" y="2294017"/>
            <a:ext cx="2876368" cy="413361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4977" y="905286"/>
            <a:ext cx="2876368" cy="1200329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Первое покушение на жизнь Александра II произошло </a:t>
            </a:r>
            <a:b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</a:b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4 апреля 1866 года.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15049" y="3487428"/>
            <a:ext cx="6816434" cy="313932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История: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  <a:p>
            <a:r>
              <a:rPr lang="ru-RU" dirty="0">
                <a:latin typeface="Garamond" panose="02020404030301010803" pitchFamily="18" charset="0"/>
              </a:rPr>
              <a:t>4 апреля 1866 года </a:t>
            </a:r>
            <a:r>
              <a:rPr lang="ru-RU" b="1" dirty="0">
                <a:latin typeface="Garamond" panose="02020404030301010803" pitchFamily="18" charset="0"/>
              </a:rPr>
              <a:t>Дмитрий Каракозов </a:t>
            </a:r>
            <a:r>
              <a:rPr lang="ru-RU" dirty="0">
                <a:latin typeface="Garamond" panose="02020404030301010803" pitchFamily="18" charset="0"/>
              </a:rPr>
              <a:t>стрелял в императора Александра II: в четвертом часу дня он после обычной прогулки в Летнем саду в сопровождении племянника, герцога Николая Лейхтенбергского, и племянницы, принцессы Марии Баденской, садился в коляску, когда неизвестный человек выстрелил в него из пистолета. Покушение не удалось: существует версия, что стрелявшего толкнул </a:t>
            </a:r>
            <a:r>
              <a:rPr lang="ru-RU" dirty="0" smtClean="0">
                <a:latin typeface="Garamond" panose="02020404030301010803" pitchFamily="18" charset="0"/>
              </a:rPr>
              <a:t>крестьянин, </a:t>
            </a:r>
            <a:r>
              <a:rPr lang="ru-RU" dirty="0">
                <a:latin typeface="Garamond" panose="02020404030301010803" pitchFamily="18" charset="0"/>
              </a:rPr>
              <a:t>это якобы увидел присутствовавший на месте покушения генерал Э.И. Тотлебен. Государь из Летнего сада сразу отправился в Казанский собор принести благодарение Богу за спасение. </a:t>
            </a:r>
          </a:p>
        </p:txBody>
      </p:sp>
    </p:spTree>
    <p:extLst>
      <p:ext uri="{BB962C8B-B14F-4D97-AF65-F5344CB8AC3E}">
        <p14:creationId xmlns:p14="http://schemas.microsoft.com/office/powerpoint/2010/main" val="2650247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4443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Факторы, определяющие возрастание экстремизма и терроризма: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708005" y="3895741"/>
            <a:ext cx="3250661" cy="244737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aramond" panose="02020404030301010803" pitchFamily="18" charset="0"/>
              </a:rPr>
              <a:t>Исторически сложившийся в России правовой нигилизм, и в то же время закрепление в Конституции РФ декларативного принципа правового государства.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8708006" y="1158500"/>
            <a:ext cx="3250661" cy="244737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aramond" panose="02020404030301010803" pitchFamily="18" charset="0"/>
              </a:rPr>
              <a:t>Высокая степень коррумпированности властных структур.</a:t>
            </a:r>
            <a:endParaRPr lang="ru-RU" b="1" dirty="0">
              <a:latin typeface="Garamond" panose="02020404030301010803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93665" y="4271043"/>
            <a:ext cx="3250661" cy="244737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aramond" panose="02020404030301010803" pitchFamily="18" charset="0"/>
              </a:rPr>
              <a:t>Характер экономических, политических и социальных преобразований, не имевший единого замысла и направленности, и обострившийся процесс политической борьбы.</a:t>
            </a:r>
            <a:endParaRPr lang="ru-RU" b="1" dirty="0">
              <a:latin typeface="Garamond" panose="02020404030301010803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32804" y="3905282"/>
            <a:ext cx="3250661" cy="244737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latin typeface="Garamond" panose="02020404030301010803" pitchFamily="18" charset="0"/>
              </a:rPr>
              <a:t>Резкое расслоение граждан по уровню материального </a:t>
            </a:r>
          </a:p>
          <a:p>
            <a:pPr algn="ctr"/>
            <a:r>
              <a:rPr lang="ru-RU" b="1" dirty="0" smtClean="0">
                <a:latin typeface="Garamond" panose="02020404030301010803" pitchFamily="18" charset="0"/>
              </a:rPr>
              <a:t>благосостояния, что порождает социальную напряженность.</a:t>
            </a:r>
            <a:endParaRPr lang="ru-RU" b="1" dirty="0">
              <a:latin typeface="Garamond" panose="02020404030301010803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32804" y="1158500"/>
            <a:ext cx="3250661" cy="244737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aramond" panose="02020404030301010803" pitchFamily="18" charset="0"/>
              </a:rPr>
              <a:t>Широкая криминализация в обществе.</a:t>
            </a:r>
            <a:endParaRPr lang="ru-RU" b="1" dirty="0">
              <a:latin typeface="Garamond" panose="02020404030301010803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393665" y="1524563"/>
            <a:ext cx="3250661" cy="244737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aramond" panose="02020404030301010803" pitchFamily="18" charset="0"/>
              </a:rPr>
              <a:t>Бездуховность, отсутствие традиций и необходимого опыта демократического управления государством и обществом у большинства государственных деятелей.</a:t>
            </a:r>
            <a:endParaRPr lang="ru-RU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172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4443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Правовая основа противодействия терроризму: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3236" y="1592441"/>
            <a:ext cx="11665528" cy="3970318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Правовую основу противодействию терроризму определяют: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altLang="ru-RU" sz="2800" b="1" dirty="0">
                <a:latin typeface="Garamond" panose="02020404030301010803" pitchFamily="18" charset="0"/>
              </a:rPr>
              <a:t>Конституция РФ,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altLang="ru-RU" sz="2800" b="1" dirty="0" smtClean="0">
                <a:latin typeface="Garamond" panose="02020404030301010803" pitchFamily="18" charset="0"/>
              </a:rPr>
              <a:t>Общепризнанные </a:t>
            </a:r>
            <a:r>
              <a:rPr lang="ru-RU" altLang="ru-RU" sz="2800" b="1" dirty="0">
                <a:latin typeface="Garamond" panose="02020404030301010803" pitchFamily="18" charset="0"/>
              </a:rPr>
              <a:t>принципы и нормы международного права,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altLang="ru-RU" sz="2800" b="1" dirty="0" smtClean="0">
                <a:latin typeface="Garamond" panose="02020404030301010803" pitchFamily="18" charset="0"/>
              </a:rPr>
              <a:t>Международные </a:t>
            </a:r>
            <a:r>
              <a:rPr lang="ru-RU" altLang="ru-RU" sz="2800" b="1" dirty="0">
                <a:latin typeface="Garamond" panose="02020404030301010803" pitchFamily="18" charset="0"/>
              </a:rPr>
              <a:t>договоры РФ,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altLang="ru-RU" sz="2800" b="1" dirty="0">
                <a:latin typeface="Garamond" panose="02020404030301010803" pitchFamily="18" charset="0"/>
              </a:rPr>
              <a:t>Федеральный Закон «О противодействии терроризму» и </a:t>
            </a:r>
          </a:p>
          <a:p>
            <a:pPr>
              <a:defRPr/>
            </a:pPr>
            <a:r>
              <a:rPr lang="ru-RU" altLang="ru-RU" sz="2800" b="1" dirty="0">
                <a:latin typeface="Garamond" panose="02020404030301010803" pitchFamily="18" charset="0"/>
              </a:rPr>
              <a:t>другие федеральные законы, нормативные правовые акты Президента РФ, нормативные правовые акты Правительства РФ, а также принимаемые в соответствии с ними нормативные правовые акты других федеральных органов государственной власти.</a:t>
            </a:r>
            <a:endParaRPr lang="ru-RU" sz="28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055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4443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Субъекты, осуществляющие 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борьбу с терроризмом: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3236" y="1592441"/>
            <a:ext cx="11665528" cy="433965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Правительство РФ </a:t>
            </a:r>
            <a:r>
              <a:rPr lang="ru-RU" altLang="ru-RU" sz="2400" b="1" dirty="0">
                <a:latin typeface="Garamond" panose="02020404030301010803" pitchFamily="18" charset="0"/>
              </a:rPr>
              <a:t>– основной субъект руководства борьбой с терроризмом и обеспечения ее необходимыми силами, средствами и ресурсами.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Федеральные органы исполнительной власти </a:t>
            </a:r>
            <a:r>
              <a:rPr lang="ru-RU" altLang="ru-RU" sz="2400" b="1" dirty="0">
                <a:latin typeface="Garamond" panose="02020404030301010803" pitchFamily="18" charset="0"/>
              </a:rPr>
              <a:t>– участвуют в борьбе с терроризмом в пределах своей компетенции, установленной федеральными законами и иными нормативными правовыми актами РФ.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Другие федеральные органы исполнительной власти, перечень которых определяется Правительством РФ</a:t>
            </a:r>
            <a:r>
              <a:rPr lang="ru-RU" altLang="ru-RU" sz="2400" b="1" dirty="0">
                <a:latin typeface="Garamond" panose="02020404030301010803" pitchFamily="18" charset="0"/>
              </a:rPr>
              <a:t> – участвуют в предупреждении, выявлении и пресечении террористической деятельности в пределах своей компетенции.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Субъекты, непосредственно осуществляющие борьбу с терроризмом</a:t>
            </a:r>
            <a:r>
              <a:rPr lang="ru-RU" alt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.</a:t>
            </a:r>
            <a:endParaRPr lang="ru-RU" alt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44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B1A0A">
                <a:alpha val="73000"/>
              </a:srgbClr>
            </a:gs>
            <a:gs pos="12000">
              <a:schemeClr val="accent2"/>
            </a:gs>
            <a:gs pos="82000">
              <a:srgbClr val="FF0000">
                <a:alpha val="72000"/>
              </a:srgbClr>
            </a:gs>
            <a:gs pos="88000">
              <a:srgbClr val="FF0000">
                <a:alpha val="71000"/>
              </a:srgbClr>
            </a:gs>
            <a:gs pos="100000">
              <a:srgbClr val="FF0000">
                <a:alpha val="83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4443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Виды терактов: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3236" y="1592441"/>
            <a:ext cx="11665528" cy="483209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Garamond" panose="02020404030301010803" pitchFamily="18" charset="0"/>
              </a:rPr>
              <a:t>Захват заложников (похищение людей</a:t>
            </a:r>
            <a:r>
              <a:rPr lang="ru-RU" altLang="ru-RU" sz="2800" b="1" dirty="0" smtClean="0">
                <a:latin typeface="Garamond" panose="02020404030301010803" pitchFamily="18" charset="0"/>
              </a:rPr>
              <a:t>);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latin typeface="Garamond" panose="02020404030301010803" pitchFamily="18" charset="0"/>
              </a:rPr>
              <a:t>Взрывы </a:t>
            </a:r>
            <a:r>
              <a:rPr lang="ru-RU" altLang="ru-RU" sz="2800" b="1" dirty="0">
                <a:latin typeface="Garamond" panose="02020404030301010803" pitchFamily="18" charset="0"/>
              </a:rPr>
              <a:t>(во дворе, в общественном транспорте, в зданиях, на рынках, </a:t>
            </a:r>
            <a:r>
              <a:rPr lang="ru-RU" altLang="ru-RU" sz="2800" b="1" dirty="0" smtClean="0">
                <a:latin typeface="Garamond" panose="02020404030301010803" pitchFamily="18" charset="0"/>
              </a:rPr>
              <a:t>стадионах </a:t>
            </a:r>
            <a:r>
              <a:rPr lang="ru-RU" altLang="ru-RU" sz="2800" b="1" dirty="0">
                <a:latin typeface="Garamond" panose="02020404030301010803" pitchFamily="18" charset="0"/>
              </a:rPr>
              <a:t>и в других местах массового скопления людей</a:t>
            </a:r>
            <a:r>
              <a:rPr lang="ru-RU" altLang="ru-RU" sz="2800" b="1" dirty="0" smtClean="0">
                <a:latin typeface="Garamond" panose="02020404030301010803" pitchFamily="18" charset="0"/>
              </a:rPr>
              <a:t>);</a:t>
            </a:r>
            <a:endParaRPr lang="ru-RU" altLang="ru-RU" sz="2800" b="1" dirty="0"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Garamond" panose="02020404030301010803" pitchFamily="18" charset="0"/>
              </a:rPr>
              <a:t>Поджоги, угрозы по телефону, </a:t>
            </a:r>
            <a:r>
              <a:rPr lang="ru-RU" altLang="ru-RU" sz="2800" b="1" dirty="0" smtClean="0">
                <a:latin typeface="Garamond" panose="02020404030301010803" pitchFamily="18" charset="0"/>
              </a:rPr>
              <a:t>шантаж;</a:t>
            </a:r>
            <a:endParaRPr lang="ru-RU" altLang="ru-RU" sz="2800" b="1" dirty="0"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Garamond" panose="02020404030301010803" pitchFamily="18" charset="0"/>
              </a:rPr>
              <a:t>Захват транспортных средств с пассажирами (самолетов, </a:t>
            </a:r>
            <a:r>
              <a:rPr lang="ru-RU" altLang="ru-RU" sz="2800" b="1" dirty="0" smtClean="0">
                <a:latin typeface="Garamond" panose="02020404030301010803" pitchFamily="18" charset="0"/>
              </a:rPr>
              <a:t>автобусов</a:t>
            </a:r>
            <a:r>
              <a:rPr lang="ru-RU" altLang="ru-RU" sz="2800" b="1" dirty="0">
                <a:latin typeface="Garamond" panose="02020404030301010803" pitchFamily="18" charset="0"/>
              </a:rPr>
              <a:t>, автомобилей</a:t>
            </a:r>
            <a:r>
              <a:rPr lang="ru-RU" altLang="ru-RU" sz="2800" b="1" dirty="0" smtClean="0">
                <a:latin typeface="Garamond" panose="02020404030301010803" pitchFamily="18" charset="0"/>
              </a:rPr>
              <a:t>);</a:t>
            </a:r>
            <a:endParaRPr lang="ru-RU" altLang="ru-RU" sz="2800" b="1" dirty="0"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Garamond" panose="02020404030301010803" pitchFamily="18" charset="0"/>
              </a:rPr>
              <a:t>Акции с использованием оружия массового </a:t>
            </a:r>
            <a:r>
              <a:rPr lang="ru-RU" altLang="ru-RU" sz="2800" b="1" dirty="0" smtClean="0">
                <a:latin typeface="Garamond" panose="02020404030301010803" pitchFamily="18" charset="0"/>
              </a:rPr>
              <a:t>поражения, отравляющих </a:t>
            </a:r>
            <a:r>
              <a:rPr lang="ru-RU" altLang="ru-RU" sz="2800" b="1" dirty="0">
                <a:latin typeface="Garamond" panose="02020404030301010803" pitchFamily="18" charset="0"/>
              </a:rPr>
              <a:t>веществ, электромагнитных и </a:t>
            </a:r>
            <a:r>
              <a:rPr lang="ru-RU" altLang="ru-RU" sz="2800" b="1" dirty="0" smtClean="0">
                <a:latin typeface="Garamond" panose="02020404030301010803" pitchFamily="18" charset="0"/>
              </a:rPr>
              <a:t>кибернетических средств </a:t>
            </a:r>
            <a:r>
              <a:rPr lang="ru-RU" altLang="ru-RU" sz="2800" b="1" dirty="0">
                <a:latin typeface="Garamond" panose="02020404030301010803" pitchFamily="18" charset="0"/>
              </a:rPr>
              <a:t>(как возможная реальность</a:t>
            </a:r>
            <a:r>
              <a:rPr lang="ru-RU" altLang="ru-RU" sz="2800" b="1" dirty="0" smtClean="0">
                <a:latin typeface="Garamond" panose="02020404030301010803" pitchFamily="18" charset="0"/>
              </a:rPr>
              <a:t>);</a:t>
            </a:r>
            <a:endParaRPr lang="ru-RU" altLang="ru-RU" sz="2800" b="1" dirty="0"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Garamond" panose="02020404030301010803" pitchFamily="18" charset="0"/>
              </a:rPr>
              <a:t>Убийства (с применением холодного и </a:t>
            </a:r>
            <a:r>
              <a:rPr lang="ru-RU" altLang="ru-RU" sz="2800" b="1" dirty="0" smtClean="0">
                <a:latin typeface="Garamond" panose="02020404030301010803" pitchFamily="18" charset="0"/>
              </a:rPr>
              <a:t>огнестрельного оружия</a:t>
            </a:r>
            <a:r>
              <a:rPr lang="ru-RU" altLang="ru-RU" sz="2800" b="1" dirty="0">
                <a:latin typeface="Garamond" panose="02020404030301010803" pitchFamily="18" charset="0"/>
              </a:rPr>
              <a:t>, ядов</a:t>
            </a:r>
            <a:r>
              <a:rPr lang="ru-RU" altLang="ru-RU" sz="2800" b="1" dirty="0" smtClean="0">
                <a:latin typeface="Garamond" panose="02020404030301010803" pitchFamily="18" charset="0"/>
              </a:rPr>
              <a:t>);</a:t>
            </a:r>
            <a:endParaRPr lang="ru-RU" altLang="ru-RU" sz="2800" b="1" dirty="0"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Garamond" panose="02020404030301010803" pitchFamily="18" charset="0"/>
              </a:rPr>
              <a:t>Отравление водоисточников, продуктов.</a:t>
            </a:r>
          </a:p>
        </p:txBody>
      </p:sp>
    </p:spTree>
    <p:extLst>
      <p:ext uri="{BB962C8B-B14F-4D97-AF65-F5344CB8AC3E}">
        <p14:creationId xmlns:p14="http://schemas.microsoft.com/office/powerpoint/2010/main" val="38367693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1303</Words>
  <Application>Microsoft Office PowerPoint</Application>
  <PresentationFormat>Широкоэкранный</PresentationFormat>
  <Paragraphs>96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Garamond</vt:lpstr>
      <vt:lpstr>Тема Office</vt:lpstr>
      <vt:lpstr>Экстремизм терроризм - чрезвычайные опасности для общества и государства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Экстремизм терроризм - чрезвычайные опасности для общества и государства</dc:title>
  <dc:creator>Alina</dc:creator>
  <cp:lastModifiedBy>Alina</cp:lastModifiedBy>
  <cp:revision>9</cp:revision>
  <dcterms:created xsi:type="dcterms:W3CDTF">2022-11-05T12:46:48Z</dcterms:created>
  <dcterms:modified xsi:type="dcterms:W3CDTF">2022-11-05T15:26:55Z</dcterms:modified>
</cp:coreProperties>
</file>