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77" r:id="rId3"/>
    <p:sldId id="272" r:id="rId4"/>
    <p:sldId id="278" r:id="rId5"/>
    <p:sldId id="279" r:id="rId6"/>
    <p:sldId id="280" r:id="rId7"/>
    <p:sldId id="281" r:id="rId8"/>
    <p:sldId id="263" r:id="rId9"/>
    <p:sldId id="259" r:id="rId10"/>
    <p:sldId id="274" r:id="rId11"/>
    <p:sldId id="269" r:id="rId12"/>
    <p:sldId id="282" r:id="rId13"/>
    <p:sldId id="283" r:id="rId14"/>
    <p:sldId id="268" r:id="rId1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80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8C4FF4-6EE1-4A76-9B8F-B2F594D6C874}" type="datetimeFigureOut">
              <a:rPr lang="ru-RU"/>
              <a:pPr>
                <a:defRPr/>
              </a:pPr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F7A747-1B53-4B3F-B8D2-D8AB0E12814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4BD201-5F9C-4593-BEFD-74C971F0B552}" type="datetimeFigureOut">
              <a:rPr lang="ru-RU"/>
              <a:pPr>
                <a:defRPr/>
              </a:pPr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22E6F0-797A-404D-B2F0-96032D2C16E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7A3035-02C7-4538-A480-C6887B19F5A6}" type="datetimeFigureOut">
              <a:rPr lang="ru-RU"/>
              <a:pPr>
                <a:defRPr/>
              </a:pPr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18664C-3B03-4311-A452-8E87A1DF2E3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52DDE1-E9F2-4B50-AB95-1A36B28481DE}" type="datetimeFigureOut">
              <a:rPr lang="ru-RU"/>
              <a:pPr>
                <a:defRPr/>
              </a:pPr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87BA6C-DE82-4922-A007-5CB817EE4E2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011FA9-72D4-4D0D-AA04-5200C8F96D1C}" type="datetimeFigureOut">
              <a:rPr lang="ru-RU"/>
              <a:pPr>
                <a:defRPr/>
              </a:pPr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CBFCBB-F7D8-4AD9-B5F9-93687358CA6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8AA105-3B9A-485F-A7BD-B3B1C1BFF994}" type="datetimeFigureOut">
              <a:rPr lang="ru-RU"/>
              <a:pPr>
                <a:defRPr/>
              </a:pPr>
              <a:t>11.10.2022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217202-91A5-4841-8837-12B3422A9C1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03E727-7E97-4B76-A273-97C117DFD6DE}" type="datetimeFigureOut">
              <a:rPr lang="ru-RU"/>
              <a:pPr>
                <a:defRPr/>
              </a:pPr>
              <a:t>11.10.2022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F140D1-42AB-456C-B3EB-2E58162D29C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2FDA9A-A9AF-4522-BA4E-959710ABA8F2}" type="datetimeFigureOut">
              <a:rPr lang="ru-RU"/>
              <a:pPr>
                <a:defRPr/>
              </a:pPr>
              <a:t>11.10.2022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C4C3DF-49FF-4AA4-A1AB-8615103FAEC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1C31E6-6AC6-4E62-806B-D0CB1E8C6262}" type="datetimeFigureOut">
              <a:rPr lang="ru-RU"/>
              <a:pPr>
                <a:defRPr/>
              </a:pPr>
              <a:t>11.10.2022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B0E188-B191-46AC-99B7-5113417AE6A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E59BE0-226E-4980-AAF5-F1A9DF7C7AE8}" type="datetimeFigureOut">
              <a:rPr lang="ru-RU"/>
              <a:pPr>
                <a:defRPr/>
              </a:pPr>
              <a:t>11.10.2022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D8319C-EFFD-43A6-A723-9E31BBA50F6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94FB44-2B3A-4EA5-B708-4FEB9F41BBF1}" type="datetimeFigureOut">
              <a:rPr lang="ru-RU"/>
              <a:pPr>
                <a:defRPr/>
              </a:pPr>
              <a:t>11.10.2022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C51498-F984-481A-8E8C-4DDFA9BC918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0_d3a88_7f4a30dc_orig.png"/>
          <p:cNvPicPr>
            <a:picLocks noChangeAspect="1"/>
          </p:cNvPicPr>
          <p:nvPr userDrawn="1"/>
        </p:nvPicPr>
        <p:blipFill>
          <a:blip r:embed="rId13" cstate="email"/>
          <a:stretch>
            <a:fillRect/>
          </a:stretch>
        </p:blipFill>
        <p:spPr>
          <a:xfrm>
            <a:off x="1" y="0"/>
            <a:ext cx="9143999" cy="6858000"/>
          </a:xfrm>
          <a:prstGeom prst="rect">
            <a:avLst/>
          </a:prstGeom>
        </p:spPr>
      </p:pic>
      <p:sp>
        <p:nvSpPr>
          <p:cNvPr id="11" name="Прямоугольник 10"/>
          <p:cNvSpPr/>
          <p:nvPr userDrawn="1"/>
        </p:nvSpPr>
        <p:spPr>
          <a:xfrm>
            <a:off x="285720" y="285728"/>
            <a:ext cx="8572560" cy="6357982"/>
          </a:xfrm>
          <a:prstGeom prst="rect">
            <a:avLst/>
          </a:prstGeom>
          <a:solidFill>
            <a:schemeClr val="bg1"/>
          </a:solidFill>
          <a:ln>
            <a:solidFill>
              <a:srgbClr val="7030A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 userDrawn="1"/>
        </p:nvSpPr>
        <p:spPr>
          <a:xfrm>
            <a:off x="285720" y="6429396"/>
            <a:ext cx="1199367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800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http://linda6035.ucoz.ru/</a:t>
            </a:r>
            <a:endParaRPr lang="ru-RU" sz="800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Picture 2" descr="http://img-fotki.yandex.ru/get/9320/16969765.22c/0_8f6e7_6c5fd1e5_M.png"/>
          <p:cNvPicPr>
            <a:picLocks noChangeAspect="1" noChangeArrowheads="1"/>
          </p:cNvPicPr>
          <p:nvPr userDrawn="1"/>
        </p:nvPicPr>
        <p:blipFill>
          <a:blip r:embed="rId14" cstate="email">
            <a:duotone>
              <a:prstClr val="black"/>
              <a:schemeClr val="accent4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6000760" y="4086224"/>
            <a:ext cx="2857500" cy="2771776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7" Type="http://schemas.openxmlformats.org/officeDocument/2006/relationships/image" Target="../media/image38.jpe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mailto:skosh@guostrj.ru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10.jpeg"/><Relationship Id="rId7" Type="http://schemas.openxmlformats.org/officeDocument/2006/relationships/image" Target="../media/image14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6"/>
          <p:cNvGrpSpPr/>
          <p:nvPr/>
        </p:nvGrpSpPr>
        <p:grpSpPr>
          <a:xfrm>
            <a:off x="899592" y="836712"/>
            <a:ext cx="7776864" cy="4329772"/>
            <a:chOff x="1809295" y="175254"/>
            <a:chExt cx="6500385" cy="4914271"/>
          </a:xfrm>
        </p:grpSpPr>
        <p:sp>
          <p:nvSpPr>
            <p:cNvPr id="3" name="Прямоугольник 2"/>
            <p:cNvSpPr/>
            <p:nvPr/>
          </p:nvSpPr>
          <p:spPr>
            <a:xfrm>
              <a:off x="1809295" y="175254"/>
              <a:ext cx="6500385" cy="28993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ru-RU" sz="4000" b="1" dirty="0">
                  <a:ln w="10541" cmpd="sng">
                    <a:solidFill>
                      <a:srgbClr val="7D7D7D">
                        <a:tint val="100000"/>
                        <a:shade val="100000"/>
                        <a:satMod val="110000"/>
                      </a:srgbClr>
                    </a:solidFill>
                    <a:prstDash val="solid"/>
                  </a:ln>
                  <a:solidFill>
                    <a:srgbClr val="7030A0"/>
                  </a:solidFill>
                  <a:latin typeface="Monotype Corsiva" pitchFamily="66" charset="0"/>
                </a:rPr>
                <a:t>Создание условий для развития личности через реализацию педагогического проекта </a:t>
              </a:r>
            </a:p>
            <a:p>
              <a:pPr algn="ctr">
                <a:defRPr/>
              </a:pPr>
              <a:r>
                <a:rPr lang="ru-RU" sz="4000" b="1" dirty="0">
                  <a:ln w="10541" cmpd="sng">
                    <a:solidFill>
                      <a:srgbClr val="7D7D7D">
                        <a:tint val="100000"/>
                        <a:shade val="100000"/>
                        <a:satMod val="110000"/>
                      </a:srgbClr>
                    </a:solidFill>
                    <a:prstDash val="solid"/>
                  </a:ln>
                  <a:solidFill>
                    <a:srgbClr val="7030A0"/>
                  </a:solidFill>
                  <a:latin typeface="Monotype Corsiva" pitchFamily="66" charset="0"/>
                </a:rPr>
                <a:t>«Строим дом дружбы»</a:t>
              </a:r>
            </a:p>
          </p:txBody>
        </p:sp>
        <p:sp>
          <p:nvSpPr>
            <p:cNvPr id="4" name="Прямоугольник 3"/>
            <p:cNvSpPr/>
            <p:nvPr/>
          </p:nvSpPr>
          <p:spPr>
            <a:xfrm>
              <a:off x="2952881" y="4670335"/>
              <a:ext cx="5084703" cy="41919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endParaRPr lang="ru-RU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7030A0"/>
                </a:solidFill>
                <a:latin typeface="Monotype Corsiva" pitchFamily="66" charset="0"/>
              </a:endParaRPr>
            </a:p>
          </p:txBody>
        </p:sp>
      </p:grpSp>
      <p:sp>
        <p:nvSpPr>
          <p:cNvPr id="5" name="Прямоугольник 4"/>
          <p:cNvSpPr/>
          <p:nvPr/>
        </p:nvSpPr>
        <p:spPr>
          <a:xfrm>
            <a:off x="4283968" y="4293096"/>
            <a:ext cx="4572000" cy="195130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Лаптева</a:t>
            </a:r>
          </a:p>
          <a:p>
            <a:pPr algn="ctr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Ольга Владимировна</a:t>
            </a:r>
          </a:p>
          <a:p>
            <a:pPr algn="ctr" eaLnBrk="1" fontAlgn="auto" hangingPunct="1">
              <a:lnSpc>
                <a:spcPct val="120000"/>
              </a:lnSpc>
              <a:spcAft>
                <a:spcPts val="0"/>
              </a:spcAft>
              <a:buFont typeface="Wingdings 2"/>
              <a:buNone/>
              <a:defRPr/>
            </a:pPr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учитель высшей квалификационной категории МОУ «СКоШ» </a:t>
            </a:r>
          </a:p>
          <a:p>
            <a:pPr algn="ctr" eaLnBrk="1" fontAlgn="auto" hangingPunct="1">
              <a:lnSpc>
                <a:spcPct val="120000"/>
              </a:lnSpc>
              <a:spcAft>
                <a:spcPts val="0"/>
              </a:spcAft>
              <a:buFont typeface="Wingdings 2"/>
              <a:buNone/>
              <a:defRPr/>
            </a:pPr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г. Стрежевой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6" name="Picture 2" descr="F:\IMGP4433.JPG"/>
          <p:cNvPicPr>
            <a:picLocks noChangeAspect="1" noChangeArrowheads="1"/>
          </p:cNvPicPr>
          <p:nvPr/>
        </p:nvPicPr>
        <p:blipFill>
          <a:blip r:embed="rId2" cstate="print">
            <a:lum bright="-20000"/>
          </a:blip>
          <a:srcRect/>
          <a:stretch>
            <a:fillRect/>
          </a:stretch>
        </p:blipFill>
        <p:spPr bwMode="auto">
          <a:xfrm rot="21393691">
            <a:off x="759421" y="3531982"/>
            <a:ext cx="3513139" cy="2634854"/>
          </a:xfrm>
          <a:prstGeom prst="rect">
            <a:avLst/>
          </a:prstGeom>
          <a:ln w="38100" cap="sq">
            <a:solidFill>
              <a:srgbClr val="7030A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C3B4B61-B0B0-0D4E-CCA5-2F71C9D8FF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ct val="115000"/>
              </a:lnSpc>
              <a:spcAft>
                <a:spcPts val="1000"/>
              </a:spcAft>
              <a:tabLst>
                <a:tab pos="8673465" algn="l"/>
              </a:tabLst>
            </a:pPr>
            <a:r>
              <a:rPr lang="ru-RU" sz="30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Занятие  по теме «Дружат дети всей земли»</a:t>
            </a:r>
            <a:br>
              <a:rPr lang="ru-RU" sz="3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3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4C55B385-D068-E791-A10D-51B1D9E19DE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screen"/>
          <a:stretch>
            <a:fillRect/>
          </a:stretch>
        </p:blipFill>
        <p:spPr>
          <a:xfrm rot="21334710">
            <a:off x="906510" y="1243940"/>
            <a:ext cx="3176016" cy="2170176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DE5B1BC-1F6A-2EE3-C849-F724B2269AA6}"/>
              </a:ext>
            </a:extLst>
          </p:cNvPr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 rot="387573">
            <a:off x="4950145" y="1301193"/>
            <a:ext cx="3256915" cy="2127885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F429AA43-01FC-DA24-6402-7FD4DFCE02CD}"/>
              </a:ext>
            </a:extLst>
          </p:cNvPr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4554245" y="3861048"/>
            <a:ext cx="3457575" cy="2286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1E364E27-E623-D420-9D1E-C65D17942E1D}"/>
              </a:ext>
            </a:extLst>
          </p:cNvPr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694293" y="3717032"/>
            <a:ext cx="3600450" cy="2314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679099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068D89B6-F017-BFC7-F129-E18DE75E7430}"/>
              </a:ext>
            </a:extLst>
          </p:cNvPr>
          <p:cNvSpPr txBox="1"/>
          <p:nvPr/>
        </p:nvSpPr>
        <p:spPr>
          <a:xfrm>
            <a:off x="2879812" y="548680"/>
            <a:ext cx="3384376" cy="3994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0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Кухня разных народов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8D354118-678C-54D4-D38B-E66303ED35C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-370" t="19556" r="9074" b="20388"/>
          <a:stretch/>
        </p:blipFill>
        <p:spPr bwMode="auto">
          <a:xfrm>
            <a:off x="5975664" y="4149080"/>
            <a:ext cx="2787524" cy="244827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F1E882DE-512D-8BCF-4F96-FDF8FC77DAA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48" r="32015"/>
          <a:stretch/>
        </p:blipFill>
        <p:spPr bwMode="auto">
          <a:xfrm>
            <a:off x="3001477" y="995480"/>
            <a:ext cx="2636089" cy="312425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1DA1E7EE-8A9D-8939-6FA4-E9D1D7406AB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1" t="28501" r="15981" b="-601"/>
          <a:stretch/>
        </p:blipFill>
        <p:spPr bwMode="auto">
          <a:xfrm>
            <a:off x="199166" y="971164"/>
            <a:ext cx="2536880" cy="291388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9684BB5D-299C-DBAA-CE6B-332E8243C1DA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7" t="27178" r="27526"/>
          <a:stretch/>
        </p:blipFill>
        <p:spPr bwMode="auto">
          <a:xfrm>
            <a:off x="539552" y="4108114"/>
            <a:ext cx="2196494" cy="237801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76680664-0E7A-D0F9-2AFC-AF0A54CDCA18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785" r="1390" b="29407"/>
          <a:stretch/>
        </p:blipFill>
        <p:spPr bwMode="auto">
          <a:xfrm>
            <a:off x="2872332" y="4200605"/>
            <a:ext cx="3018338" cy="219303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F6049972-62B5-9BA6-0156-C050420B52E5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8428" y="923155"/>
            <a:ext cx="2257425" cy="30099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58987B87-BD20-A3F0-2841-DEC5972506CE}"/>
              </a:ext>
            </a:extLst>
          </p:cNvPr>
          <p:cNvSpPr txBox="1"/>
          <p:nvPr/>
        </p:nvSpPr>
        <p:spPr>
          <a:xfrm>
            <a:off x="2339752" y="620688"/>
            <a:ext cx="4104456" cy="16951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7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Анкета для учащихся.</a:t>
            </a:r>
          </a:p>
          <a:p>
            <a:pPr marL="0" marR="0" lvl="0" indent="0" algn="ctr" defTabSz="914400" rtl="0" eaLnBrk="1" fontAlgn="base" latinLnBrk="0" hangingPunct="1">
              <a:lnSpc>
                <a:spcPct val="107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7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endParaRPr lang="ru-RU" sz="20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7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340F0C1-F5C4-0CED-35DE-2CAC1074EF10}"/>
              </a:ext>
            </a:extLst>
          </p:cNvPr>
          <p:cNvSpPr txBox="1"/>
          <p:nvPr/>
        </p:nvSpPr>
        <p:spPr>
          <a:xfrm>
            <a:off x="395536" y="1340768"/>
            <a:ext cx="8424936" cy="43349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28600">
              <a:lnSpc>
                <a:spcPct val="107000"/>
              </a:lnSpc>
              <a:spcAft>
                <a:spcPts val="450"/>
              </a:spcAft>
            </a:pPr>
            <a:r>
              <a:rPr lang="ru-RU" sz="1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6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Назови своих лучших друзей (подруг)</a:t>
            </a:r>
            <a:endParaRPr lang="ru-RU" sz="1600" b="1" dirty="0">
              <a:solidFill>
                <a:srgbClr val="0070C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28600">
              <a:lnSpc>
                <a:spcPct val="107000"/>
              </a:lnSpc>
              <a:spcAft>
                <a:spcPts val="450"/>
              </a:spcAft>
            </a:pPr>
            <a:r>
              <a:rPr lang="ru-RU" sz="16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	Есть ли среди твоих друзей (подруг) люди других национальностей?</a:t>
            </a:r>
            <a:endParaRPr lang="ru-RU" sz="1600" b="1" dirty="0">
              <a:solidFill>
                <a:srgbClr val="0070C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28600">
              <a:lnSpc>
                <a:spcPct val="107000"/>
              </a:lnSpc>
              <a:spcAft>
                <a:spcPts val="450"/>
              </a:spcAft>
            </a:pPr>
            <a:r>
              <a:rPr lang="ru-RU" sz="16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(да, нет)</a:t>
            </a:r>
            <a:endParaRPr lang="ru-RU" sz="1600" b="1" dirty="0">
              <a:solidFill>
                <a:srgbClr val="0070C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28600">
              <a:lnSpc>
                <a:spcPct val="107000"/>
              </a:lnSpc>
              <a:spcAft>
                <a:spcPts val="450"/>
              </a:spcAft>
            </a:pPr>
            <a:r>
              <a:rPr lang="ru-RU" sz="16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3.Часто ли у тебя возникают разногласия с друзьями (подругами)?</a:t>
            </a:r>
            <a:endParaRPr lang="ru-RU" sz="1600" b="1" dirty="0">
              <a:solidFill>
                <a:srgbClr val="0070C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28600">
              <a:lnSpc>
                <a:spcPct val="107000"/>
              </a:lnSpc>
              <a:spcAft>
                <a:spcPts val="450"/>
              </a:spcAft>
            </a:pPr>
            <a:r>
              <a:rPr lang="ru-RU" sz="16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4. Что ты делаешь для того, чтобы не ссориться со своими друзьями (подругами)?</a:t>
            </a:r>
            <a:endParaRPr lang="ru-RU" sz="1600" b="1" dirty="0">
              <a:solidFill>
                <a:srgbClr val="0070C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450"/>
              </a:spcAft>
              <a:buFont typeface="+mj-lt"/>
              <a:buAutoNum type="arabicPeriod" startAt="5"/>
            </a:pPr>
            <a:r>
              <a:rPr lang="ru-RU" sz="16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Знаком ли ты с семейными традициями своих друзей(подруг)?</a:t>
            </a:r>
            <a:endParaRPr lang="ru-RU" sz="1600" b="1" dirty="0">
              <a:solidFill>
                <a:srgbClr val="0070C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450"/>
              </a:spcAft>
            </a:pPr>
            <a:r>
              <a:rPr lang="ru-RU" sz="16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6. Что тебе нравится в этих традициях?</a:t>
            </a:r>
          </a:p>
          <a:p>
            <a:pPr algn="ctr">
              <a:lnSpc>
                <a:spcPct val="107000"/>
              </a:lnSpc>
              <a:spcAft>
                <a:spcPts val="450"/>
              </a:spcAft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Результат Анкетирования</a:t>
            </a:r>
            <a:endParaRPr lang="ru-RU" sz="1600" b="1" dirty="0">
              <a:solidFill>
                <a:srgbClr val="0070C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28600">
              <a:lnSpc>
                <a:spcPct val="107000"/>
              </a:lnSpc>
              <a:spcAft>
                <a:spcPts val="450"/>
              </a:spcAft>
            </a:pPr>
            <a:r>
              <a:rPr lang="ru-RU" sz="16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 человек – 90% имеют друзей другой национальности</a:t>
            </a:r>
            <a:endParaRPr lang="ru-RU" sz="1600" b="1" dirty="0">
              <a:solidFill>
                <a:srgbClr val="0070C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28600">
              <a:lnSpc>
                <a:spcPct val="107000"/>
              </a:lnSpc>
              <a:spcAft>
                <a:spcPts val="450"/>
              </a:spcAft>
            </a:pPr>
            <a:r>
              <a:rPr lang="ru-RU" sz="16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7 человек – 63% стараются не ссориться с друзьями или ссорятся очень редко</a:t>
            </a:r>
            <a:endParaRPr lang="ru-RU" sz="1600" b="1" dirty="0">
              <a:solidFill>
                <a:srgbClr val="0070C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28600">
              <a:lnSpc>
                <a:spcPct val="107000"/>
              </a:lnSpc>
              <a:spcAft>
                <a:spcPts val="450"/>
              </a:spcAft>
            </a:pPr>
            <a:r>
              <a:rPr lang="ru-RU" sz="16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 человека – 36% - знакомы с традициями своих друзей</a:t>
            </a:r>
          </a:p>
          <a:p>
            <a:pPr marL="228600">
              <a:lnSpc>
                <a:spcPct val="107000"/>
              </a:lnSpc>
              <a:spcAft>
                <a:spcPts val="450"/>
              </a:spcAft>
            </a:pPr>
            <a:r>
              <a:rPr lang="ru-RU" sz="16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 человека – 18% - знакомы с традицией встречи мусульманского праздника Ураза-байрам</a:t>
            </a:r>
            <a:endParaRPr lang="ru-RU" sz="1600" dirty="0">
              <a:solidFill>
                <a:srgbClr val="0070C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28600">
              <a:lnSpc>
                <a:spcPct val="107000"/>
              </a:lnSpc>
              <a:spcAft>
                <a:spcPts val="450"/>
              </a:spcAft>
            </a:pPr>
            <a:endParaRPr lang="ru-RU" sz="1600" b="1" dirty="0">
              <a:solidFill>
                <a:srgbClr val="0070C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4B9437A0-C5DC-8F49-9DDC-341EDFB5ABC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88224" y="5229200"/>
            <a:ext cx="1816765" cy="14022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835241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DF386E4E-3FDD-8B4A-DF66-ACB33CE9582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73" t="1710" r="2673" b="15764"/>
          <a:stretch/>
        </p:blipFill>
        <p:spPr bwMode="auto">
          <a:xfrm>
            <a:off x="251520" y="404664"/>
            <a:ext cx="8568952" cy="612068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15462605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59632" y="1412776"/>
            <a:ext cx="7128792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Муниципальное общеобразовательное учреждение «Специальная (коррекционная) школа городского округа Стрежевой МОУ «</a:t>
            </a:r>
            <a:r>
              <a:rPr lang="ru-RU" sz="2400" b="1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СКоШ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» </a:t>
            </a: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</a:p>
          <a:p>
            <a:pPr algn="ctr">
              <a:spcAft>
                <a:spcPts val="0"/>
              </a:spcAft>
            </a:pPr>
            <a:endParaRPr lang="ru-RU" sz="2400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636780, Томская область, г. Стрежевой, </a:t>
            </a:r>
          </a:p>
          <a:p>
            <a:pPr algn="ctr">
              <a:spcAft>
                <a:spcPts val="0"/>
              </a:spcAft>
            </a:pP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ул. Викулова, 1/2</a:t>
            </a:r>
          </a:p>
          <a:p>
            <a:pPr algn="ctr">
              <a:spcAft>
                <a:spcPts val="0"/>
              </a:spcAft>
            </a:pP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Тел/факс. 5-73-07</a:t>
            </a:r>
          </a:p>
          <a:p>
            <a:pPr algn="ctr">
              <a:spcAft>
                <a:spcPts val="0"/>
              </a:spcAft>
            </a:pPr>
            <a:endParaRPr lang="ru-RU" sz="2400" b="1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Сайт школы: </a:t>
            </a:r>
            <a:r>
              <a:rPr lang="en-US" sz="24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skosh@guostrj.ru</a:t>
            </a:r>
            <a:endParaRPr lang="ru-RU" sz="2400" b="1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267744" y="692696"/>
            <a:ext cx="459471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>
                <a:solidFill>
                  <a:srgbClr val="7030A0"/>
                </a:solidFill>
              </a:rPr>
              <a:t>Контактная информация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17543A12-46C9-65BB-A832-B666796C5058}"/>
              </a:ext>
            </a:extLst>
          </p:cNvPr>
          <p:cNvSpPr txBox="1"/>
          <p:nvPr/>
        </p:nvSpPr>
        <p:spPr>
          <a:xfrm>
            <a:off x="323528" y="404664"/>
            <a:ext cx="8568952" cy="60353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0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Анкета для учащихся.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sz="1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Есть ли у тебя друг(подруга)?</a:t>
            </a:r>
          </a:p>
          <a:p>
            <a:pPr marL="457200"/>
            <a:r>
              <a:rPr lang="ru-RU" sz="1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(да, нет)</a:t>
            </a:r>
          </a:p>
          <a:p>
            <a:pPr lvl="0"/>
            <a:r>
              <a:rPr lang="ru-RU" sz="1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2.Всегда ли ты согласен с другом (подругой)?</a:t>
            </a:r>
          </a:p>
          <a:p>
            <a:pPr marL="457200"/>
            <a:r>
              <a:rPr lang="ru-RU" sz="1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(да, нет)</a:t>
            </a:r>
          </a:p>
          <a:p>
            <a:r>
              <a:rPr lang="ru-RU" sz="1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3.Что может стать причиной вашей ссоры?</a:t>
            </a:r>
          </a:p>
          <a:p>
            <a:pPr marL="457200"/>
            <a:r>
              <a:rPr lang="ru-RU" sz="1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(Плохой поступок, ложь, другое мнение.)</a:t>
            </a:r>
          </a:p>
          <a:p>
            <a:pPr marL="342900" lvl="0" indent="-342900">
              <a:buFont typeface="+mj-lt"/>
              <a:buAutoNum type="arabicPeriod" startAt="4"/>
            </a:pPr>
            <a:r>
              <a:rPr lang="ru-RU" sz="16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Как ты миришься с другом (подругой)после ссоры?</a:t>
            </a:r>
            <a:endParaRPr lang="ru-RU" sz="1600" b="1" dirty="0">
              <a:solidFill>
                <a:srgbClr val="0070C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buFont typeface="+mj-lt"/>
              <a:buAutoNum type="arabicPeriod" startAt="4"/>
            </a:pPr>
            <a:r>
              <a:rPr lang="ru-RU" sz="16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Что общего у тебя с твоими друзьями (подругами)?</a:t>
            </a:r>
            <a:endParaRPr lang="ru-RU" sz="1600" b="1" dirty="0">
              <a:solidFill>
                <a:srgbClr val="0070C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buFont typeface="+mj-lt"/>
              <a:buAutoNum type="arabicPeriod" startAt="4"/>
            </a:pPr>
            <a:r>
              <a:rPr lang="ru-RU" sz="16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Есть ли среди твоих друзей (подруг) люди других национальностей?</a:t>
            </a:r>
            <a:endParaRPr lang="ru-RU" sz="1600" b="1" dirty="0">
              <a:solidFill>
                <a:srgbClr val="0070C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/>
            <a:r>
              <a:rPr lang="ru-RU" sz="16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(да, нет)Как ты считаешь, влияет ли национальность на выбор друзей?</a:t>
            </a:r>
            <a:endParaRPr lang="ru-RU" sz="1600" b="1" dirty="0">
              <a:solidFill>
                <a:srgbClr val="0070C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/>
            <a:r>
              <a:rPr lang="ru-RU" sz="16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(да, нет)</a:t>
            </a:r>
            <a:endParaRPr lang="ru-RU" sz="1600" b="1" dirty="0">
              <a:solidFill>
                <a:srgbClr val="0070C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/>
            <a:r>
              <a:rPr lang="ru-RU" sz="16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8. Уважаешь ли ты людей другой национальности?</a:t>
            </a:r>
            <a:endParaRPr lang="ru-RU" sz="1600" b="1" dirty="0">
              <a:solidFill>
                <a:srgbClr val="0070C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/>
            <a:r>
              <a:rPr lang="ru-RU" sz="16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(да, нет)</a:t>
            </a:r>
            <a:endParaRPr lang="ru-RU" sz="1600" b="1" dirty="0">
              <a:solidFill>
                <a:srgbClr val="0070C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algn="ctr">
              <a:lnSpc>
                <a:spcPct val="107000"/>
              </a:lnSpc>
              <a:spcAft>
                <a:spcPts val="800"/>
              </a:spcAft>
            </a:pPr>
            <a:r>
              <a:rPr lang="ru-RU" sz="16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0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Результат Анкетирования</a:t>
            </a:r>
            <a:endParaRPr lang="ru-RU" sz="2000" b="1" dirty="0">
              <a:solidFill>
                <a:srgbClr val="0070C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defTabSz="914400" eaLnBrk="1" latinLnBrk="0" hangingPunct="1">
              <a:lnSpc>
                <a:spcPct val="107000"/>
              </a:lnSpc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человека – 36 % - не имеют друзей</a:t>
            </a:r>
          </a:p>
          <a:p>
            <a:pPr marL="0" marR="0" lvl="0" indent="0" defTabSz="914400" eaLnBrk="1" latinLnBrk="0" hangingPunct="1">
              <a:lnSpc>
                <a:spcPct val="107000"/>
              </a:lnSpc>
              <a:buClrTx/>
              <a:buSzTx/>
              <a:buFontTx/>
              <a:buNone/>
              <a:tabLst/>
              <a:defRPr/>
            </a:pPr>
            <a:r>
              <a:rPr lang="ru-RU" sz="1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8 человек – 72 % - часто ссорятся, их друзья часто обманывают</a:t>
            </a:r>
          </a:p>
          <a:p>
            <a:pPr marL="0" marR="0" lvl="0" indent="0" defTabSz="914400" eaLnBrk="1" latinLnBrk="0" hangingPunct="1">
              <a:lnSpc>
                <a:spcPct val="107000"/>
              </a:lnSpc>
              <a:buClrTx/>
              <a:buSzTx/>
              <a:buFontTx/>
              <a:buNone/>
              <a:tabLst/>
              <a:defRPr/>
            </a:pPr>
            <a:r>
              <a:rPr lang="ru-RU" sz="1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6 человек – 54% - после ссоры просят друг у друга прощения</a:t>
            </a:r>
          </a:p>
          <a:p>
            <a:pPr marL="0" marR="0" lvl="0" indent="0" defTabSz="914400" eaLnBrk="1" latinLnBrk="0" hangingPunct="1">
              <a:lnSpc>
                <a:spcPct val="107000"/>
              </a:lnSpc>
              <a:buClrTx/>
              <a:buSzTx/>
              <a:buFontTx/>
              <a:buNone/>
              <a:tabLst/>
              <a:defRPr/>
            </a:pPr>
            <a:r>
              <a:rPr lang="ru-RU" sz="1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 человека – 27 % - имеют друзей другой национальности</a:t>
            </a:r>
          </a:p>
          <a:p>
            <a:pPr marL="0" marR="0" lvl="0" indent="0" defTabSz="914400" eaLnBrk="1" latinLnBrk="0" hangingPunct="1">
              <a:lnSpc>
                <a:spcPct val="107000"/>
              </a:lnSpc>
              <a:buClrTx/>
              <a:buSzTx/>
              <a:buFontTx/>
              <a:buNone/>
              <a:tabLst/>
              <a:defRPr/>
            </a:pPr>
            <a:r>
              <a:rPr lang="ru-RU" sz="1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 человека – 27% - считают, что национальность влияет на выбор друзей.</a:t>
            </a:r>
          </a:p>
          <a:p>
            <a:pPr marL="0" marR="0" lvl="0" indent="0" defTabSz="914400" eaLnBrk="1" latinLnBrk="0" hangingPunct="1">
              <a:lnSpc>
                <a:spcPct val="100000"/>
              </a:lnSpc>
              <a:buClrTx/>
              <a:buSzTx/>
              <a:buFontTx/>
              <a:buNone/>
              <a:tabLst/>
              <a:defRPr/>
            </a:pPr>
            <a:r>
              <a:rPr lang="ru-RU" sz="1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5 человек - 45% - не знают, уважают они или нет людей другой национальности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2F5A7B57-D7AA-A1FD-46EE-1BAC984975D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8763" y="404664"/>
            <a:ext cx="1348038" cy="288032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53426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68A5363F-84E7-17DB-E386-FC69B0AB599E}"/>
              </a:ext>
            </a:extLst>
          </p:cNvPr>
          <p:cNvSpPr txBox="1"/>
          <p:nvPr/>
        </p:nvSpPr>
        <p:spPr>
          <a:xfrm>
            <a:off x="323528" y="548680"/>
            <a:ext cx="8496944" cy="56323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000" b="1" u="sng" kern="1200" dirty="0">
                <a:ln w="10541" cap="flat" cmpd="sng" algn="ctr">
                  <a:solidFill>
                    <a:srgbClr val="7D7D7D"/>
                  </a:solidFill>
                  <a:prstDash val="solid"/>
                  <a:round/>
                </a:ln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+mn-ea"/>
              </a:rPr>
              <a:t>Цель проекта:</a:t>
            </a:r>
          </a:p>
          <a:p>
            <a:pPr algn="ctr"/>
            <a:r>
              <a:rPr lang="ru-RU" sz="2000" b="1" kern="1200" dirty="0">
                <a:ln w="10541" cap="flat" cmpd="sng" algn="ctr">
                  <a:solidFill>
                    <a:srgbClr val="7D7D7D"/>
                  </a:solidFill>
                  <a:prstDash val="solid"/>
                  <a:round/>
                </a:ln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+mn-ea"/>
              </a:rPr>
              <a:t> Создание оптимальных педагогических условий для организации совместной деятельности педагогов, обучающихся и их родителей в процессе которой у школьников повысится уровень личностного развития, будут развиваться культура толерантности и навыки социализации, формироваться функциональная грамотность.</a:t>
            </a:r>
          </a:p>
          <a:p>
            <a:pPr algn="ctr"/>
            <a:r>
              <a:rPr lang="ru-RU" sz="2000" b="1" u="sng" dirty="0">
                <a:ln w="10541" cap="flat" cmpd="sng" algn="ctr">
                  <a:solidFill>
                    <a:srgbClr val="7D7D7D"/>
                  </a:solidFill>
                  <a:prstDash val="solid"/>
                  <a:round/>
                </a:ln>
                <a:solidFill>
                  <a:srgbClr val="00B0F0"/>
                </a:solidFill>
                <a:latin typeface="Times New Roman" panose="02020603050405020304" pitchFamily="18" charset="0"/>
              </a:rPr>
              <a:t>Задачи проекта:</a:t>
            </a:r>
          </a:p>
          <a:p>
            <a:r>
              <a:rPr lang="ru-RU" sz="2000" b="1" dirty="0">
                <a:ln w="10541" cap="flat" cmpd="sng" algn="ctr">
                  <a:solidFill>
                    <a:srgbClr val="7D7D7D"/>
                  </a:solidFill>
                  <a:prstDash val="solid"/>
                  <a:round/>
                </a:ln>
                <a:solidFill>
                  <a:srgbClr val="00B0F0"/>
                </a:solidFill>
                <a:latin typeface="Times New Roman" panose="02020603050405020304" pitchFamily="18" charset="0"/>
              </a:rPr>
              <a:t>1. Воспитывать умение терпимо относиться к особенностям поведения, мышления и поступкам людей, обусловленных национальными и социальными различиями;</a:t>
            </a:r>
          </a:p>
          <a:p>
            <a:r>
              <a:rPr lang="ru-RU" sz="2000" b="1" dirty="0">
                <a:ln w="10541" cap="flat" cmpd="sng" algn="ctr">
                  <a:solidFill>
                    <a:srgbClr val="7D7D7D"/>
                  </a:solidFill>
                  <a:prstDash val="solid"/>
                  <a:round/>
                </a:ln>
                <a:solidFill>
                  <a:srgbClr val="00B0F0"/>
                </a:solidFill>
                <a:latin typeface="Times New Roman" panose="02020603050405020304" pitchFamily="18" charset="0"/>
              </a:rPr>
              <a:t>2. Обучать детей навыкам эффективного взаимодействия при решении возникших проблем;</a:t>
            </a:r>
          </a:p>
          <a:p>
            <a:r>
              <a:rPr lang="ru-RU" sz="2000" b="1" dirty="0">
                <a:ln w="10541" cap="flat" cmpd="sng" algn="ctr">
                  <a:solidFill>
                    <a:srgbClr val="7D7D7D"/>
                  </a:solidFill>
                  <a:prstDash val="solid"/>
                  <a:round/>
                </a:ln>
                <a:solidFill>
                  <a:srgbClr val="00B0F0"/>
                </a:solidFill>
                <a:latin typeface="Times New Roman" panose="02020603050405020304" pitchFamily="18" charset="0"/>
              </a:rPr>
              <a:t>3. Осуществлять этнокультурное просвещение учащихся;</a:t>
            </a:r>
          </a:p>
          <a:p>
            <a:r>
              <a:rPr lang="ru-RU" sz="2000" b="1" dirty="0">
                <a:ln w="10541" cap="flat" cmpd="sng" algn="ctr">
                  <a:solidFill>
                    <a:srgbClr val="7D7D7D"/>
                  </a:solidFill>
                  <a:prstDash val="solid"/>
                  <a:round/>
                </a:ln>
                <a:solidFill>
                  <a:srgbClr val="00B0F0"/>
                </a:solidFill>
                <a:latin typeface="Times New Roman" panose="02020603050405020304" pitchFamily="18" charset="0"/>
              </a:rPr>
              <a:t>4. Формировать стремление оказывать помощь и быть готовым её принимать;</a:t>
            </a:r>
          </a:p>
          <a:p>
            <a:r>
              <a:rPr lang="ru-RU" sz="2000" b="1" dirty="0">
                <a:ln w="10541" cap="flat" cmpd="sng" algn="ctr">
                  <a:solidFill>
                    <a:srgbClr val="7D7D7D"/>
                  </a:solidFill>
                  <a:prstDash val="solid"/>
                  <a:round/>
                </a:ln>
                <a:solidFill>
                  <a:srgbClr val="00B0F0"/>
                </a:solidFill>
                <a:latin typeface="Times New Roman" panose="02020603050405020304" pitchFamily="18" charset="0"/>
              </a:rPr>
              <a:t>5. Воспитывать любовь к большой и малой родине, желание знать и изучать историю. Традиции, обычаи не только своей национальности, но и других народов.</a:t>
            </a:r>
            <a:endParaRPr lang="ru-RU" sz="2000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10321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8EE818CD-8F7C-5928-33AF-62AD5310888B}"/>
              </a:ext>
            </a:extLst>
          </p:cNvPr>
          <p:cNvSpPr txBox="1"/>
          <p:nvPr/>
        </p:nvSpPr>
        <p:spPr>
          <a:xfrm>
            <a:off x="323528" y="404665"/>
            <a:ext cx="8496944" cy="52997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40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Тематические разделы проекта:</a:t>
            </a:r>
          </a:p>
          <a:p>
            <a:pPr marL="342900" lvl="0" indent="-342900">
              <a:lnSpc>
                <a:spcPct val="107000"/>
              </a:lnSpc>
              <a:spcAft>
                <a:spcPts val="450"/>
              </a:spcAft>
              <a:buFont typeface="+mj-lt"/>
              <a:buAutoNum type="arabicPeriod"/>
            </a:pPr>
            <a:r>
              <a:rPr lang="ru-RU" sz="32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Я и другие;</a:t>
            </a:r>
            <a:endParaRPr lang="ru-RU" sz="3200" dirty="0">
              <a:solidFill>
                <a:srgbClr val="0070C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450"/>
              </a:spcAft>
              <a:buFont typeface="+mj-lt"/>
              <a:buAutoNum type="arabicPeriod"/>
            </a:pPr>
            <a:r>
              <a:rPr lang="ru-RU" sz="32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Произведения народов разных национальностей;</a:t>
            </a:r>
            <a:endParaRPr lang="ru-RU" sz="3200" dirty="0">
              <a:solidFill>
                <a:srgbClr val="0070C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450"/>
              </a:spcAft>
              <a:buFont typeface="+mj-lt"/>
              <a:buAutoNum type="arabicPeriod"/>
            </a:pPr>
            <a:r>
              <a:rPr lang="ru-RU" sz="32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Национальные игры;</a:t>
            </a:r>
            <a:endParaRPr lang="ru-RU" sz="3200" dirty="0">
              <a:solidFill>
                <a:srgbClr val="0070C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450"/>
              </a:spcAft>
              <a:buFont typeface="+mj-lt"/>
              <a:buAutoNum type="arabicPeriod"/>
            </a:pPr>
            <a:r>
              <a:rPr lang="ru-RU" sz="32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Костюмы, обычаи, традиции;</a:t>
            </a:r>
            <a:endParaRPr lang="ru-RU" sz="3200" dirty="0">
              <a:solidFill>
                <a:srgbClr val="0070C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450"/>
              </a:spcAft>
              <a:buFont typeface="+mj-lt"/>
              <a:buAutoNum type="arabicPeriod"/>
            </a:pPr>
            <a:r>
              <a:rPr lang="ru-RU" sz="32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Народное творчество, ремёсла;</a:t>
            </a:r>
            <a:endParaRPr lang="ru-RU" sz="3200" dirty="0">
              <a:solidFill>
                <a:srgbClr val="0070C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450"/>
              </a:spcAft>
              <a:buFont typeface="+mj-lt"/>
              <a:buAutoNum type="arabicPeriod"/>
            </a:pPr>
            <a:r>
              <a:rPr lang="ru-RU" sz="32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Кухни разных народов</a:t>
            </a:r>
            <a:r>
              <a:rPr lang="ru-RU" sz="36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600" dirty="0">
              <a:solidFill>
                <a:srgbClr val="0070C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ru-RU" sz="2000" dirty="0">
              <a:solidFill>
                <a:srgbClr val="0070C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C971D7E7-303F-DB47-5E2E-70D7778378C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00" r="7400" b="19062"/>
          <a:stretch/>
        </p:blipFill>
        <p:spPr bwMode="auto">
          <a:xfrm>
            <a:off x="6354702" y="3645024"/>
            <a:ext cx="2287523" cy="271961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9892541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7FD9A975-A1FE-3614-45C6-AD49A4C713FA}"/>
              </a:ext>
            </a:extLst>
          </p:cNvPr>
          <p:cNvSpPr txBox="1"/>
          <p:nvPr/>
        </p:nvSpPr>
        <p:spPr>
          <a:xfrm>
            <a:off x="251519" y="277859"/>
            <a:ext cx="8496944" cy="5837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Генеологическое древо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C437780-864B-4337-4DF8-74EBCD462CE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4774243" y="2705361"/>
            <a:ext cx="3127702" cy="4718996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992BFD63-585D-44D6-F301-F2CE77B5D14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430" t="7420" r="22659" b="10575"/>
          <a:stretch/>
        </p:blipFill>
        <p:spPr bwMode="auto">
          <a:xfrm>
            <a:off x="362457" y="1271587"/>
            <a:ext cx="3505200" cy="431482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DA11FECD-FD5E-E627-5BA3-04FAF833B97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83968" y="895549"/>
            <a:ext cx="3676207" cy="26362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4707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92D8E55E-883A-467D-64CB-9862FF399A7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29" t="2891" r="25454" b="-1924"/>
          <a:stretch/>
        </p:blipFill>
        <p:spPr bwMode="auto">
          <a:xfrm rot="5400000">
            <a:off x="4720965" y="3411704"/>
            <a:ext cx="2205029" cy="232201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BB99235-A1F3-16B8-D451-5671E973AB0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458" t="2650" r="9212" b="3420"/>
          <a:stretch/>
        </p:blipFill>
        <p:spPr bwMode="auto">
          <a:xfrm rot="5400000">
            <a:off x="6742497" y="4423826"/>
            <a:ext cx="2347157" cy="203398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3EC3D35-EBED-9740-8ABE-B260F4FC640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16" y="633475"/>
            <a:ext cx="2448284" cy="2448284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7F42000-200E-1458-547A-DDC8193D6790}"/>
              </a:ext>
            </a:extLst>
          </p:cNvPr>
          <p:cNvSpPr txBox="1"/>
          <p:nvPr/>
        </p:nvSpPr>
        <p:spPr>
          <a:xfrm>
            <a:off x="2771800" y="331417"/>
            <a:ext cx="4572000" cy="3994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0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Сказки разных народов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3322B42C-3FE3-0FD0-7D1F-06095C23EF7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55" t="-2465" r="4437" b="3561"/>
          <a:stretch/>
        </p:blipFill>
        <p:spPr bwMode="auto">
          <a:xfrm>
            <a:off x="2365114" y="4121319"/>
            <a:ext cx="2190115" cy="204168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D77C327D-3771-85CA-526E-CD15401D1756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84" r="2833" b="4219"/>
          <a:stretch/>
        </p:blipFill>
        <p:spPr bwMode="auto">
          <a:xfrm>
            <a:off x="5971058" y="778332"/>
            <a:ext cx="2495550" cy="188531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3EE3E739-5782-CDF9-1E03-ABED91268095}"/>
              </a:ext>
            </a:extLst>
          </p:cNvPr>
          <p:cNvSpPr txBox="1"/>
          <p:nvPr/>
        </p:nvSpPr>
        <p:spPr>
          <a:xfrm>
            <a:off x="5076056" y="3029182"/>
            <a:ext cx="4672938" cy="3994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0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Путешествие по Башкирии</a:t>
            </a: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07FD9378-6B24-B432-73AA-35DE443CC7CE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89" t="10565" r="8889" b="12285"/>
          <a:stretch/>
        </p:blipFill>
        <p:spPr bwMode="auto">
          <a:xfrm>
            <a:off x="2737272" y="862898"/>
            <a:ext cx="2876394" cy="203420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59FB9B32-16A5-43E3-5AAA-80613A5B1A4B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57" t="9981" r="11258" b="10287"/>
          <a:stretch/>
        </p:blipFill>
        <p:spPr bwMode="auto">
          <a:xfrm>
            <a:off x="210932" y="3163085"/>
            <a:ext cx="2092325" cy="264795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08555665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73857936-AD3F-49B0-8674-A254D06FB755}"/>
              </a:ext>
            </a:extLst>
          </p:cNvPr>
          <p:cNvSpPr txBox="1"/>
          <p:nvPr/>
        </p:nvSpPr>
        <p:spPr>
          <a:xfrm>
            <a:off x="3131840" y="476672"/>
            <a:ext cx="2664296" cy="3994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0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Национальные игры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0269161-0804-DEAC-BB28-6E300CF48A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5184" y="1294437"/>
            <a:ext cx="4075353" cy="2400411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7DEA7F6-8C08-6676-1221-FC1B171FAB9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463" y="1294437"/>
            <a:ext cx="3254073" cy="2552923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B850EE30-36EE-91C5-71DF-1E85AB42BED1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75" r="10369"/>
          <a:stretch/>
        </p:blipFill>
        <p:spPr bwMode="auto">
          <a:xfrm>
            <a:off x="5868144" y="4256906"/>
            <a:ext cx="2847975" cy="22479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F0EF1CA7-F625-063E-9D6D-1C9B64962A9C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53" t="642" r="8284" b="6785"/>
          <a:stretch/>
        </p:blipFill>
        <p:spPr bwMode="auto">
          <a:xfrm>
            <a:off x="2957686" y="4320398"/>
            <a:ext cx="2838450" cy="230568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55CB7A47-4C89-A781-41AF-E4C1F7FB4B2B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504867"/>
            <a:ext cx="2828430" cy="212121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825479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476672"/>
            <a:ext cx="7641836" cy="769441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hevronInverted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8064A2">
                    <a:lumMod val="75000"/>
                  </a:srgbClr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t>Все мы разные, но вместе</a:t>
            </a:r>
          </a:p>
        </p:txBody>
      </p:sp>
      <p:pic>
        <p:nvPicPr>
          <p:cNvPr id="1026" name="Picture 2" descr="C:\Users\Татьяна\Desktop\ТОЛЕРАНТНОСТЬ 24 апреля\IMG-20190124-WA000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224342"/>
            <a:ext cx="3240360" cy="24302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Picture 2" descr="C:\Users\Татьяна\Desktop\ТОЛЕРАНТНОСТЬ 24 апреля\IMG-20190124-WA001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039" y="3884944"/>
            <a:ext cx="3464507" cy="25983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C:\Users\Татьяна\Desktop\ТОЛЕРАНТНОСТЬ 24 апреля\ЛАПТ\20190117_130027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32040" y="1246113"/>
            <a:ext cx="3096344" cy="23563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C:\Users\Татьяна\Desktop\ТОЛЕРАНТНОСТЬ 24 апреля\ЛАПТ\20190117_135849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331640" y="3678584"/>
            <a:ext cx="2232248" cy="28204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84055855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0825"/>
          </a:xfrm>
        </p:spPr>
        <p:txBody>
          <a:bodyPr/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30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«Знакомство с народными костюмами»</a:t>
            </a:r>
            <a:br>
              <a:rPr lang="ru-RU" sz="3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3000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0070C0"/>
              </a:solidFill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1E7B756-09B8-2E21-7935-D7D668714D18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lum bright="10000"/>
          </a:blip>
          <a:stretch>
            <a:fillRect/>
          </a:stretch>
        </p:blipFill>
        <p:spPr>
          <a:xfrm>
            <a:off x="832044" y="903949"/>
            <a:ext cx="2697492" cy="241400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E73DAE35-F88B-88F4-7BB5-EDB4DD12AAF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985" t="10175" b="22984"/>
          <a:stretch/>
        </p:blipFill>
        <p:spPr bwMode="auto">
          <a:xfrm rot="5400000">
            <a:off x="-63221" y="3959277"/>
            <a:ext cx="3217337" cy="2156783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E0C73889-A380-94A6-2347-9A400A0BE61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72" t="17918" r="32336"/>
          <a:stretch/>
        </p:blipFill>
        <p:spPr bwMode="auto">
          <a:xfrm>
            <a:off x="6732240" y="1194297"/>
            <a:ext cx="2084929" cy="368661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E114A429-282E-1967-D226-0158E40BA63F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84" r="22460"/>
          <a:stretch/>
        </p:blipFill>
        <p:spPr bwMode="auto">
          <a:xfrm>
            <a:off x="3275856" y="3317952"/>
            <a:ext cx="3024336" cy="295232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Другая 16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7030A0"/>
      </a:hlink>
      <a:folHlink>
        <a:srgbClr val="5F497A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1052</TotalTime>
  <Words>604</Words>
  <Application>Microsoft Office PowerPoint</Application>
  <PresentationFormat>Экран (4:3)</PresentationFormat>
  <Paragraphs>72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0" baseType="lpstr">
      <vt:lpstr>Arial</vt:lpstr>
      <vt:lpstr>Calibri</vt:lpstr>
      <vt:lpstr>Monotype Corsiva</vt:lpstr>
      <vt:lpstr>Times New Roman</vt:lpstr>
      <vt:lpstr>Wingdings 2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«Знакомство с народными костюмами» </vt:lpstr>
      <vt:lpstr>Занятие  по теме «Дружат дети всей земли» 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Laptev Vladimir</cp:lastModifiedBy>
  <cp:revision>59</cp:revision>
  <dcterms:created xsi:type="dcterms:W3CDTF">2014-06-24T15:51:35Z</dcterms:created>
  <dcterms:modified xsi:type="dcterms:W3CDTF">2022-10-11T17:39:13Z</dcterms:modified>
</cp:coreProperties>
</file>