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303" r:id="rId3"/>
    <p:sldId id="308" r:id="rId4"/>
    <p:sldId id="302" r:id="rId5"/>
    <p:sldId id="309" r:id="rId6"/>
    <p:sldId id="325" r:id="rId7"/>
    <p:sldId id="313" r:id="rId8"/>
    <p:sldId id="315" r:id="rId9"/>
    <p:sldId id="310" r:id="rId10"/>
    <p:sldId id="311" r:id="rId11"/>
    <p:sldId id="301" r:id="rId12"/>
    <p:sldId id="316" r:id="rId13"/>
    <p:sldId id="319" r:id="rId14"/>
    <p:sldId id="321" r:id="rId15"/>
    <p:sldId id="326" r:id="rId16"/>
    <p:sldId id="327" r:id="rId17"/>
    <p:sldId id="279" r:id="rId18"/>
    <p:sldId id="285" r:id="rId19"/>
    <p:sldId id="286" r:id="rId20"/>
    <p:sldId id="263" r:id="rId21"/>
    <p:sldId id="288" r:id="rId22"/>
    <p:sldId id="324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0000"/>
    <a:srgbClr val="CC33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3D1BA-E99B-49B6-9BBF-0065092E13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5DEF-EA98-450E-AF91-E4A41399D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BF719-14DC-42C7-B58C-A87D1A383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D1B00D2-90A4-452D-9B13-F555FCBC0C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631FADE-7207-4CAC-BC96-401822B78D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8A1BA-48FC-4584-B697-BECBDECD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FD571BA-1C0E-4217-8002-4DF10B00D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68C4-2E9B-47FD-AD09-61FE4E9F1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AF225-17F5-45E1-BE2E-2E89EAECA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4AB5C-94E1-4E1E-87AF-D0B196A69C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88C3-6ED5-4D2C-A9C3-9D32E55E7D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7008-076F-4C6E-B854-B2C04CEDD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9336F-1E94-4FD4-8B82-9D82CAE7A9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2583BF8-55FA-46EF-849A-1181700CA6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/>
    </p:bld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risshuttle.net/images/galerie-vivienne-passage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fantasticwoodworking.com/Gallery/My%20Favourite%20Intarsia/steve_elephant_intarsia%20woodworking_patterns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hyperlink" Target="http://www.fantasticwoodworking.com/images/products/large/egret_mirror_intarsia_woodworking_how_to_boosk_patterns.jpg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8.jpeg"/><Relationship Id="rId7" Type="http://schemas.openxmlformats.org/officeDocument/2006/relationships/image" Target="../media/image31.jpeg"/><Relationship Id="rId12" Type="http://schemas.openxmlformats.org/officeDocument/2006/relationships/image" Target="../media/image34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ages.yandex.ru/yandsearch?p=15&amp;text=%D0%BC%D0%B0%D1%80%D0%BA%D0%B5%D1%82%D1%80%D0%B8%20%D0%BC%D0%B5%D0%B1%D0%B5%D0%BB%D1%8C%20%D1%84%D0%BE%D1%82%D0%BE&amp;noreask=1&amp;img_url=http://www.studio-mebeli.ru/sites/default/files/imagecache/product_images_small_100_75/product_photos/SAM_8715.JPG&amp;pos=470&amp;rpt=simage&amp;lr=38&amp;nojs=1" TargetMode="External"/><Relationship Id="rId11" Type="http://schemas.openxmlformats.org/officeDocument/2006/relationships/hyperlink" Target="http://images.yandex.ru/yandsearch?p=6&amp;text=%D0%B8%D0%BD%D0%BA%D1%80%D1%83%D1%81%D1%82%D0%B0%D1%86%D0%B8%D1%8F%20%D1%81%D0%BE%D0%BB%D0%BE%D0%BC%D0%BA%D0%BE%D0%B9&amp;noreask=1&amp;img_url=http://www.comgun.ru/uploads/posts/2011-05/1305655342_panno-tigryata.jpg&amp;pos=188&amp;rpt=simage&amp;lr=38&amp;nojs=1" TargetMode="External"/><Relationship Id="rId5" Type="http://schemas.openxmlformats.org/officeDocument/2006/relationships/image" Target="../media/image30.jpeg"/><Relationship Id="rId10" Type="http://schemas.openxmlformats.org/officeDocument/2006/relationships/image" Target="../media/image33.jpeg"/><Relationship Id="rId4" Type="http://schemas.openxmlformats.org/officeDocument/2006/relationships/image" Target="../media/image29.jpeg"/><Relationship Id="rId9" Type="http://schemas.openxmlformats.org/officeDocument/2006/relationships/hyperlink" Target="http://images.yandex.ru/yandsearch?p=1&amp;text=%D0%B8%D0%BD%D0%BA%D1%80%D1%83%D1%81%D1%82%D0%B0%D1%86%D0%B8%D1%8F%20%D1%81%D0%BE%D0%BB%D0%BE%D0%BC%D0%BA%D0%BE%D0%B9&amp;noreask=1&amp;img_url=http://nhpko.ru/public/storage/images/predpriyatiya/5/.thumbs/bde7d7f8a332db9ce31bf25156f5233c_225_0_0.jpg&amp;pos=49&amp;rpt=simage&amp;lr=38&amp;nojs=1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technolog34.narod.ru/foto16.jpg" TargetMode="External"/><Relationship Id="rId3" Type="http://schemas.openxmlformats.org/officeDocument/2006/relationships/hyperlink" Target="http://images.yandex.ru/yandsearch?img_url=http://www.7granei.ru/file/43053.jpg&amp;iorient=&amp;nojs=1&amp;icolor=&amp;p=8&amp;site=&amp;text=%D0%B8%D0%BD%D0%BA%D1%80%D1%83%D1%81%D1%82%D0%B0%D1%86%D0%B8%D1%8F%20%D0%BC%D0%B5%D1%82%D0%B0%D0%BB%D0%BB%D0%BE%D0%BC&amp;wp=&amp;pos=242&amp;recent=&amp;type=&amp;isize=&amp;rpt=simage&amp;itype=" TargetMode="External"/><Relationship Id="rId7" Type="http://schemas.openxmlformats.org/officeDocument/2006/relationships/image" Target="../media/image37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comgun.ru/uploads/posts/2010-08/thumbs/1280927742_322.jpg" TargetMode="External"/><Relationship Id="rId5" Type="http://schemas.openxmlformats.org/officeDocument/2006/relationships/image" Target="http://im2-tub-ru.yandex.net/i?id=133235658-18-72&amp;n=21" TargetMode="External"/><Relationship Id="rId4" Type="http://schemas.openxmlformats.org/officeDocument/2006/relationships/image" Target="../media/image36.jpeg"/><Relationship Id="rId9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g-fotki.yandex.ru/get/5503/foviks21.9/0_58fff_e22a9f71_X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http://img-fotki.yandex.ru/get/5503/foviks21.9/0_58fff_e22a9f71_X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img-fotki.yandex.ru/get/3600/erosolga.14/0_2150a_60bc3926_X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urwiki.ru/wiki/index.php/%D0%A4%D0%B0%D0%B9%D0%BB:%D0%95%D0%BB%D0%B8%D0%B7%D0%B0%D0%B2%D0%B5%D1%82%D0%B0_%D0%BF%D0%B5%D1%82%D1%80%D0%BE%D0%B2%D0%BD%D0%B0.jpg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www.surwiki.ru/wiki/index.php/%D0%A4%D0%B0%D0%B9%D0%BB:%D0%95%D0%BA%D0%B0%D1%82%D0%B5%D1%80%D0%B8%D0%BD%D0%B0_2.jpg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Мозаика на изделиях из древесины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191000"/>
            <a:ext cx="7010400" cy="1752600"/>
          </a:xfrm>
        </p:spPr>
        <p:txBody>
          <a:bodyPr/>
          <a:lstStyle/>
          <a:p>
            <a:r>
              <a:rPr lang="ru-RU" sz="2000" b="1"/>
              <a:t>Создание декоративных изделий из древесины</a:t>
            </a:r>
          </a:p>
          <a:p>
            <a:r>
              <a:rPr lang="ru-RU" sz="2000"/>
              <a:t>7 класс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81000" y="6172200"/>
            <a:ext cx="37768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/>
              <a:t>Учитель технологии  </a:t>
            </a:r>
            <a:r>
              <a:rPr lang="ru-RU" dirty="0" err="1" smtClean="0"/>
              <a:t>Закутин</a:t>
            </a:r>
            <a:r>
              <a:rPr lang="ru-RU" dirty="0" smtClean="0"/>
              <a:t> Д.М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7813"/>
            <a:ext cx="8839200" cy="1143000"/>
          </a:xfrm>
        </p:spPr>
        <p:txBody>
          <a:bodyPr>
            <a:normAutofit/>
          </a:bodyPr>
          <a:lstStyle/>
          <a:p>
            <a:endParaRPr lang="ru-RU" sz="3800" dirty="0"/>
          </a:p>
        </p:txBody>
      </p:sp>
      <p:pic>
        <p:nvPicPr>
          <p:cNvPr id="80900" name="Picture 4" descr="0_49ff6_b8dc94cd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09600"/>
            <a:ext cx="3733800" cy="548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0902" name="Picture 6" descr="galerie-vivienne-pass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609600"/>
            <a:ext cx="3657600" cy="548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277813"/>
            <a:ext cx="8839200" cy="1143000"/>
          </a:xfrm>
        </p:spPr>
        <p:txBody>
          <a:bodyPr/>
          <a:lstStyle/>
          <a:p>
            <a:r>
              <a:rPr lang="ru-RU" sz="3800" dirty="0"/>
              <a:t> </a:t>
            </a:r>
          </a:p>
        </p:txBody>
      </p:sp>
      <p:pic>
        <p:nvPicPr>
          <p:cNvPr id="68620" name="Picture 12" descr="02683145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85800"/>
            <a:ext cx="7924800" cy="548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7813"/>
            <a:ext cx="8839200" cy="1143000"/>
          </a:xfrm>
        </p:spPr>
        <p:txBody>
          <a:bodyPr/>
          <a:lstStyle/>
          <a:p>
            <a:r>
              <a:rPr lang="ru-RU" sz="3800"/>
              <a:t> </a:t>
            </a:r>
          </a:p>
        </p:txBody>
      </p:sp>
      <p:sp>
        <p:nvSpPr>
          <p:cNvPr id="86024" name="Text Box 8"/>
          <p:cNvSpPr txBox="1">
            <a:spLocks noChangeArrowheads="1"/>
          </p:cNvSpPr>
          <p:nvPr/>
        </p:nvSpPr>
        <p:spPr bwMode="auto">
          <a:xfrm>
            <a:off x="388938" y="304800"/>
            <a:ext cx="3129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86027" name="Picture 11" descr="20110711123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55937"/>
            <a:ext cx="7696200" cy="55461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7" name="Rectangle 5"/>
          <p:cNvSpPr>
            <a:spLocks noChangeArrowheads="1"/>
          </p:cNvSpPr>
          <p:nvPr/>
        </p:nvSpPr>
        <p:spPr bwMode="auto">
          <a:xfrm>
            <a:off x="838200" y="1934646"/>
            <a:ext cx="807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dirty="0"/>
              <a:t>    </a:t>
            </a:r>
          </a:p>
        </p:txBody>
      </p:sp>
      <p:sp>
        <p:nvSpPr>
          <p:cNvPr id="90118" name="Rectangle 6"/>
          <p:cNvSpPr>
            <a:spLocks noChangeArrowheads="1"/>
          </p:cNvSpPr>
          <p:nvPr/>
        </p:nvSpPr>
        <p:spPr bwMode="auto">
          <a:xfrm>
            <a:off x="4254500" y="22860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ru-RU" sz="4000" b="1">
              <a:solidFill>
                <a:srgbClr val="CC0000"/>
              </a:solidFill>
              <a:latin typeface="Times New Roman" pitchFamily="18" charset="0"/>
            </a:endParaRPr>
          </a:p>
        </p:txBody>
      </p:sp>
      <p:pic>
        <p:nvPicPr>
          <p:cNvPr id="90123" name="Picture 11" descr="20120529_103147_74157300_full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0"/>
            <a:ext cx="2590800" cy="4267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0131" name="Picture 19" descr="60129697_2091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752600"/>
            <a:ext cx="4592782" cy="3962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0132" name="Rectangle 20"/>
          <p:cNvSpPr>
            <a:spLocks noChangeArrowheads="1"/>
          </p:cNvSpPr>
          <p:nvPr/>
        </p:nvSpPr>
        <p:spPr bwMode="auto">
          <a:xfrm>
            <a:off x="3276600" y="381000"/>
            <a:ext cx="3276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2. Орнамент</a:t>
            </a:r>
            <a:endParaRPr lang="ru-RU" sz="36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2954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Виды орнамента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Геометрический</a:t>
            </a: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8674" name="AutoShape 2" descr="https://vitrazh1.ru/assets/galleries/69/geometricheskij-vitrazhi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https://vitrazh1.ru/assets/galleries/69/geometricheskij-vitrazhi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7" name="Picture 5" descr="C:\Users\User\Desktop\geometricheskij-vitrazhi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752600"/>
            <a:ext cx="7864475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Виды орнамента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Растительный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4034" name="Picture 2" descr="C:\Users\User\Desktop\1644843603_51-fikiwiki-com-p-ornamenti-i-uzori-krasivie-kartink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354" y="1600200"/>
            <a:ext cx="7675402" cy="4648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Виды орнамента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Зооморфный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5058" name="Picture 2" descr="C:\Users\User\Desktop\7ea1f113228243.56271d380fd8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76400"/>
            <a:ext cx="7543800" cy="46684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14400"/>
            <a:ext cx="8686800" cy="609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b="1" dirty="0" smtClean="0">
                <a:solidFill>
                  <a:srgbClr val="FFC000"/>
                </a:solidFill>
                <a:latin typeface="+mj-lt"/>
              </a:rPr>
              <a:t>                               Инкрустация</a:t>
            </a:r>
            <a:endParaRPr lang="ru-RU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38918" name="Picture 6" descr="greben_1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5900" y="1524000"/>
            <a:ext cx="6172200" cy="4629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762000" y="304800"/>
            <a:ext cx="7010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C0000"/>
                </a:solidFill>
                <a:latin typeface="+mj-lt"/>
              </a:rPr>
              <a:t>        </a:t>
            </a:r>
            <a:r>
              <a:rPr lang="ru-RU" sz="3600" b="1" dirty="0" smtClean="0">
                <a:solidFill>
                  <a:srgbClr val="CC0000"/>
                </a:solidFill>
                <a:latin typeface="+mj-lt"/>
              </a:rPr>
              <a:t>3. Виды мозаики</a:t>
            </a:r>
            <a:endParaRPr lang="ru-RU" sz="3600" b="1" dirty="0">
              <a:solidFill>
                <a:srgbClr val="CC0000"/>
              </a:solidFill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-457200" y="1219200"/>
            <a:ext cx="9601200" cy="251460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hlink"/>
                </a:solidFill>
              </a:rPr>
              <a:t>               </a:t>
            </a:r>
            <a:br>
              <a:rPr lang="ru-RU" sz="2400" b="1" dirty="0">
                <a:solidFill>
                  <a:schemeClr val="hlink"/>
                </a:solidFill>
              </a:rPr>
            </a:br>
            <a:r>
              <a:rPr lang="ru-RU" sz="2400" b="1" dirty="0">
                <a:solidFill>
                  <a:schemeClr val="hlink"/>
                </a:solidFill>
              </a:rPr>
              <a:t>          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1066800" y="228600"/>
            <a:ext cx="72390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chemeClr val="hlink"/>
                </a:solidFill>
                <a:latin typeface="+mj-lt"/>
              </a:rPr>
              <a:t>              </a:t>
            </a:r>
            <a:r>
              <a:rPr lang="ru-RU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Виды мозаики</a:t>
            </a:r>
          </a:p>
          <a:p>
            <a:pPr algn="ctr"/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Интарсия</a:t>
            </a:r>
          </a:p>
          <a:p>
            <a:endParaRPr lang="ru-RU" sz="2800" b="1" dirty="0" smtClean="0">
              <a:solidFill>
                <a:srgbClr val="CC0000"/>
              </a:solidFill>
            </a:endParaRPr>
          </a:p>
          <a:p>
            <a:r>
              <a:rPr lang="ru-RU" sz="2800" b="1" dirty="0" smtClean="0">
                <a:solidFill>
                  <a:schemeClr val="hlink"/>
                </a:solidFill>
                <a:latin typeface="Times New Roman" pitchFamily="18" charset="0"/>
              </a:rPr>
              <a:t>  </a:t>
            </a:r>
            <a:endParaRPr lang="ru-RU" sz="2800" b="1" dirty="0">
              <a:solidFill>
                <a:schemeClr val="hlink"/>
              </a:solidFill>
              <a:latin typeface="Times New Roman" pitchFamily="18" charset="0"/>
            </a:endParaRPr>
          </a:p>
          <a:p>
            <a:endParaRPr lang="ru-RU" sz="2800" b="1" dirty="0">
              <a:solidFill>
                <a:schemeClr val="hlink"/>
              </a:solidFill>
              <a:latin typeface="Times New Roman" pitchFamily="18" charset="0"/>
            </a:endParaRPr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0" y="55626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" name="Picture 11" descr="Картинка 34 из 1799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57800" y="1676400"/>
            <a:ext cx="3394546" cy="34375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Picture 14" descr="Картинка 61 из 1799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1676400"/>
            <a:ext cx="4339862" cy="3124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7630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hlink"/>
                </a:solidFill>
                <a:latin typeface="Times New Roman" pitchFamily="18" charset="0"/>
              </a:rPr>
              <a:t> </a:t>
            </a:r>
            <a:r>
              <a:rPr lang="ru-RU" sz="3600" dirty="0" smtClean="0">
                <a:solidFill>
                  <a:srgbClr val="CC0000"/>
                </a:solidFill>
              </a:rPr>
              <a:t>Виды мозаики</a:t>
            </a:r>
            <a:r>
              <a:rPr lang="ru-RU" sz="2800" dirty="0" smtClean="0">
                <a:solidFill>
                  <a:srgbClr val="CC0000"/>
                </a:solidFill>
              </a:rPr>
              <a:t/>
            </a:r>
            <a:br>
              <a:rPr lang="ru-RU" sz="2800" dirty="0" smtClean="0">
                <a:solidFill>
                  <a:srgbClr val="CC0000"/>
                </a:solidFill>
              </a:rPr>
            </a:br>
            <a:r>
              <a:rPr lang="ru-RU" sz="2800" b="1" dirty="0" smtClean="0">
                <a:solidFill>
                  <a:srgbClr val="FFC000"/>
                </a:solidFill>
              </a:rPr>
              <a:t>Маркетри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0" y="4724400"/>
            <a:ext cx="9144000" cy="1219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</a:rPr>
              <a:t>       </a:t>
            </a:r>
            <a:endParaRPr lang="ru-RU" sz="1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/>
              <a:t>   </a:t>
            </a:r>
          </a:p>
        </p:txBody>
      </p:sp>
      <p:pic>
        <p:nvPicPr>
          <p:cNvPr id="47109" name="Picture 5" descr="8[2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5092" y="1676400"/>
            <a:ext cx="7024508" cy="46295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0" y="57150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>
                <a:solidFill>
                  <a:srgbClr val="CC0000"/>
                </a:solidFill>
              </a:rPr>
              <a:t>1.МОЗАИКА</a:t>
            </a:r>
          </a:p>
        </p:txBody>
      </p:sp>
      <p:pic>
        <p:nvPicPr>
          <p:cNvPr id="71684" name="Picture 4" descr="Моза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76400"/>
            <a:ext cx="7620000" cy="472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534400" cy="124618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hlink"/>
                </a:solidFill>
              </a:rPr>
              <a:t> </a:t>
            </a:r>
            <a:r>
              <a:rPr lang="ru-RU" sz="3600" dirty="0" smtClean="0">
                <a:solidFill>
                  <a:srgbClr val="CC0000"/>
                </a:solidFill>
              </a:rPr>
              <a:t>Виды мозаики</a:t>
            </a:r>
            <a:r>
              <a:rPr lang="ru-RU" sz="2400" dirty="0" smtClean="0">
                <a:solidFill>
                  <a:srgbClr val="CC0000"/>
                </a:solidFill>
              </a:rPr>
              <a:t/>
            </a:r>
            <a:br>
              <a:rPr lang="ru-RU" sz="2400" dirty="0" smtClean="0">
                <a:solidFill>
                  <a:srgbClr val="CC0000"/>
                </a:solidFill>
              </a:rPr>
            </a:br>
            <a:r>
              <a:rPr lang="ru-RU" sz="2400" dirty="0" smtClean="0">
                <a:solidFill>
                  <a:srgbClr val="FFC000"/>
                </a:solidFill>
              </a:rPr>
              <a:t>Блочная мозаика</a:t>
            </a:r>
            <a:endParaRPr lang="ru-RU" sz="2400" dirty="0">
              <a:solidFill>
                <a:srgbClr val="FFC000"/>
              </a:solidFill>
              <a:latin typeface="Arial" charset="0"/>
            </a:endParaRPr>
          </a:p>
        </p:txBody>
      </p:sp>
      <p:pic>
        <p:nvPicPr>
          <p:cNvPr id="19457" name="Picture 1" descr="C:\Users\User\Desktop\61220407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47800"/>
            <a:ext cx="3602038" cy="5105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58" name="Picture 2" descr="C:\Users\User\Desktop\medium_c5c3a44beadf0e3062e368010d8b68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3336" y="2362201"/>
            <a:ext cx="4188239" cy="2819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2895600" y="228600"/>
            <a:ext cx="3505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  <a:latin typeface="+mj-lt"/>
              </a:rPr>
              <a:t>Задание № 1</a:t>
            </a:r>
            <a:endParaRPr lang="ru-RU" sz="3200" b="1" dirty="0">
              <a:solidFill>
                <a:schemeClr val="hlink"/>
              </a:solidFill>
              <a:latin typeface="+mj-lt"/>
            </a:endParaRP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974725" y="2474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49182" name="Group 30"/>
          <p:cNvGraphicFramePr>
            <a:graphicFrameLocks noGrp="1"/>
          </p:cNvGraphicFramePr>
          <p:nvPr>
            <p:ph/>
          </p:nvPr>
        </p:nvGraphicFramePr>
        <p:xfrm>
          <a:off x="838200" y="1600200"/>
          <a:ext cx="7772400" cy="990600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Орнаментальная мозаика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Сюжетная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9180" name="Text Box 28"/>
          <p:cNvSpPr txBox="1">
            <a:spLocks noChangeArrowheads="1"/>
          </p:cNvSpPr>
          <p:nvPr/>
        </p:nvSpPr>
        <p:spPr bwMode="auto">
          <a:xfrm>
            <a:off x="762000" y="7620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dirty="0" smtClean="0"/>
              <a:t>Определите к какому типу мозаики относятся изображения на предметах и запиши в таблицу их в соответствующую колонку</a:t>
            </a:r>
            <a:endParaRPr lang="ru-RU" dirty="0"/>
          </a:p>
        </p:txBody>
      </p:sp>
      <p:pic>
        <p:nvPicPr>
          <p:cNvPr id="49184" name="Picture 32" descr="mosaic5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2895600"/>
            <a:ext cx="2286000" cy="1714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9185" name="Picture 33" descr="Мозаика в интерьере - фото-иде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9000" y="2819400"/>
            <a:ext cx="1479550" cy="1905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9186" name="Picture 34" descr="Мозаика в интерьере - фото-иде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2743200"/>
            <a:ext cx="1474788" cy="1981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9187" name="Picture 35" descr="Мозаика в интерьере - фото-иде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00350" y="2819400"/>
            <a:ext cx="1435100" cy="19177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9197" name="Picture 45" descr="i?id=53827049-58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25473" y="5002213"/>
            <a:ext cx="2513727" cy="14747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9200" name="Picture 48" descr="64[1]"/>
          <p:cNvPicPr>
            <a:picLocks noChangeAspect="1" noChangeArrowheads="1"/>
          </p:cNvPicPr>
          <p:nvPr/>
        </p:nvPicPr>
        <p:blipFill>
          <a:blip r:embed="rId8" cstate="print">
            <a:lum bright="18000"/>
          </a:blip>
          <a:srcRect/>
          <a:stretch>
            <a:fillRect/>
          </a:stretch>
        </p:blipFill>
        <p:spPr bwMode="auto">
          <a:xfrm>
            <a:off x="5334000" y="5029200"/>
            <a:ext cx="677863" cy="1447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9203" name="Picture 51" descr="i?id=288720803-00-72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971800" y="5029200"/>
            <a:ext cx="1990725" cy="14287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9207" name="Picture 55" descr="i?id=520879300-42-72&amp;n=21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4953000"/>
            <a:ext cx="1752600" cy="163353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9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9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9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9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9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9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9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solidFill>
                  <a:schemeClr val="hlink"/>
                </a:solidFill>
              </a:rPr>
              <a:t>Задание № </a:t>
            </a:r>
            <a:r>
              <a:rPr lang="ru-RU" sz="3200" b="1" dirty="0" smtClean="0">
                <a:solidFill>
                  <a:schemeClr val="hlink"/>
                </a:solidFill>
              </a:rPr>
              <a:t>2</a:t>
            </a:r>
            <a:r>
              <a:rPr lang="ru-RU" sz="3200" b="1" dirty="0">
                <a:solidFill>
                  <a:schemeClr val="hlink"/>
                </a:solidFill>
              </a:rPr>
              <a:t/>
            </a:r>
            <a:br>
              <a:rPr lang="ru-RU" sz="3200" b="1" dirty="0">
                <a:solidFill>
                  <a:schemeClr val="hlink"/>
                </a:solidFill>
              </a:rPr>
            </a:br>
            <a:r>
              <a:rPr lang="ru-RU" sz="1800" dirty="0">
                <a:solidFill>
                  <a:schemeClr val="tx1"/>
                </a:solidFill>
                <a:latin typeface="Arial" charset="0"/>
              </a:rPr>
              <a:t>определите вид мозаики и занесите в таблицу</a:t>
            </a:r>
            <a:br>
              <a:rPr lang="ru-RU" sz="1800" dirty="0">
                <a:solidFill>
                  <a:schemeClr val="tx1"/>
                </a:solidFill>
                <a:latin typeface="Arial" charset="0"/>
              </a:rPr>
            </a:br>
            <a:r>
              <a:rPr lang="ru-RU" sz="1800" dirty="0">
                <a:solidFill>
                  <a:schemeClr val="tx1"/>
                </a:solidFill>
                <a:latin typeface="Arial" charset="0"/>
              </a:rPr>
              <a:t> под соответствующей цифрой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3810000" cy="1600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b="1" dirty="0"/>
              <a:t>А – Интарсия</a:t>
            </a:r>
          </a:p>
          <a:p>
            <a:pPr>
              <a:buFont typeface="Wingdings" pitchFamily="2" charset="2"/>
              <a:buNone/>
            </a:pPr>
            <a:r>
              <a:rPr lang="ru-RU" sz="2000" b="1" dirty="0"/>
              <a:t>Б – Маркетри</a:t>
            </a:r>
          </a:p>
          <a:p>
            <a:pPr>
              <a:buFont typeface="Wingdings" pitchFamily="2" charset="2"/>
              <a:buNone/>
            </a:pPr>
            <a:r>
              <a:rPr lang="ru-RU" sz="2000" b="1" dirty="0"/>
              <a:t>В – Инкрустация</a:t>
            </a:r>
          </a:p>
          <a:p>
            <a:pPr>
              <a:buFont typeface="Wingdings" pitchFamily="2" charset="2"/>
              <a:buNone/>
            </a:pPr>
            <a:r>
              <a:rPr lang="ru-RU" sz="2000" b="1" dirty="0"/>
              <a:t>Г – Блочная мозаика</a:t>
            </a:r>
          </a:p>
        </p:txBody>
      </p:sp>
      <p:graphicFrame>
        <p:nvGraphicFramePr>
          <p:cNvPr id="98358" name="Group 54"/>
          <p:cNvGraphicFramePr>
            <a:graphicFrameLocks noGrp="1"/>
          </p:cNvGraphicFramePr>
          <p:nvPr>
            <p:ph sz="half" idx="2"/>
          </p:nvPr>
        </p:nvGraphicFramePr>
        <p:xfrm>
          <a:off x="914400" y="3276600"/>
          <a:ext cx="7162800" cy="3127376"/>
        </p:xfrm>
        <a:graphic>
          <a:graphicData uri="http://schemas.openxmlformats.org/drawingml/2006/table">
            <a:tbl>
              <a:tblPr/>
              <a:tblGrid>
                <a:gridCol w="1854200"/>
                <a:gridCol w="1684338"/>
                <a:gridCol w="1854200"/>
                <a:gridCol w="1770062"/>
              </a:tblGrid>
              <a:tr h="1828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8327" name="Picture 23" descr="mark9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276600"/>
            <a:ext cx="1828800" cy="1481138"/>
          </a:xfrm>
          <a:prstGeom prst="rect">
            <a:avLst/>
          </a:prstGeom>
          <a:noFill/>
        </p:spPr>
      </p:pic>
      <p:pic>
        <p:nvPicPr>
          <p:cNvPr id="98347" name="Picture 43" descr="http://im2-tub-ru.yandex.net/i?id=133235658-18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r:link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3581400"/>
            <a:ext cx="1524000" cy="114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53" name="Picture 49" descr="1280927742_322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53200" y="3276600"/>
            <a:ext cx="13668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59" name="Picture 55" descr="foto16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8200" y="3505200"/>
            <a:ext cx="16002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457200" y="578128"/>
            <a:ext cx="8686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 dirty="0"/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0" y="1524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77829" name="Picture 5" descr="http://img-fotki.yandex.ru/get/5503/foviks21.9/0_58fff_e22a9f71_XL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838200" y="381000"/>
            <a:ext cx="7772400" cy="609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50000"/>
              </a:lnSpc>
            </a:pPr>
            <a:endParaRPr lang="ru-RU" sz="4600" dirty="0"/>
          </a:p>
        </p:txBody>
      </p:sp>
      <p:sp>
        <p:nvSpPr>
          <p:cNvPr id="70662" name="Rectangle 6"/>
          <p:cNvSpPr>
            <a:spLocks noChangeArrowheads="1"/>
          </p:cNvSpPr>
          <p:nvPr/>
        </p:nvSpPr>
        <p:spPr bwMode="auto">
          <a:xfrm>
            <a:off x="228600" y="6078538"/>
            <a:ext cx="891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0668" name="Picture 12" descr="171209_2324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145" y="381000"/>
            <a:ext cx="7961855" cy="58937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5" name="Picture 7" descr="4009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57200"/>
            <a:ext cx="7924800" cy="609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DSC01924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62000" y="533400"/>
            <a:ext cx="7785189" cy="5798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0" y="228600"/>
            <a:ext cx="9448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2950" name="Picture 6" descr="0_2150a_60bc3926_X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contrast="6000"/>
          </a:blip>
          <a:srcRect/>
          <a:stretch>
            <a:fillRect/>
          </a:stretch>
        </p:blipFill>
        <p:spPr bwMode="auto">
          <a:xfrm>
            <a:off x="609600" y="1981200"/>
            <a:ext cx="2273300" cy="3276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2952" name="Picture 8" descr="%D0%95%D0%BA%D0%B0%D1%82%D0%B5%D1%80%D0%B8%D0%BD%D0%B0_2">
            <a:hlinkClick r:id="rId4" tooltip="&quot;мозаичный портрет Екатерины Великой&quot;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2057400"/>
            <a:ext cx="2263775" cy="3124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2953" name="Picture 9" descr="%D0%95%D0%BB%D0%B8%D0%B7%D0%B0%D0%B2%D0%B5%D1%82%D0%B0_%D0%BF%D0%B5%D1%82%D1%80%D0%BE%D0%B2%D0%BD%D0%B0">
            <a:hlinkClick r:id="rId6" tooltip="&quot;мозаичный портрет Елизаветы Петровны&quot;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DFEF9"/>
              </a:clrFrom>
              <a:clrTo>
                <a:srgbClr val="FDFE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2019300"/>
            <a:ext cx="2492375" cy="3200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5486400" y="2986699"/>
            <a:ext cx="3429000" cy="43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11090" anchor="ctr">
            <a:spAutoFit/>
          </a:bodyPr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4998" name="Picture 6" descr="e82c533b90f17cbbb9dfb1f08cd9457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57200"/>
            <a:ext cx="8001000" cy="586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277813"/>
            <a:ext cx="6705600" cy="1143000"/>
          </a:xfrm>
        </p:spPr>
        <p:txBody>
          <a:bodyPr/>
          <a:lstStyle/>
          <a:p>
            <a:pPr algn="ctr"/>
            <a:endParaRPr lang="ru-RU" sz="1800" dirty="0"/>
          </a:p>
        </p:txBody>
      </p:sp>
      <p:pic>
        <p:nvPicPr>
          <p:cNvPr id="1026" name="Picture 2" descr="C:\Users\User\Desktop\apse-mosaic-basilica-of-s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34963"/>
            <a:ext cx="7853363" cy="62269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1468</TotalTime>
  <Words>97</Words>
  <Application>Microsoft Office PowerPoint</Application>
  <PresentationFormat>Экран (4:3)</PresentationFormat>
  <Paragraphs>43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Апекс</vt:lpstr>
      <vt:lpstr>Мозаика на изделиях из древесины</vt:lpstr>
      <vt:lpstr>1.МОЗАИКА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</vt:lpstr>
      <vt:lpstr> </vt:lpstr>
      <vt:lpstr>Слайд 13</vt:lpstr>
      <vt:lpstr>  Виды орнамента Геометрический </vt:lpstr>
      <vt:lpstr>Виды орнамента Растительный</vt:lpstr>
      <vt:lpstr>Виды орнамента Зооморфный</vt:lpstr>
      <vt:lpstr>Слайд 17</vt:lpstr>
      <vt:lpstr>                          </vt:lpstr>
      <vt:lpstr> Виды мозаики Маркетри</vt:lpstr>
      <vt:lpstr> Виды мозаики Блочная мозаика</vt:lpstr>
      <vt:lpstr>Слайд 21</vt:lpstr>
      <vt:lpstr>Задание № 2 определите вид мозаики и занесите в таблицу  под соответствующей цифрой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78</cp:revision>
  <cp:lastPrinted>1601-01-01T00:00:00Z</cp:lastPrinted>
  <dcterms:created xsi:type="dcterms:W3CDTF">1601-01-01T00:00:00Z</dcterms:created>
  <dcterms:modified xsi:type="dcterms:W3CDTF">2022-11-09T16:07:16Z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