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80" r:id="rId2"/>
    <p:sldId id="289" r:id="rId3"/>
    <p:sldId id="313" r:id="rId4"/>
    <p:sldId id="290" r:id="rId5"/>
    <p:sldId id="282" r:id="rId6"/>
    <p:sldId id="299" r:id="rId7"/>
    <p:sldId id="314" r:id="rId8"/>
    <p:sldId id="288" r:id="rId9"/>
    <p:sldId id="300" r:id="rId10"/>
    <p:sldId id="302" r:id="rId11"/>
    <p:sldId id="293" r:id="rId12"/>
    <p:sldId id="291" r:id="rId13"/>
    <p:sldId id="303" r:id="rId14"/>
    <p:sldId id="304" r:id="rId15"/>
    <p:sldId id="305" r:id="rId16"/>
    <p:sldId id="296" r:id="rId17"/>
    <p:sldId id="297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02" autoAdjust="0"/>
    <p:restoredTop sz="94624" autoAdjust="0"/>
  </p:normalViewPr>
  <p:slideViewPr>
    <p:cSldViewPr snapToGrid="0">
      <p:cViewPr varScale="1">
        <p:scale>
          <a:sx n="69" d="100"/>
          <a:sy n="69" d="100"/>
        </p:scale>
        <p:origin x="-61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7D5FD-0691-40C8-AD5A-E1D510970494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395744-8240-4B3E-8969-A9BA98E4C7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7A1950-FA86-EAF8-AC19-E9FB896DBA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FCE6D12-22B4-8FB8-39A1-598458ACEE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558C16D-EAA1-0B83-003D-0F8F23AC1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F64FC-EDBC-47D7-9533-CDC105496824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705DFD2-89DF-0A45-7882-74B626335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5B827E4-91FB-A187-CA21-4CADE9F41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3AF0-382A-4A1B-A42E-47EF866E65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29013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A20B4B-F0B8-FE4B-6CAA-FF8B5DD2D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57E95E3-1704-2B53-CCE7-7450EF6508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740BC61-118F-4E55-3B1B-6BD4159D4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F64FC-EDBC-47D7-9533-CDC105496824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ACA16A3-B2E4-20CF-E2A0-574DFB5DC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414C8DC-F72F-E5CB-503E-93EA8D9AA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3AF0-382A-4A1B-A42E-47EF866E65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6350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A2E13001-472B-EBE8-996D-6FB66BE6BB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7A62293-78CE-B4D4-D785-215A42339C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05A3D89-5C26-85C8-D8D9-8B6FE51B5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F64FC-EDBC-47D7-9533-CDC105496824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B01D670-193D-ECB3-C741-4B405B593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FD8129B-9666-0F9E-5AEE-950602DE8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3AF0-382A-4A1B-A42E-47EF866E65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97661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F26F0EE-CD1B-9E98-5D3F-9D1C0AB77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687F39F-B805-739C-0F80-FD1696CB1C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4736427-2946-695C-C68F-9BCBAB801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F64FC-EDBC-47D7-9533-CDC105496824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B4693A6-8A72-77E3-E8CE-A17070032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E4CC650-BE9B-7324-A64A-5F0FF691A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3AF0-382A-4A1B-A42E-47EF866E65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9589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DB0F0C9-90ED-B4E3-6659-7B6965CCB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765B328-6F32-6B9B-27C8-7FF891E12E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7346879-9306-4888-9DEC-02A5A624B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F64FC-EDBC-47D7-9533-CDC105496824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5DCED68-5A39-2572-1532-43F768AFB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23629B2-592E-8C47-F96D-8E35E1C4D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3AF0-382A-4A1B-A42E-47EF866E65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68867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CD37E8-3F06-6DB4-589C-C2E005495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127A16A-F1AD-3ECF-8AFA-4132CC6DE1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B5F198C-0123-3713-DDAE-3B1F928B1B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B211924-6A92-2D49-0CDA-8F7EBD4D2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F64FC-EDBC-47D7-9533-CDC105496824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6EE6517-F4C9-EE9B-B1EE-14E430F8A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0BD3A07-4F31-C529-8364-D33827F07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3AF0-382A-4A1B-A42E-47EF866E65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39026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6EC1165-981D-D084-8BA2-2A82A95A7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E8160DA-9DE7-D027-5182-BF70A7EC78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FD5CED4-C66B-35AB-E81D-C1B1FF35F4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FCD6085-BDDE-BC0F-B5CA-FF7422DC8F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47B3F2E-5223-9C3F-32E9-2E0AAC262A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C9990D1-CCD2-5D47-2DAF-20EA23CEE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F64FC-EDBC-47D7-9533-CDC105496824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9D1F79F4-53C8-3B8A-10D2-0D3251163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EB446430-7A5F-6000-9A8A-9B89E4E7E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3AF0-382A-4A1B-A42E-47EF866E65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44458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EBCF51-ED43-F566-007F-52CC92C91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F56F459-A406-663E-69BC-AA5E1F251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F64FC-EDBC-47D7-9533-CDC105496824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363C76E-6DD7-630F-FF8A-C6707979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C68D253-5AF6-84AF-F76B-7D484F26B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3AF0-382A-4A1B-A42E-47EF866E65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80510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DA4C4E0-ABDC-29F1-3EFD-C6D078E5F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F64FC-EDBC-47D7-9533-CDC105496824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651C5E1-ACA7-47AE-BBC1-B348CAABF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9AF5F82-2AC4-D96C-226D-CEB70F349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3AF0-382A-4A1B-A42E-47EF866E65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5824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174588-9CAC-AA89-4F96-C3DC99960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24DDFA1-1CE9-53D5-0F33-B5A134C32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4B42FA4-3EF7-3431-518E-AFE2FBD219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440B2B3-4AF6-F84E-9FEC-86D0F7BC4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F64FC-EDBC-47D7-9533-CDC105496824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FD6982B-3B36-BC00-421A-E37539D1D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05CBA2C-E62D-5571-BE96-2D59E16B4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3AF0-382A-4A1B-A42E-47EF866E65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616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59D8929-B008-33AE-732B-6A06EAEF5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88EFCB61-729E-E4BD-3A1E-B79FB9EB32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D56078D-9C92-E718-42CE-FB9D8532A6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0980509-B92F-2C82-4826-6E3F0FCFD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F64FC-EDBC-47D7-9533-CDC105496824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C0B0054-67A5-3ABC-5070-76C498AF9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7E8EADA-A197-5197-AE15-41E9AAB2A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3AF0-382A-4A1B-A42E-47EF866E65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62858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F50F698-2BAD-B9B9-BD39-E7B75B5A9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9FC2635-1466-A043-98C3-7C35290872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D8268D9-15AE-F8D6-5987-2CA393E2C0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F64FC-EDBC-47D7-9533-CDC105496824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B0E44C-9336-3D76-01CF-7ED0F71135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54ACD04-2513-7D6D-20E2-E6E3B11E8A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A3AF0-382A-4A1B-A42E-47EF866E65D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18427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C2FCBA-3171-D281-BBB8-965DDDC96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8E72B06E-D322-A62A-D092-61456EF7B0D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1A9EB47-C195-E755-CEA0-FE76A3F577B2}"/>
              </a:ext>
            </a:extLst>
          </p:cNvPr>
          <p:cNvSpPr txBox="1"/>
          <p:nvPr/>
        </p:nvSpPr>
        <p:spPr>
          <a:xfrm flipH="1">
            <a:off x="533350" y="822592"/>
            <a:ext cx="61999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Использование ИКТ </a:t>
            </a:r>
            <a:endParaRPr lang="en-US" sz="4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 работе</a:t>
            </a:r>
            <a:endParaRPr lang="en-US" sz="4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формированию финансовой грамотности 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детьми </a:t>
            </a:r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 ОВЗ</a:t>
            </a:r>
          </a:p>
        </p:txBody>
      </p:sp>
      <p:pic>
        <p:nvPicPr>
          <p:cNvPr id="7" name="Рисунок 6" descr="2022-09-25_13-05-29.png"/>
          <p:cNvPicPr>
            <a:picLocks noChangeAspect="1"/>
          </p:cNvPicPr>
          <p:nvPr/>
        </p:nvPicPr>
        <p:blipFill>
          <a:blip r:embed="rId3" cstate="print"/>
          <a:srcRect l="12918" t="3460" r="1428" b="2037"/>
          <a:stretch>
            <a:fillRect/>
          </a:stretch>
        </p:blipFill>
        <p:spPr>
          <a:xfrm>
            <a:off x="6968836" y="360218"/>
            <a:ext cx="4544291" cy="459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781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50F0E8DD-6F28-6C9A-3F34-728EFC28E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14903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9764" y="42054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и интернет - технологии, которые позволяют в кратчайшие сроки ознакомить ребенка с интересующими его учебными вопросами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«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раньше использовали вместо денег?»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-20221014-WA002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17585" b="3771"/>
          <a:stretch>
            <a:fillRect/>
          </a:stretch>
        </p:blipFill>
        <p:spPr>
          <a:xfrm>
            <a:off x="6445445" y="1937790"/>
            <a:ext cx="4028591" cy="4224334"/>
          </a:xfrm>
        </p:spPr>
      </p:pic>
      <p:pic>
        <p:nvPicPr>
          <p:cNvPr id="5" name="Рисунок 4" descr="IMG-20221014-WA0014.jpg"/>
          <p:cNvPicPr>
            <a:picLocks noChangeAspect="1"/>
          </p:cNvPicPr>
          <p:nvPr/>
        </p:nvPicPr>
        <p:blipFill>
          <a:blip r:embed="rId4" cstate="print"/>
          <a:srcRect l="35758" t="9495" r="7273" b="27677"/>
          <a:stretch>
            <a:fillRect/>
          </a:stretch>
        </p:blipFill>
        <p:spPr>
          <a:xfrm>
            <a:off x="1011381" y="1603331"/>
            <a:ext cx="4225637" cy="34951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6DD479-5E6D-A992-0F4B-B13EC5B3A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 descr="Изображение выглядит как текст, человек, внутренн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CCD56D9F-B11A-CDC1-3EE5-E1E16E50B9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pic>
        <p:nvPicPr>
          <p:cNvPr id="29698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6C61B021-4168-F1A4-6122-694F382C6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304540" cy="7026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EC43C0C-BFE8-D5BB-3196-4F2A4A39C904}"/>
              </a:ext>
            </a:extLst>
          </p:cNvPr>
          <p:cNvSpPr txBox="1"/>
          <p:nvPr/>
        </p:nvSpPr>
        <p:spPr>
          <a:xfrm>
            <a:off x="640080" y="549646"/>
            <a:ext cx="1065929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планировании образовательной деятельности с использованием ИКТ также необходимо помнить о гимнастике для глаз и обязательно проводить динамические паузы, это будет благотворно влиять на работоспособность органов зрения и всего организма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целом.         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8" name="Рисунок 7" descr="_20220924_1214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37478" y="1707498"/>
            <a:ext cx="5100341" cy="42361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_20220924_1215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3641" y="1731816"/>
            <a:ext cx="5561524" cy="3768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22925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6DD479-5E6D-A992-0F4B-B13EC5B3A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smesharikijpg_16497506552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  <p:pic>
        <p:nvPicPr>
          <p:cNvPr id="29698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6C61B021-4168-F1A4-6122-694F382C6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9" y="0"/>
            <a:ext cx="12187311" cy="7026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59C5594-5087-7786-6AB3-84D00C04977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 l="19751"/>
          <a:stretch>
            <a:fillRect/>
          </a:stretch>
        </p:blipFill>
        <p:spPr>
          <a:xfrm>
            <a:off x="5708073" y="1685293"/>
            <a:ext cx="5836624" cy="47944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4F43D7F-3231-2FE7-784F-1FC465515857}"/>
              </a:ext>
            </a:extLst>
          </p:cNvPr>
          <p:cNvSpPr txBox="1"/>
          <p:nvPr/>
        </p:nvSpPr>
        <p:spPr>
          <a:xfrm>
            <a:off x="601452" y="491042"/>
            <a:ext cx="107869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из форматов, успевшие полюбиться детям серии «Смешариков», посвященные финансовой грамотности. На примере героев мультфильма дети знакомятся с базовыми правилами финансово грамотного человека: необходимостью составлять списки покупок, планировать расходы и т.д.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cc0a7754-3988-4fd9-b652-98d9ad929f1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2862" y="1890468"/>
            <a:ext cx="4583430" cy="323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724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50F0E8DD-6F28-6C9A-3F34-728EFC28E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14903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618" y="185017"/>
            <a:ext cx="11111346" cy="108960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Примером для финансовых терминов могут стать различные мультфильмы: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819" y="1302327"/>
            <a:ext cx="5818909" cy="296487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Грамотно ищите 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инвестиции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для открытия дела - «Трое из Простоквашино»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— Надо бы корову купить, — предложил кот Матроскин.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Надо бы, а где денег взять? — отвечает Дядя Фёдор.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А может, занять у соседей? — предложил Шарик.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А чем отдавать будем? Отдавать надо! — возражает кот Матроскин.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А отдавать молоком будем, — находит ответ Шарик.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Если молоко отдавать, зачем тогда корова?</a:t>
            </a:r>
          </a:p>
          <a:p>
            <a:pPr>
              <a:buNone/>
            </a:pPr>
            <a:endPara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endParaRPr lang="ru-RU" dirty="0"/>
          </a:p>
        </p:txBody>
      </p:sp>
      <p:pic>
        <p:nvPicPr>
          <p:cNvPr id="4" name="Рисунок 3" descr="or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9602" y="4045525"/>
            <a:ext cx="3887925" cy="2617512"/>
          </a:xfrm>
          <a:prstGeom prst="rect">
            <a:avLst/>
          </a:prstGeom>
        </p:spPr>
      </p:pic>
      <p:pic>
        <p:nvPicPr>
          <p:cNvPr id="5" name="Рисунок 4" descr="zhadnyj-bogac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95395" y="1394804"/>
            <a:ext cx="4258749" cy="3195483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5652654" y="5072931"/>
            <a:ext cx="5818909" cy="145256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228600" indent="-228600" algn="ctr">
              <a:lnSpc>
                <a:spcPct val="90000"/>
              </a:lnSpc>
              <a:spcBef>
                <a:spcPts val="1000"/>
              </a:spcBef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Планируйте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ресурсы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«Жадный богач»</a:t>
            </a:r>
          </a:p>
          <a:p>
            <a:pPr marL="228600" indent="-228600" algn="ctr">
              <a:lnSpc>
                <a:spcPct val="90000"/>
              </a:lnSpc>
              <a:spcBef>
                <a:spcPts val="1000"/>
              </a:spcBef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Да разве это мой заказ? Надумал ты шутить?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Ведь ни одну из них нельзя и на нос нацепить!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Но ты же сам того хотел! Теперь ворчишь, чудак.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Больших семь шапок из овцы не выкроишь никак!</a:t>
            </a:r>
            <a:endParaRPr kumimoji="0" lang="ru-RU" sz="180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50F0E8DD-6F28-6C9A-3F34-728EFC28E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14903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5582" y="301624"/>
            <a:ext cx="5645727" cy="2164485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Тщательно выбирайте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партнёров по бизнесу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«Приключения Буратино»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«Есть страна Дураков, в ней есть Поле чудес. На этом поле выкопай ямку, скажи три раза «Крэкс, фэкс, пэкс», положи в ямку золотой, засыпь землёй, сверху посыпь солью, полей хорошенько и иди спать. Наутро из ямки вырастет небольшое деревце, на нём вместо листьев будут висеть золотые монеты».</a:t>
            </a:r>
            <a:endParaRPr lang="ru-RU" sz="2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497780" y="4225636"/>
            <a:ext cx="5112327" cy="21613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Ставьте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чёткие цели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«Золотая антилопа»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Сколько тебе нужно золота? — спросила Антилопа.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Э-э-э, много! — ответил Раджа.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А если золота будет слишком много?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Глупое животное, золота не может быть слишком много!</a:t>
            </a: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9712430694bd4930bf12bbef2309fcc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5069" y="2535381"/>
            <a:ext cx="5386803" cy="3851564"/>
          </a:xfrm>
          <a:prstGeom prst="rect">
            <a:avLst/>
          </a:prstGeom>
        </p:spPr>
      </p:pic>
      <p:pic>
        <p:nvPicPr>
          <p:cNvPr id="6" name="Рисунок 5" descr="16933336.jpg"/>
          <p:cNvPicPr>
            <a:picLocks noChangeAspect="1"/>
          </p:cNvPicPr>
          <p:nvPr/>
        </p:nvPicPr>
        <p:blipFill>
          <a:blip r:embed="rId4" cstate="print"/>
          <a:srcRect l="18068" t="7677" r="16023"/>
          <a:stretch>
            <a:fillRect/>
          </a:stretch>
        </p:blipFill>
        <p:spPr>
          <a:xfrm>
            <a:off x="6636327" y="401781"/>
            <a:ext cx="4702298" cy="3705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50F0E8DD-6F28-6C9A-3F34-728EFC28E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14903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9436" y="357042"/>
            <a:ext cx="5687291" cy="2774085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Грамотно </a:t>
            </a: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мотивируйте сотрудников </a:t>
            </a: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«Кот, который гулял сам по себе»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— Скажи мне, о мой враг, жена врага моего, что это пахнет так нежно среди этих диких лесов? — спросил дикий Пёс.</a:t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Женщина без лишних слов бросила Псу кость.</a:t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О мой враг, жена врага моего, брось мне другую такую же вкусную кость, — попросил Пёс.</a:t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Если ты будешь стеречь по ночам нашу пещеру и поможешь моему Мужчине ходить за добычей, я дам тебе столько костей, сколько тебе будет надобно, — поставила условие Женщина.</a:t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О, это очень умная Женщина, — заключил Кот.</a:t>
            </a:r>
            <a:endParaRPr lang="ru-RU" sz="2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192982" y="4471843"/>
            <a:ext cx="5708072" cy="209521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228600" lvl="0" indent="-228600" algn="ctr">
              <a:lnSpc>
                <a:spcPct val="90000"/>
              </a:lnSpc>
              <a:spcBef>
                <a:spcPts val="1000"/>
              </a:spcBef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Выделяйте 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конкурентные преимущества продукта 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– «Как старик корову продавал»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— Корову продашь?</a:t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Покупай, коль богат.</a:t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Корова, гляди, не корова, а клад!</a:t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Да так ли? Уж выглядит больно худой!</a:t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Не очень жирна, но хороший удой.</a:t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А много ль корова даёт молока?</a:t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Не выдоишь за день — устанет рука.</a:t>
            </a: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5982" y="200891"/>
            <a:ext cx="5373399" cy="4094018"/>
          </a:xfrm>
          <a:prstGeom prst="rect">
            <a:avLst/>
          </a:prstGeom>
        </p:spPr>
      </p:pic>
      <p:pic>
        <p:nvPicPr>
          <p:cNvPr id="6" name="Рисунок 5" descr="og_og_1491764150312631608.jpg"/>
          <p:cNvPicPr>
            <a:picLocks noChangeAspect="1"/>
          </p:cNvPicPr>
          <p:nvPr/>
        </p:nvPicPr>
        <p:blipFill>
          <a:blip r:embed="rId4" cstate="print"/>
          <a:srcRect l="19889" t="9652"/>
          <a:stretch>
            <a:fillRect/>
          </a:stretch>
        </p:blipFill>
        <p:spPr>
          <a:xfrm>
            <a:off x="692767" y="3297382"/>
            <a:ext cx="516426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6DD479-5E6D-A992-0F4B-B13EC5B3A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2022-09-25_12-32-1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38525" y="2158206"/>
            <a:ext cx="5314950" cy="3686175"/>
          </a:xfrm>
        </p:spPr>
      </p:pic>
      <p:pic>
        <p:nvPicPr>
          <p:cNvPr id="29698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6C61B021-4168-F1A4-6122-694F382C6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04540" cy="7026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EC43C0C-BFE8-D5BB-3196-4F2A4A39C904}"/>
              </a:ext>
            </a:extLst>
          </p:cNvPr>
          <p:cNvSpPr txBox="1"/>
          <p:nvPr/>
        </p:nvSpPr>
        <p:spPr>
          <a:xfrm>
            <a:off x="471055" y="291158"/>
            <a:ext cx="113884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Во время работы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создаются и пополняются электронные библиотеки с подборкой презентаций и мультфильмов. Развивается аудиотека с голосами животных, музыкальных инструментов, транспорта, бытовых шумов и т.д.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Так же, используя современные интерактивные образовательные технологии, мы планируем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создавать комфортные условия обучения по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финансовой грамотности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 которых  у детей воспитывается ценностное отношение к собственному труду, труду других людей и его результатам. 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Это – использование интерактивных викторин, пазлов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, графических игр и т.д.</a:t>
            </a:r>
            <a:endParaRPr lang="ru-RU" sz="2000" dirty="0">
              <a:solidFill>
                <a:srgbClr val="002060"/>
              </a:solidFill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9" name="Рисунок 8" descr="2022-09-25_12-36-09.png"/>
          <p:cNvPicPr>
            <a:picLocks noChangeAspect="1"/>
          </p:cNvPicPr>
          <p:nvPr/>
        </p:nvPicPr>
        <p:blipFill>
          <a:blip r:embed="rId4" cstate="print"/>
          <a:srcRect l="27395"/>
          <a:stretch>
            <a:fillRect/>
          </a:stretch>
        </p:blipFill>
        <p:spPr>
          <a:xfrm rot="1032420">
            <a:off x="8236546" y="3013091"/>
            <a:ext cx="3580078" cy="3079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2022-09-25_12-42-00.png"/>
          <p:cNvPicPr>
            <a:picLocks noChangeAspect="1"/>
          </p:cNvPicPr>
          <p:nvPr/>
        </p:nvPicPr>
        <p:blipFill>
          <a:blip r:embed="rId5" cstate="print"/>
          <a:srcRect t="22669"/>
          <a:stretch>
            <a:fillRect/>
          </a:stretch>
        </p:blipFill>
        <p:spPr>
          <a:xfrm rot="20276078">
            <a:off x="600507" y="3116739"/>
            <a:ext cx="3266461" cy="2599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2022-09-25_12-32-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26453" y="2957513"/>
            <a:ext cx="4385426" cy="3041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25773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6DD479-5E6D-A992-0F4B-B13EC5B3A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5DC6CAE-B149-2632-78A3-5F0E5479F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6C61B021-4168-F1A4-6122-694F382C6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04540" cy="7026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87003F0-7807-6299-9061-E8921D56D6CA}"/>
              </a:ext>
            </a:extLst>
          </p:cNvPr>
          <p:cNvSpPr txBox="1"/>
          <p:nvPr/>
        </p:nvSpPr>
        <p:spPr>
          <a:xfrm>
            <a:off x="849176" y="1490748"/>
            <a:ext cx="542693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  <p:pic>
        <p:nvPicPr>
          <p:cNvPr id="1028" name="Picture 4" descr="https://phonoteka.org/uploads/posts/2021-05/1621449506_13-phonoteka_org-p-finansovaya-gramotnost-fon-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0901" y="853785"/>
            <a:ext cx="5780710" cy="5713269"/>
          </a:xfrm>
          <a:prstGeom prst="rect">
            <a:avLst/>
          </a:prstGeom>
          <a:noFill/>
        </p:spPr>
      </p:pic>
      <p:pic>
        <p:nvPicPr>
          <p:cNvPr id="1026" name="Picture 2" descr="https://img2.freepng.ru/20180317/hww/kisspng-gold-coin-bullion-coin-clip-art-gold-coin-image-5aada6082fc0a7.4374043515213296721956.jpg"/>
          <p:cNvPicPr>
            <a:picLocks noChangeAspect="1" noChangeArrowheads="1"/>
          </p:cNvPicPr>
          <p:nvPr/>
        </p:nvPicPr>
        <p:blipFill>
          <a:blip r:embed="rId4" cstate="print"/>
          <a:srcRect b="9823"/>
          <a:stretch>
            <a:fillRect/>
          </a:stretch>
        </p:blipFill>
        <p:spPr bwMode="auto">
          <a:xfrm rot="1070653">
            <a:off x="9494594" y="875176"/>
            <a:ext cx="969066" cy="8932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6167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6DD479-5E6D-A992-0F4B-B13EC5B3A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5DC6CAE-B149-2632-78A3-5F0E5479F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6C61B021-4168-F1A4-6122-694F382C6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BE6644F-BB82-0097-E1B1-8CED2302617D}"/>
              </a:ext>
            </a:extLst>
          </p:cNvPr>
          <p:cNvSpPr txBox="1"/>
          <p:nvPr/>
        </p:nvSpPr>
        <p:spPr>
          <a:xfrm>
            <a:off x="1082208" y="765766"/>
            <a:ext cx="5867232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дошкольном возрасте под финансовой грамотностью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понимается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воспитание у ребенка бережливости, деловитости и рационального поведения в отношении простых обменных операций, а также формирование правильного представления о финансовом мире, которое сможет помочь ему стать самостоятельным и успешным человеком, принимающим грамотные, взвешенные решения.</a:t>
            </a:r>
            <a:endParaRPr lang="ru-RU" sz="2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A188A15-73E5-E344-E26D-98D9C271F12C}"/>
              </a:ext>
            </a:extLst>
          </p:cNvPr>
          <p:cNvSpPr txBox="1"/>
          <p:nvPr/>
        </p:nvSpPr>
        <p:spPr>
          <a:xfrm>
            <a:off x="5309549" y="464234"/>
            <a:ext cx="5875605" cy="10277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Нажить много денег – храбрость,</a:t>
            </a:r>
            <a:endParaRPr lang="ru-RU" sz="14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Сохранить их – мудрость,</a:t>
            </a:r>
            <a:endParaRPr lang="ru-RU" sz="1400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умело расходовать – искусство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088C336-6EFD-BDA8-7C04-DCEC51DE32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410528" y="1659704"/>
            <a:ext cx="3183449" cy="4573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0723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_008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pic>
        <p:nvPicPr>
          <p:cNvPr id="4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6C61B021-4168-F1A4-6122-694F382C6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9688" y="-102453"/>
            <a:ext cx="12281688" cy="6960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0327" y="335158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Методы и средства обучения детей с ОВЗ должны отвечать принципу индивидуализации. Таким потенциалом, на наш взгляд, обладают информационно коммуникационные технологии. ИКТ, как показывает практика, активно внедряется в образование детей с ОВЗ, делая этот процесс более вариативным, гибким, отвечающим возможностям ребенка.</a:t>
            </a:r>
            <a:r>
              <a:rPr lang="ru-RU" sz="2000" dirty="0" smtClean="0"/>
              <a:t>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DSC_0084.JPG"/>
          <p:cNvPicPr>
            <a:picLocks noChangeAspect="1"/>
          </p:cNvPicPr>
          <p:nvPr/>
        </p:nvPicPr>
        <p:blipFill>
          <a:blip r:embed="rId4" cstate="print"/>
          <a:srcRect l="9817"/>
          <a:stretch>
            <a:fillRect/>
          </a:stretch>
        </p:blipFill>
        <p:spPr>
          <a:xfrm>
            <a:off x="7196556" y="457202"/>
            <a:ext cx="4298099" cy="3574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SC_0088.JPG"/>
          <p:cNvPicPr>
            <a:picLocks noChangeAspect="1"/>
          </p:cNvPicPr>
          <p:nvPr/>
        </p:nvPicPr>
        <p:blipFill>
          <a:blip r:embed="rId5" cstate="print"/>
          <a:srcRect l="5455" t="10707" r="18182" b="20808"/>
          <a:stretch>
            <a:fillRect/>
          </a:stretch>
        </p:blipFill>
        <p:spPr>
          <a:xfrm>
            <a:off x="1676402" y="2780560"/>
            <a:ext cx="5361708" cy="3606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7315199" y="4339121"/>
            <a:ext cx="41286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Яркие понятные картинки и несложные комментарии помогают детям легче усвоить материал.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6DD479-5E6D-A992-0F4B-B13EC5B3A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5DC6CAE-B149-2632-78A3-5F0E5479F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6C61B021-4168-F1A4-6122-694F382C6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9688" y="0"/>
            <a:ext cx="12281688" cy="6960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BB0A516-2166-F914-BE96-EFB4879AF0B8}"/>
              </a:ext>
            </a:extLst>
          </p:cNvPr>
          <p:cNvSpPr txBox="1"/>
          <p:nvPr/>
        </p:nvSpPr>
        <p:spPr>
          <a:xfrm>
            <a:off x="1524001" y="3017663"/>
            <a:ext cx="987223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Ребенок с ОВЗ, взаимодействуя с такой технологией, активизирует все каналы восприятия: зрительный, слуховой, механический, эмоциональный. Достоинство ИКТ заключается также в сокращении времени обучения, высвобождении ресурсов здоровья детей, в представлении учебного материала в виде системы опорных образов, что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</a:p>
          <a:p>
            <a:pPr algn="r"/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позволяет 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ребенку с ОВЗ легче усваивать и запоминать изучаемый материал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C53D247F-4007-FC55-392D-4486B4834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8421" y="494120"/>
            <a:ext cx="3563897" cy="2415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BB0A516-2166-F914-BE96-EFB4879AF0B8}"/>
              </a:ext>
            </a:extLst>
          </p:cNvPr>
          <p:cNvSpPr txBox="1"/>
          <p:nvPr/>
        </p:nvSpPr>
        <p:spPr>
          <a:xfrm>
            <a:off x="520414" y="1160007"/>
            <a:ext cx="66839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Цифровые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ресурсы позволяют выстраивать образовательный процесс на современном уровне. </a:t>
            </a:r>
          </a:p>
        </p:txBody>
      </p:sp>
    </p:spTree>
    <p:extLst>
      <p:ext uri="{BB962C8B-B14F-4D97-AF65-F5344CB8AC3E}">
        <p14:creationId xmlns:p14="http://schemas.microsoft.com/office/powerpoint/2010/main" xmlns="" val="367232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DE97C3D-B93E-A12D-5403-DBDA9343F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2022-09-25_13-02-4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15109" y="1825625"/>
            <a:ext cx="3561781" cy="4351338"/>
          </a:xfrm>
        </p:spPr>
      </p:pic>
      <p:pic>
        <p:nvPicPr>
          <p:cNvPr id="28674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50F0E8DD-6F28-6C9A-3F34-728EFC28E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314903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B528549-6ED9-FFA7-8853-87040A1AE1DB}"/>
              </a:ext>
            </a:extLst>
          </p:cNvPr>
          <p:cNvSpPr txBox="1"/>
          <p:nvPr/>
        </p:nvSpPr>
        <p:spPr>
          <a:xfrm>
            <a:off x="697376" y="671518"/>
            <a:ext cx="7019605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ИКТ имеет ряд преимуществ: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на экране в игровой форме  вызывает огромный интерес.</a:t>
            </a:r>
          </a:p>
          <a:p>
            <a:pPr marL="342900" indent="-342900"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Движение, звук, мультипликация  привлекает внимание ребенка.</a:t>
            </a:r>
          </a:p>
          <a:p>
            <a:pPr marL="342900" indent="-342900"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Образный тип информации понятен дошкольникам, не умеющим читать.</a:t>
            </a:r>
          </a:p>
          <a:p>
            <a:pPr marL="342900" indent="-342900"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знания остаются в памяти на долгий срок и легче воспроизводиться для применения.</a:t>
            </a:r>
          </a:p>
          <a:p>
            <a:pPr marL="342900" indent="-342900"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задачи, поощрения ребенка при их правильном решении самим компьютером являются стимулом познавательной активности детей.</a:t>
            </a:r>
          </a:p>
          <a:p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2022-09-25_13-02-4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12208" y="734291"/>
            <a:ext cx="3867150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8304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50F0E8DD-6F28-6C9A-3F34-728EFC28E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14903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5017" y="4087090"/>
            <a:ext cx="11208327" cy="182880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ИКТ, применяемые в обучении детей с ОВЗ очень разнообразны. 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компьютерные программы, которые наглядны, красочны и предполагают игровые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элементы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интерактивная игра 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нельзя купить за 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деньги». 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DSC_004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6598" y="775855"/>
            <a:ext cx="3518479" cy="2673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SC_00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77197" y="751607"/>
            <a:ext cx="3560621" cy="2670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SC_004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99526" y="786245"/>
            <a:ext cx="3542146" cy="26566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6DD479-5E6D-A992-0F4B-B13EC5B3A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" name="Содержимое 11" descr="DSC_15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pic>
        <p:nvPicPr>
          <p:cNvPr id="29698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6C61B021-4168-F1A4-6122-694F382C6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39155C2-13CF-E2BA-41B0-9B722B0486EE}"/>
              </a:ext>
            </a:extLst>
          </p:cNvPr>
          <p:cNvSpPr txBox="1"/>
          <p:nvPr/>
        </p:nvSpPr>
        <p:spPr>
          <a:xfrm>
            <a:off x="483324" y="350157"/>
            <a:ext cx="111164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B48898C-043A-4525-C24B-92980641B81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5483" y="662216"/>
            <a:ext cx="5142808" cy="4214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525489" y="665017"/>
            <a:ext cx="497378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 же активные методы обучения в дистанционной форме ребенка с ОВЗ позволяют ему приобретать умение и навыки коллективной работы, вести дискуссионные беседы, совместно решать текущие задачи (например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задания для игр,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их родители получают его по электронной почте, дома прорабатывают тему. А дети в группе делятся своими знаниями друг с другом).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185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6DD479-5E6D-A992-0F4B-B13EC5B3A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" name="Содержимое 11" descr="DSC_15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pic>
        <p:nvPicPr>
          <p:cNvPr id="29698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6C61B021-4168-F1A4-6122-694F382C6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14FB67D-2970-F3BB-86FD-1299941D608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79029" y="1898074"/>
            <a:ext cx="3807626" cy="29460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39155C2-13CF-E2BA-41B0-9B722B0486EE}"/>
              </a:ext>
            </a:extLst>
          </p:cNvPr>
          <p:cNvSpPr txBox="1"/>
          <p:nvPr/>
        </p:nvSpPr>
        <p:spPr>
          <a:xfrm>
            <a:off x="774269" y="225469"/>
            <a:ext cx="802336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Дидактическая игра: «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такое потребности»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 Дать представление детям о потребностях,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необходимых для жизни человека.</a:t>
            </a: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E8E5988-30A0-1EA2-F01C-AEDFED90445F}"/>
              </a:ext>
            </a:extLst>
          </p:cNvPr>
          <p:cNvSpPr txBox="1"/>
          <p:nvPr/>
        </p:nvSpPr>
        <p:spPr>
          <a:xfrm>
            <a:off x="4364183" y="5191173"/>
            <a:ext cx="759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Дидактическая игра: 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«Экономия – правильный выбор»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 формировать у детей желание экономно относиться к финансам.</a:t>
            </a:r>
          </a:p>
        </p:txBody>
      </p:sp>
      <p:pic>
        <p:nvPicPr>
          <p:cNvPr id="13" name="Рисунок 12" descr="_20220924_1215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94828" y="1906265"/>
            <a:ext cx="4738573" cy="29843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9185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Фон для презентации Информатика">
            <a:extLst>
              <a:ext uri="{FF2B5EF4-FFF2-40B4-BE49-F238E27FC236}">
                <a16:creationId xmlns:a16="http://schemas.microsoft.com/office/drawing/2014/main" xmlns="" id="{50F0E8DD-6F28-6C9A-3F34-728EFC28E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14903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091" y="462107"/>
            <a:ext cx="10515600" cy="165763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и мультимедиа-презентации, позволяющие привлекать внимание не только ярким отображением познавательных элементов, но и звуком, видеорядом, спецэффектами и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т.д.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Презентация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«Из истории денег»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-20221014-WA00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08678" y="1964170"/>
            <a:ext cx="3938924" cy="2954193"/>
          </a:xfrm>
        </p:spPr>
      </p:pic>
      <p:pic>
        <p:nvPicPr>
          <p:cNvPr id="5" name="Рисунок 4" descr="IMG-20221014-WA00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5310" y="2355273"/>
            <a:ext cx="5163126" cy="3872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6093</TotalTime>
  <Words>657</Words>
  <Application>Microsoft Office PowerPoint</Application>
  <PresentationFormat>Произвольный</PresentationFormat>
  <Paragraphs>64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ИКТ, применяемые в обучении детей с ОВЗ очень разнообразны.  Это и компьютерные программы, которые наглядны, красочны и предполагают игровые элементы,                                                 например, интерактивная игра                                               «Что нельзя купить за   деньги». </vt:lpstr>
      <vt:lpstr>Слайд 7</vt:lpstr>
      <vt:lpstr>Слайд 8</vt:lpstr>
      <vt:lpstr>Это и мультимедиа-презентации, позволяющие привлекать внимание не только ярким отображением познавательных элементов, но и звуком, видеорядом, спецэффектами и т.д.                                                           Презентация «Из истории денег»</vt:lpstr>
      <vt:lpstr>Это и интернет - технологии, которые позволяют в кратчайшие сроки ознакомить ребенка с интересующими его учебными вопросами.                                                           «Что раньше использовали вместо денег?»</vt:lpstr>
      <vt:lpstr>Слайд 11</vt:lpstr>
      <vt:lpstr>Слайд 12</vt:lpstr>
      <vt:lpstr>Примером для финансовых терминов могут стать различные мультфильмы:</vt:lpstr>
      <vt:lpstr>Слайд 14</vt:lpstr>
      <vt:lpstr>Слайд 15</vt:lpstr>
      <vt:lpstr>Слайд 16</vt:lpstr>
      <vt:lpstr>Слайд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Александра Попова</dc:creator>
  <cp:lastModifiedBy>Марина Крестникова</cp:lastModifiedBy>
  <cp:revision>109</cp:revision>
  <dcterms:created xsi:type="dcterms:W3CDTF">2022-09-21T13:55:06Z</dcterms:created>
  <dcterms:modified xsi:type="dcterms:W3CDTF">2022-11-01T07:17:11Z</dcterms:modified>
</cp:coreProperties>
</file>