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39"/>
  </p:notesMasterIdLst>
  <p:sldIdLst>
    <p:sldId id="324" r:id="rId2"/>
    <p:sldId id="325" r:id="rId3"/>
    <p:sldId id="326" r:id="rId4"/>
    <p:sldId id="369" r:id="rId5"/>
    <p:sldId id="338" r:id="rId6"/>
    <p:sldId id="282" r:id="rId7"/>
    <p:sldId id="327" r:id="rId8"/>
    <p:sldId id="339" r:id="rId9"/>
    <p:sldId id="340" r:id="rId10"/>
    <p:sldId id="366" r:id="rId11"/>
    <p:sldId id="328" r:id="rId12"/>
    <p:sldId id="329" r:id="rId13"/>
    <p:sldId id="342" r:id="rId14"/>
    <p:sldId id="344" r:id="rId15"/>
    <p:sldId id="345" r:id="rId16"/>
    <p:sldId id="346" r:id="rId17"/>
    <p:sldId id="347" r:id="rId18"/>
    <p:sldId id="348" r:id="rId19"/>
    <p:sldId id="349" r:id="rId20"/>
    <p:sldId id="367" r:id="rId21"/>
    <p:sldId id="368" r:id="rId22"/>
    <p:sldId id="353" r:id="rId23"/>
    <p:sldId id="355" r:id="rId24"/>
    <p:sldId id="356" r:id="rId25"/>
    <p:sldId id="350" r:id="rId26"/>
    <p:sldId id="351" r:id="rId27"/>
    <p:sldId id="364" r:id="rId28"/>
    <p:sldId id="331" r:id="rId29"/>
    <p:sldId id="357" r:id="rId30"/>
    <p:sldId id="358" r:id="rId31"/>
    <p:sldId id="359" r:id="rId32"/>
    <p:sldId id="365" r:id="rId33"/>
    <p:sldId id="290" r:id="rId34"/>
    <p:sldId id="360" r:id="rId35"/>
    <p:sldId id="361" r:id="rId36"/>
    <p:sldId id="362" r:id="rId37"/>
    <p:sldId id="363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8E0E4"/>
    <a:srgbClr val="FFE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629" autoAdjust="0"/>
    <p:restoredTop sz="9466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E9AE9-5550-473A-8DA6-59A518EDA65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47F73-12B6-45EE-9EC3-42F89BCD0E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71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9C352-A4D8-434D-9AAC-C87BFAB7F34E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EC71B-8DD3-4190-BEC1-DA6285B79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0D7E5-C1EB-4B59-BF06-7317EA5DA6A5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06565-8BB9-4F1B-B707-43BE855D4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A9509-3C83-4BAC-A53B-1F68D88008C2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FB873-F662-4252-A093-E55A102CF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8BD5-A36C-4F7A-8E7F-6DA9CC733234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18A03-A05A-4546-80D0-5347BB7E7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2FE66-78F2-4CE0-8542-8FAB26C813F1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F3B1-00E7-4DFA-AD0C-F991A7B8A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EF730-1FB8-4D85-AD26-E27CE2D7C1D3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FA81D-255D-4A83-9B16-E6F4E0867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3A49-BCAA-45C7-A32A-983BAEA74ACF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E66AB-5F00-4A7F-9C3F-BF21D0990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CBFDC-1796-4442-BF45-CE807A98D134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08F8E-A63B-4753-A935-37AF6654B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E1AC2-622A-41D5-9006-336C36AF3AFA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1FEE2-52CD-4ACB-A4FC-46A0D7932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78F1E-AD91-4687-8B2E-D365CB6842EF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57D91-3BE0-44A8-98FC-420EE299D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E58A8-5E02-46CA-BB1F-044339B7F952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6F56B-3B90-4676-8368-9196D91FF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DADD52-948E-488C-B0F9-F4CEA7651E20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D244268-77FD-41B4-B1D5-28F36EF8E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spd="med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rhivurokov.ru/kopilka/uploads/user_file_5817271db1339/konstrukt_uroka_po_litieraturnomu_chtieniiu_na_tiemu_v_a_osieieva_volshiebnoie_s_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134" y="2132856"/>
            <a:ext cx="8257276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20413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arhivurokov.ru/kopilka/up/html/2016/12/24/k_585ebab5e1a14/373065_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7136" y="4149080"/>
            <a:ext cx="1632651" cy="23224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268760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+mn-lt"/>
              </a:rPr>
              <a:t>13) Собирательные числительные сочетаются с  существительными … рода, с существительными, обозначающими.., с существительными, употребляющимися только … </a:t>
            </a:r>
          </a:p>
          <a:p>
            <a:pPr algn="just"/>
            <a:r>
              <a:rPr lang="ru-RU" sz="2400" dirty="0" smtClean="0">
                <a:latin typeface="+mn-lt"/>
              </a:rPr>
              <a:t>14) Порядковые числительные, как и прилагательные, изменяются по…, … и …</a:t>
            </a:r>
          </a:p>
          <a:p>
            <a:pPr algn="just"/>
            <a:r>
              <a:rPr lang="ru-RU" sz="2400" dirty="0" smtClean="0">
                <a:latin typeface="+mn-lt"/>
              </a:rPr>
              <a:t>15) Порядковые числительные на -сотый, -тысячный, -миллионный, -миллиардный пишутся …</a:t>
            </a:r>
          </a:p>
          <a:p>
            <a:pPr algn="just"/>
            <a:endParaRPr lang="ru-RU" sz="2400" dirty="0" smtClean="0">
              <a:latin typeface="+mn-lt"/>
            </a:endParaRPr>
          </a:p>
          <a:p>
            <a:pPr algn="just"/>
            <a:endParaRPr lang="ru-RU" sz="2400" dirty="0" smtClean="0">
              <a:latin typeface="+mn-lt"/>
            </a:endParaRPr>
          </a:p>
        </p:txBody>
      </p:sp>
      <p:pic>
        <p:nvPicPr>
          <p:cNvPr id="1229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1412776"/>
            <a:ext cx="570986" cy="729662"/>
          </a:xfrm>
          <a:prstGeom prst="rect">
            <a:avLst/>
          </a:prstGeom>
          <a:noFill/>
        </p:spPr>
      </p:pic>
      <p:pic>
        <p:nvPicPr>
          <p:cNvPr id="7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44824"/>
            <a:ext cx="570986" cy="729662"/>
          </a:xfrm>
          <a:prstGeom prst="rect">
            <a:avLst/>
          </a:prstGeom>
          <a:noFill/>
        </p:spPr>
      </p:pic>
      <p:pic>
        <p:nvPicPr>
          <p:cNvPr id="8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2276872"/>
            <a:ext cx="570986" cy="72966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Корзина знаний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1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653136"/>
            <a:ext cx="570986" cy="729662"/>
          </a:xfrm>
          <a:prstGeom prst="rect">
            <a:avLst/>
          </a:prstGeom>
          <a:noFill/>
        </p:spPr>
      </p:pic>
      <p:pic>
        <p:nvPicPr>
          <p:cNvPr id="13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4320" y="4805536"/>
            <a:ext cx="570986" cy="729662"/>
          </a:xfrm>
          <a:prstGeom prst="rect">
            <a:avLst/>
          </a:prstGeom>
          <a:noFill/>
        </p:spPr>
      </p:pic>
      <p:pic>
        <p:nvPicPr>
          <p:cNvPr id="14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6720" y="4957936"/>
            <a:ext cx="570986" cy="729662"/>
          </a:xfrm>
          <a:prstGeom prst="rect">
            <a:avLst/>
          </a:prstGeom>
          <a:noFill/>
        </p:spPr>
      </p:pic>
      <p:pic>
        <p:nvPicPr>
          <p:cNvPr id="15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013176"/>
            <a:ext cx="570986" cy="729662"/>
          </a:xfrm>
          <a:prstGeom prst="rect">
            <a:avLst/>
          </a:prstGeom>
          <a:noFill/>
        </p:spPr>
      </p:pic>
      <p:pic>
        <p:nvPicPr>
          <p:cNvPr id="16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869160"/>
            <a:ext cx="570986" cy="729662"/>
          </a:xfrm>
          <a:prstGeom prst="rect">
            <a:avLst/>
          </a:prstGeom>
          <a:noFill/>
        </p:spPr>
      </p:pic>
      <p:pic>
        <p:nvPicPr>
          <p:cNvPr id="17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869160"/>
            <a:ext cx="570986" cy="729662"/>
          </a:xfrm>
          <a:prstGeom prst="rect">
            <a:avLst/>
          </a:prstGeom>
          <a:noFill/>
        </p:spPr>
      </p:pic>
      <p:pic>
        <p:nvPicPr>
          <p:cNvPr id="18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653136"/>
            <a:ext cx="570986" cy="729662"/>
          </a:xfrm>
          <a:prstGeom prst="rect">
            <a:avLst/>
          </a:prstGeom>
          <a:noFill/>
        </p:spPr>
      </p:pic>
      <p:pic>
        <p:nvPicPr>
          <p:cNvPr id="19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653136"/>
            <a:ext cx="570986" cy="729662"/>
          </a:xfrm>
          <a:prstGeom prst="rect">
            <a:avLst/>
          </a:prstGeom>
          <a:noFill/>
        </p:spPr>
      </p:pic>
      <p:pic>
        <p:nvPicPr>
          <p:cNvPr id="20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653136"/>
            <a:ext cx="570986" cy="729662"/>
          </a:xfrm>
          <a:prstGeom prst="rect">
            <a:avLst/>
          </a:prstGeom>
          <a:noFill/>
        </p:spPr>
      </p:pic>
      <p:pic>
        <p:nvPicPr>
          <p:cNvPr id="21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365104"/>
            <a:ext cx="570986" cy="729662"/>
          </a:xfrm>
          <a:prstGeom prst="rect">
            <a:avLst/>
          </a:prstGeom>
          <a:noFill/>
        </p:spPr>
      </p:pic>
      <p:pic>
        <p:nvPicPr>
          <p:cNvPr id="2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437112"/>
            <a:ext cx="570986" cy="729662"/>
          </a:xfrm>
          <a:prstGeom prst="rect">
            <a:avLst/>
          </a:prstGeom>
          <a:noFill/>
        </p:spPr>
      </p:pic>
      <p:pic>
        <p:nvPicPr>
          <p:cNvPr id="23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437112"/>
            <a:ext cx="570986" cy="729662"/>
          </a:xfrm>
          <a:prstGeom prst="rect">
            <a:avLst/>
          </a:prstGeom>
          <a:noFill/>
        </p:spPr>
      </p:pic>
      <p:pic>
        <p:nvPicPr>
          <p:cNvPr id="24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437112"/>
            <a:ext cx="570986" cy="729662"/>
          </a:xfrm>
          <a:prstGeom prst="rect">
            <a:avLst/>
          </a:prstGeom>
          <a:noFill/>
        </p:spPr>
      </p:pic>
      <p:pic>
        <p:nvPicPr>
          <p:cNvPr id="25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221088"/>
            <a:ext cx="570986" cy="7296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-0.48004 0.377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0" y="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99 -0.00069 L -0.43281 0.32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58 0.0412 L -0.41702 0.272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arhivurokov.ru/kopilka/up/html/2016/12/24/k_585ebab5e1a14/373065_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564904"/>
            <a:ext cx="2088232" cy="2970548"/>
          </a:xfrm>
          <a:prstGeom prst="rect">
            <a:avLst/>
          </a:prstGeom>
          <a:noFill/>
        </p:spPr>
      </p:pic>
      <p:pic>
        <p:nvPicPr>
          <p:cNvPr id="1229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356992"/>
            <a:ext cx="570986" cy="729662"/>
          </a:xfrm>
          <a:prstGeom prst="rect">
            <a:avLst/>
          </a:prstGeom>
          <a:noFill/>
        </p:spPr>
      </p:pic>
      <p:pic>
        <p:nvPicPr>
          <p:cNvPr id="7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564904"/>
            <a:ext cx="570986" cy="729662"/>
          </a:xfrm>
          <a:prstGeom prst="rect">
            <a:avLst/>
          </a:prstGeom>
          <a:noFill/>
        </p:spPr>
      </p:pic>
      <p:pic>
        <p:nvPicPr>
          <p:cNvPr id="8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780928"/>
            <a:ext cx="570986" cy="72966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9512" y="836712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Новый рекорд!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Корзина знаний наполнена 15 яблоками!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10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429000"/>
            <a:ext cx="570986" cy="729662"/>
          </a:xfrm>
          <a:prstGeom prst="rect">
            <a:avLst/>
          </a:prstGeom>
          <a:noFill/>
        </p:spPr>
      </p:pic>
      <p:pic>
        <p:nvPicPr>
          <p:cNvPr id="11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140968"/>
            <a:ext cx="570986" cy="729662"/>
          </a:xfrm>
          <a:prstGeom prst="rect">
            <a:avLst/>
          </a:prstGeom>
          <a:noFill/>
        </p:spPr>
      </p:pic>
      <p:pic>
        <p:nvPicPr>
          <p:cNvPr id="1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924944"/>
            <a:ext cx="570986" cy="729662"/>
          </a:xfrm>
          <a:prstGeom prst="rect">
            <a:avLst/>
          </a:prstGeom>
          <a:noFill/>
        </p:spPr>
      </p:pic>
      <p:pic>
        <p:nvPicPr>
          <p:cNvPr id="14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005336"/>
            <a:ext cx="570986" cy="729662"/>
          </a:xfrm>
          <a:prstGeom prst="rect">
            <a:avLst/>
          </a:prstGeom>
          <a:noFill/>
        </p:spPr>
      </p:pic>
      <p:pic>
        <p:nvPicPr>
          <p:cNvPr id="15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157736"/>
            <a:ext cx="570986" cy="729662"/>
          </a:xfrm>
          <a:prstGeom prst="rect">
            <a:avLst/>
          </a:prstGeom>
          <a:noFill/>
        </p:spPr>
      </p:pic>
      <p:pic>
        <p:nvPicPr>
          <p:cNvPr id="16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310136"/>
            <a:ext cx="570986" cy="729662"/>
          </a:xfrm>
          <a:prstGeom prst="rect">
            <a:avLst/>
          </a:prstGeom>
          <a:noFill/>
        </p:spPr>
      </p:pic>
      <p:pic>
        <p:nvPicPr>
          <p:cNvPr id="18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501008"/>
            <a:ext cx="570986" cy="729662"/>
          </a:xfrm>
          <a:prstGeom prst="rect">
            <a:avLst/>
          </a:prstGeom>
          <a:noFill/>
        </p:spPr>
      </p:pic>
      <p:pic>
        <p:nvPicPr>
          <p:cNvPr id="19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429000"/>
            <a:ext cx="570986" cy="729662"/>
          </a:xfrm>
          <a:prstGeom prst="rect">
            <a:avLst/>
          </a:prstGeom>
          <a:noFill/>
        </p:spPr>
      </p:pic>
      <p:pic>
        <p:nvPicPr>
          <p:cNvPr id="20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645024"/>
            <a:ext cx="570986" cy="729662"/>
          </a:xfrm>
          <a:prstGeom prst="rect">
            <a:avLst/>
          </a:prstGeom>
          <a:noFill/>
        </p:spPr>
      </p:pic>
      <p:pic>
        <p:nvPicPr>
          <p:cNvPr id="21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645024"/>
            <a:ext cx="570986" cy="729662"/>
          </a:xfrm>
          <a:prstGeom prst="rect">
            <a:avLst/>
          </a:prstGeom>
          <a:noFill/>
        </p:spPr>
      </p:pic>
      <p:pic>
        <p:nvPicPr>
          <p:cNvPr id="2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996952"/>
            <a:ext cx="570986" cy="729662"/>
          </a:xfrm>
          <a:prstGeom prst="rect">
            <a:avLst/>
          </a:prstGeom>
          <a:noFill/>
        </p:spPr>
      </p:pic>
      <p:pic>
        <p:nvPicPr>
          <p:cNvPr id="24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570986" cy="729662"/>
          </a:xfrm>
          <a:prstGeom prst="rect">
            <a:avLst/>
          </a:prstGeom>
          <a:noFill/>
        </p:spPr>
      </p:pic>
      <p:pic>
        <p:nvPicPr>
          <p:cNvPr id="25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3016"/>
            <a:ext cx="570986" cy="729662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 rot="20933173">
            <a:off x="548622" y="2360233"/>
            <a:ext cx="31452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Что такое рекорд?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20933173">
            <a:off x="349579" y="3143663"/>
            <a:ext cx="31452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Как называют человека, совершившего рекорд?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20933173">
            <a:off x="607948" y="4802733"/>
            <a:ext cx="3145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В какую книгу записывают  рекорды мира?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20933173">
            <a:off x="5618845" y="4157547"/>
            <a:ext cx="3145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Числительное – тоже рекордсмен. Почему?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20933173">
            <a:off x="5390140" y="2289439"/>
            <a:ext cx="3145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Какую роль в рекордах играют числительные?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laboratoriorojan.com.br/admin/s_filial/templates/largest-number-ever-i1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84784"/>
            <a:ext cx="3283528" cy="4419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Книга рекордов </a:t>
            </a:r>
            <a:r>
              <a:rPr lang="ru-RU" sz="2800" b="1" dirty="0" err="1" smtClean="0">
                <a:solidFill>
                  <a:srgbClr val="FF0000"/>
                </a:solidFill>
                <a:latin typeface="+mn-lt"/>
              </a:rPr>
              <a:t>Гиннесса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700808"/>
            <a:ext cx="5400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>
                <a:latin typeface="+mn-lt"/>
              </a:rPr>
              <a:t>    Книга мировых рекордов </a:t>
            </a:r>
            <a:r>
              <a:rPr lang="ru-RU" sz="2000" i="1" dirty="0" err="1" smtClean="0">
                <a:latin typeface="+mn-lt"/>
              </a:rPr>
              <a:t>Гиннесса</a:t>
            </a:r>
            <a:r>
              <a:rPr lang="ru-RU" sz="2000" i="1" dirty="0" smtClean="0">
                <a:latin typeface="+mn-lt"/>
              </a:rPr>
              <a:t> — один из самых авторитетных источников, способных подтвердить те или иные слова, разрешить тот или иной спор. Основной целью книги является достоверная информация о рекордных достижениях людей и животных, уникальных природных явлениях. Книга была впервые опубликована в </a:t>
            </a:r>
            <a:r>
              <a:rPr lang="ru-RU" sz="2000" b="1" i="1" dirty="0" smtClean="0">
                <a:solidFill>
                  <a:srgbClr val="00B050"/>
                </a:solidFill>
                <a:latin typeface="+mn-lt"/>
              </a:rPr>
              <a:t>1955</a:t>
            </a:r>
            <a:r>
              <a:rPr lang="ru-RU" sz="2000" i="1" dirty="0" smtClean="0">
                <a:latin typeface="+mn-lt"/>
              </a:rPr>
              <a:t> году по заказу ирландской пивоваренной компании «</a:t>
            </a:r>
            <a:r>
              <a:rPr lang="ru-RU" sz="2000" i="1" dirty="0" err="1" smtClean="0">
                <a:latin typeface="+mn-lt"/>
              </a:rPr>
              <a:t>Гиннесс</a:t>
            </a:r>
            <a:r>
              <a:rPr lang="ru-RU" sz="2000" i="1" dirty="0" smtClean="0">
                <a:latin typeface="+mn-lt"/>
              </a:rPr>
              <a:t>». Идея принадлежала </a:t>
            </a:r>
            <a:r>
              <a:rPr lang="ru-RU" sz="2000" i="1" dirty="0" err="1" smtClean="0">
                <a:latin typeface="+mn-lt"/>
              </a:rPr>
              <a:t>Хью</a:t>
            </a:r>
            <a:r>
              <a:rPr lang="ru-RU" sz="2000" i="1" dirty="0" smtClean="0">
                <a:latin typeface="+mn-lt"/>
              </a:rPr>
              <a:t> </a:t>
            </a:r>
            <a:r>
              <a:rPr lang="ru-RU" sz="2000" i="1" dirty="0" err="1" smtClean="0">
                <a:latin typeface="+mn-lt"/>
              </a:rPr>
              <a:t>Биверу</a:t>
            </a:r>
            <a:r>
              <a:rPr lang="ru-RU" sz="2000" i="1" dirty="0" smtClean="0">
                <a:latin typeface="+mn-lt"/>
              </a:rPr>
              <a:t>, которому в голову пришла мысль создать особенный источник информации для разрешения споров относительно </a:t>
            </a:r>
            <a:r>
              <a:rPr lang="ru-RU" sz="2000" i="1" dirty="0" err="1" smtClean="0">
                <a:latin typeface="+mn-lt"/>
              </a:rPr>
              <a:t>рекордности</a:t>
            </a:r>
            <a:r>
              <a:rPr lang="ru-RU" sz="2000" i="1" dirty="0" smtClean="0">
                <a:latin typeface="+mn-lt"/>
              </a:rPr>
              <a:t> того или иного явления.</a:t>
            </a:r>
            <a:endParaRPr lang="ru-RU" sz="200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Прочитайте отрывок, правильно произнося числительные. (3 мин.)</a:t>
            </a:r>
            <a:endParaRPr lang="ru-RU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Рисунок 3" descr="http://www.laboratoriorojan.com.br/admin/s_filial/templates/largest-number-ever-i1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635456" cy="3843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700808"/>
            <a:ext cx="5400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>
                <a:latin typeface="+mn-lt"/>
              </a:rPr>
              <a:t>    Сначала книга походила на солидный справочник, но со временем в неё стали включаться также забавные и сомнительные достижения. За первые несколько месяцев было продано более </a:t>
            </a:r>
            <a:r>
              <a:rPr lang="ru-RU" sz="2000" b="1" i="1" dirty="0" smtClean="0">
                <a:solidFill>
                  <a:srgbClr val="00B050"/>
                </a:solidFill>
                <a:latin typeface="+mn-lt"/>
              </a:rPr>
              <a:t>5000 </a:t>
            </a:r>
            <a:r>
              <a:rPr lang="ru-RU" sz="2000" i="1" dirty="0" smtClean="0">
                <a:latin typeface="+mn-lt"/>
              </a:rPr>
              <a:t>экземпляров. А к </a:t>
            </a:r>
            <a:r>
              <a:rPr lang="ru-RU" sz="2000" b="1" i="1" dirty="0" smtClean="0">
                <a:solidFill>
                  <a:srgbClr val="00B050"/>
                </a:solidFill>
                <a:latin typeface="+mn-lt"/>
              </a:rPr>
              <a:t>1956</a:t>
            </a:r>
            <a:r>
              <a:rPr lang="ru-RU" sz="2000" i="1" dirty="0" smtClean="0">
                <a:latin typeface="+mn-lt"/>
              </a:rPr>
              <a:t> году объём продаж превысил отметку </a:t>
            </a:r>
            <a:r>
              <a:rPr lang="ru-RU" sz="2000" b="1" i="1" dirty="0" smtClean="0">
                <a:solidFill>
                  <a:srgbClr val="00B050"/>
                </a:solidFill>
                <a:latin typeface="+mn-lt"/>
              </a:rPr>
              <a:t>5</a:t>
            </a:r>
            <a:r>
              <a:rPr lang="ru-RU" sz="2000" i="1" dirty="0" smtClean="0">
                <a:latin typeface="+mn-lt"/>
              </a:rPr>
              <a:t> </a:t>
            </a:r>
            <a:r>
              <a:rPr lang="ru-RU" sz="2000" b="1" i="1" dirty="0" smtClean="0">
                <a:solidFill>
                  <a:srgbClr val="00B050"/>
                </a:solidFill>
                <a:latin typeface="+mn-lt"/>
              </a:rPr>
              <a:t>миллионов</a:t>
            </a:r>
            <a:r>
              <a:rPr lang="ru-RU" sz="2000" i="1" dirty="0" smtClean="0">
                <a:latin typeface="+mn-lt"/>
              </a:rPr>
              <a:t> экземпляров.</a:t>
            </a:r>
          </a:p>
          <a:p>
            <a:pPr algn="just"/>
            <a:r>
              <a:rPr lang="ru-RU" sz="2000" i="1" dirty="0" smtClean="0">
                <a:latin typeface="+mn-lt"/>
              </a:rPr>
              <a:t>    «Книга рекордов </a:t>
            </a:r>
            <a:r>
              <a:rPr lang="ru-RU" sz="2000" i="1" dirty="0" err="1" smtClean="0">
                <a:latin typeface="+mn-lt"/>
              </a:rPr>
              <a:t>Гиннесса</a:t>
            </a:r>
            <a:r>
              <a:rPr lang="ru-RU" sz="2000" i="1" dirty="0" smtClean="0">
                <a:latin typeface="+mn-lt"/>
              </a:rPr>
              <a:t>» выходит на </a:t>
            </a:r>
            <a:r>
              <a:rPr lang="ru-RU" sz="2000" b="1" i="1" dirty="0" smtClean="0">
                <a:solidFill>
                  <a:srgbClr val="00B050"/>
                </a:solidFill>
                <a:latin typeface="+mn-lt"/>
              </a:rPr>
              <a:t>37</a:t>
            </a:r>
            <a:r>
              <a:rPr lang="ru-RU" sz="2000" i="1" dirty="0" smtClean="0">
                <a:latin typeface="+mn-lt"/>
              </a:rPr>
              <a:t> языках мира, в том числе и на русском. В </a:t>
            </a:r>
            <a:r>
              <a:rPr lang="ru-RU" sz="2000" b="1" i="1" dirty="0" smtClean="0">
                <a:solidFill>
                  <a:srgbClr val="00B050"/>
                </a:solidFill>
                <a:latin typeface="+mn-lt"/>
              </a:rPr>
              <a:t>1989 </a:t>
            </a:r>
            <a:r>
              <a:rPr lang="ru-RU" sz="2000" i="1" dirty="0" smtClean="0">
                <a:latin typeface="+mn-lt"/>
              </a:rPr>
              <a:t>году появилось первое издание «Книги рекордов </a:t>
            </a:r>
            <a:r>
              <a:rPr lang="ru-RU" sz="2000" i="1" dirty="0" err="1" smtClean="0">
                <a:latin typeface="+mn-lt"/>
              </a:rPr>
              <a:t>Гиннесса</a:t>
            </a:r>
            <a:r>
              <a:rPr lang="ru-RU" sz="2000" i="1" dirty="0" smtClean="0">
                <a:latin typeface="+mn-lt"/>
              </a:rPr>
              <a:t>» на русском языке. В том же году был создан российский вариант Книги, получивший название «Книга рекордов России» и включающий в себя достижения россиян мирового и общенационального значения.</a:t>
            </a:r>
          </a:p>
          <a:p>
            <a:pPr algn="just"/>
            <a:endParaRPr lang="ru-RU" sz="2000" i="1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Прочитайте отрывок, правильно произнося числительные. (3 мин.)</a:t>
            </a:r>
            <a:endParaRPr lang="ru-RU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Рисунок 5" descr="http://www.laboratoriorojan.com.br/admin/s_filial/templates/largest-number-ever-i1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635456" cy="3843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laboratoriorojan.com.br/admin/s_filial/templates/largest-number-ever-i1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84784"/>
            <a:ext cx="3283528" cy="4419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Придумайте тонкие и толстые вопросы.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Рекорды нашей страны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340768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+mn-lt"/>
              </a:rPr>
              <a:t>    В «Книге рекордов </a:t>
            </a:r>
            <a:r>
              <a:rPr lang="ru-RU" sz="2800" i="1" dirty="0" err="1" smtClean="0">
                <a:latin typeface="+mn-lt"/>
              </a:rPr>
              <a:t>Гиннесса</a:t>
            </a:r>
            <a:r>
              <a:rPr lang="ru-RU" sz="2800" i="1" dirty="0" smtClean="0">
                <a:latin typeface="+mn-lt"/>
              </a:rPr>
              <a:t>» немало достижений, прославляющих нашу страну. Трамвайная сеть Санкт-Петербурга самая большая в мире: 2402 трамвая работают на 64 маршрутах общей протяжённостью более 690 километров.</a:t>
            </a:r>
            <a:endParaRPr lang="ru-RU" sz="2800" dirty="0" smtClean="0">
              <a:latin typeface="+mn-lt"/>
            </a:endParaRPr>
          </a:p>
          <a:p>
            <a:endParaRPr lang="ru-RU" sz="2800" dirty="0">
              <a:latin typeface="+mn-lt"/>
            </a:endParaRPr>
          </a:p>
        </p:txBody>
      </p:sp>
      <p:pic>
        <p:nvPicPr>
          <p:cNvPr id="23554" name="Picture 2" descr="http://transphoto.ru/photo/00/58/03/58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645024"/>
            <a:ext cx="3749147" cy="2811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101451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байкал лето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73016"/>
            <a:ext cx="5451709" cy="2908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Рекорды нашей страны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340768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+mn-lt"/>
              </a:rPr>
              <a:t>    Байкал – самое глубокое озеро, содержащее запас пресной воды, которой хватит для того, чтобы лет 50 поить весь мир. Площадь Байкала – 31500 квадратных километров, высота над уровнем моря около 455 метров, самое глубокое место 1620 метров.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70513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газета труд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12976"/>
            <a:ext cx="4079297" cy="2951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Рекорды нашей страны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340768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+mn-lt"/>
              </a:rPr>
              <a:t>    Газета «Труд» тоже украшала страницы книги: в 1988 году её тираж в 15,4 миллиона экземпляров был признан самым большим среди ежедневных изданий.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35964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Рекорды нашей страны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340768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+mn-lt"/>
              </a:rPr>
              <a:t>    Увековечено и достижение актрисы Любови Соколовой, которая снялась в 400 фильмах. </a:t>
            </a:r>
            <a:endParaRPr lang="ru-RU" sz="2800" dirty="0">
              <a:latin typeface="+mn-lt"/>
            </a:endParaRPr>
          </a:p>
        </p:txBody>
      </p:sp>
      <p:pic>
        <p:nvPicPr>
          <p:cNvPr id="20482" name="Picture 2" descr="https://www.syl.ru/misc/i/ai/343291/20118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33056"/>
            <a:ext cx="3622204" cy="2403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s://pbs.twimg.com/media/Cot4yaEWIAIiaJ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348880"/>
            <a:ext cx="3384376" cy="2281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90252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395536" y="1700808"/>
            <a:ext cx="813690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n-lt"/>
              </a:rPr>
              <a:t>№1. Хранители времени. </a:t>
            </a:r>
          </a:p>
          <a:p>
            <a:r>
              <a:rPr lang="ru-RU" sz="3200" dirty="0" smtClean="0">
                <a:latin typeface="+mn-lt"/>
              </a:rPr>
              <a:t>№2. Координаторы. </a:t>
            </a:r>
          </a:p>
          <a:p>
            <a:r>
              <a:rPr lang="ru-RU" sz="3200" dirty="0" smtClean="0">
                <a:latin typeface="+mn-lt"/>
              </a:rPr>
              <a:t>№3. Докладчики.</a:t>
            </a:r>
          </a:p>
          <a:p>
            <a:r>
              <a:rPr lang="ru-RU" sz="3200" dirty="0" smtClean="0">
                <a:latin typeface="+mn-lt"/>
              </a:rPr>
              <a:t>№4. Оформители.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10" y="928670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Работа в группе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9" t="63781" r="29329"/>
          <a:stretch/>
        </p:blipFill>
        <p:spPr>
          <a:xfrm>
            <a:off x="2915816" y="3762911"/>
            <a:ext cx="3892888" cy="255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0413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Результаты олимпиады-2018?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51204" name="Picture 4" descr="http://static.imfast.com/442072aae144f142d9a95aa6cb4215fd2cb3262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276872"/>
            <a:ext cx="4952549" cy="2785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35964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Результаты олимпиады-2018?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51202" name="Picture 2" descr="http://www.amic.ru/images/upload/images_02-2018/images/DW3er8mWkAALe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669492" cy="4320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35964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Рекорды нашего 6 А класса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5" name="Picture 2" descr="D:\2017-2018\ФОТО ШКОЛЬНЫЕ\6 А\СЕНТЯБРЬ\ДЕНЬ ЗНАНИЙ - 1 сентября 2017\DSC_0822.JPG"/>
          <p:cNvPicPr>
            <a:picLocks noChangeAspect="1" noChangeArrowheads="1"/>
          </p:cNvPicPr>
          <p:nvPr/>
        </p:nvPicPr>
        <p:blipFill>
          <a:blip r:embed="rId2" cstate="print"/>
          <a:srcRect t="18406" r="8891"/>
          <a:stretch>
            <a:fillRect/>
          </a:stretch>
        </p:blipFill>
        <p:spPr bwMode="auto">
          <a:xfrm>
            <a:off x="2195736" y="3790122"/>
            <a:ext cx="5167392" cy="2603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51520" y="1340768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+mn-lt"/>
              </a:rPr>
              <a:t>6 А – самый первый класс в параллели!</a:t>
            </a:r>
          </a:p>
          <a:p>
            <a:pPr algn="just"/>
            <a:r>
              <a:rPr lang="ru-RU" sz="2400" dirty="0" smtClean="0">
                <a:latin typeface="+mn-lt"/>
              </a:rPr>
              <a:t>В нашем 6 А классе 12 мальчиков и 9 девочек! </a:t>
            </a:r>
          </a:p>
          <a:p>
            <a:pPr algn="just"/>
            <a:r>
              <a:rPr lang="ru-RU" sz="2400" dirty="0" smtClean="0">
                <a:latin typeface="+mn-lt"/>
              </a:rPr>
              <a:t>У нас 3 осенних, 2 зимних, 8 весенних и 8 летних именинников! </a:t>
            </a:r>
          </a:p>
          <a:p>
            <a:pPr algn="just"/>
            <a:r>
              <a:rPr lang="ru-RU" sz="2400" dirty="0" smtClean="0">
                <a:latin typeface="+mn-lt"/>
              </a:rPr>
              <a:t>У нас 1 отличница и 12 хорошистов!</a:t>
            </a:r>
          </a:p>
          <a:p>
            <a:pPr algn="just"/>
            <a:r>
              <a:rPr lang="ru-RU" sz="2400" dirty="0" smtClean="0">
                <a:latin typeface="+mn-lt"/>
              </a:rPr>
              <a:t>В нашем коллективе 4 спортсмена, 1 танцор, 1 певец, 3 журналиста!</a:t>
            </a:r>
          </a:p>
          <a:p>
            <a:pPr algn="just"/>
            <a:endParaRPr lang="ru-RU" sz="2400" dirty="0" smtClean="0">
              <a:latin typeface="+mn-lt"/>
            </a:endParaRPr>
          </a:p>
          <a:p>
            <a:pPr algn="just"/>
            <a:endParaRPr lang="ru-RU" sz="2400" dirty="0" smtClean="0">
              <a:latin typeface="+mn-lt"/>
            </a:endParaRPr>
          </a:p>
          <a:p>
            <a:pPr algn="just"/>
            <a:endParaRPr lang="ru-RU" sz="2400" dirty="0">
              <a:latin typeface="+mn-lt"/>
            </a:endParaRPr>
          </a:p>
        </p:txBody>
      </p:sp>
      <p:pic>
        <p:nvPicPr>
          <p:cNvPr id="15362" name="Picture 2" descr="http://lvs.ucoz.ru/foto/news/3_olympic_medal_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1742728" cy="1742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008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Рекорды нашего 6 А класса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340768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+mn-lt"/>
              </a:rPr>
              <a:t>За этот учебный год мы успели поучаствовать в 24 мероприятиях!</a:t>
            </a:r>
          </a:p>
          <a:p>
            <a:pPr algn="just"/>
            <a:r>
              <a:rPr lang="ru-RU" sz="2400" dirty="0" smtClean="0">
                <a:latin typeface="+mn-lt"/>
              </a:rPr>
              <a:t>В нашей классной копилке два 1 места, одно 2 место, одно 3 место и одно 4 место! </a:t>
            </a:r>
          </a:p>
          <a:p>
            <a:pPr algn="just"/>
            <a:r>
              <a:rPr lang="ru-RU" sz="2400" dirty="0" smtClean="0">
                <a:latin typeface="+mn-lt"/>
              </a:rPr>
              <a:t>10 человек из нашего класса стали призёрами школьного этапа </a:t>
            </a:r>
            <a:r>
              <a:rPr lang="ru-RU" sz="2400" dirty="0" err="1" smtClean="0">
                <a:latin typeface="+mn-lt"/>
              </a:rPr>
              <a:t>ВсОШ</a:t>
            </a:r>
            <a:r>
              <a:rPr lang="ru-RU" sz="2400" dirty="0" smtClean="0">
                <a:latin typeface="+mn-lt"/>
              </a:rPr>
              <a:t>, 1 человек стал победителем. </a:t>
            </a:r>
          </a:p>
          <a:p>
            <a:endParaRPr lang="ru-RU" sz="2400" dirty="0" smtClean="0">
              <a:latin typeface="+mn-lt"/>
            </a:endParaRPr>
          </a:p>
          <a:p>
            <a:endParaRPr lang="ru-RU" sz="2400" dirty="0" smtClean="0">
              <a:latin typeface="+mn-lt"/>
            </a:endParaRPr>
          </a:p>
          <a:p>
            <a:endParaRPr lang="ru-RU" sz="2400" dirty="0">
              <a:latin typeface="+mn-lt"/>
            </a:endParaRPr>
          </a:p>
        </p:txBody>
      </p:sp>
      <p:pic>
        <p:nvPicPr>
          <p:cNvPr id="7" name="Picture 2" descr="https://pp.userapi.com/c840738/v840738903/3236d/ppNt1nH1yJ4.jpg"/>
          <p:cNvPicPr>
            <a:picLocks noChangeAspect="1" noChangeArrowheads="1"/>
          </p:cNvPicPr>
          <p:nvPr/>
        </p:nvPicPr>
        <p:blipFill>
          <a:blip r:embed="rId2" cstate="print"/>
          <a:srcRect t="47436"/>
          <a:stretch>
            <a:fillRect/>
          </a:stretch>
        </p:blipFill>
        <p:spPr bwMode="auto">
          <a:xfrm>
            <a:off x="2116704" y="3933056"/>
            <a:ext cx="547963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lvs.ucoz.ru/foto/news/3_olympic_medal_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1742728" cy="1742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008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Самый-самый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340768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+mn-lt"/>
              </a:rPr>
              <a:t>Самый высокий …</a:t>
            </a:r>
          </a:p>
          <a:p>
            <a:pPr algn="just"/>
            <a:r>
              <a:rPr lang="ru-RU" sz="2400" dirty="0" smtClean="0">
                <a:latin typeface="+mn-lt"/>
              </a:rPr>
              <a:t>Самый весёлый…</a:t>
            </a:r>
          </a:p>
          <a:p>
            <a:pPr algn="just"/>
            <a:r>
              <a:rPr lang="ru-RU" sz="2400" dirty="0" smtClean="0">
                <a:latin typeface="+mn-lt"/>
              </a:rPr>
              <a:t>Самый спокойный…</a:t>
            </a:r>
          </a:p>
          <a:p>
            <a:pPr algn="just"/>
            <a:r>
              <a:rPr lang="ru-RU" sz="2400" dirty="0" smtClean="0">
                <a:latin typeface="+mn-lt"/>
              </a:rPr>
              <a:t>Самый громкий…</a:t>
            </a:r>
          </a:p>
          <a:p>
            <a:pPr algn="just"/>
            <a:r>
              <a:rPr lang="ru-RU" sz="2400" dirty="0" smtClean="0">
                <a:latin typeface="+mn-lt"/>
              </a:rPr>
              <a:t>Самый спортивный…</a:t>
            </a:r>
          </a:p>
          <a:p>
            <a:pPr algn="just"/>
            <a:r>
              <a:rPr lang="ru-RU" sz="2400" dirty="0" smtClean="0">
                <a:latin typeface="+mn-lt"/>
              </a:rPr>
              <a:t>С самыми длинными волосами…</a:t>
            </a:r>
          </a:p>
          <a:p>
            <a:pPr algn="just"/>
            <a:r>
              <a:rPr lang="ru-RU" sz="2400" dirty="0" smtClean="0">
                <a:latin typeface="+mn-lt"/>
              </a:rPr>
              <a:t>С самым большим размером обуви…</a:t>
            </a:r>
          </a:p>
          <a:p>
            <a:pPr algn="just"/>
            <a:r>
              <a:rPr lang="ru-RU" sz="2400" dirty="0" smtClean="0">
                <a:latin typeface="+mn-lt"/>
              </a:rPr>
              <a:t>Самая большая семья у…</a:t>
            </a:r>
          </a:p>
          <a:p>
            <a:pPr algn="just"/>
            <a:r>
              <a:rPr lang="ru-RU" sz="2400" dirty="0" smtClean="0">
                <a:latin typeface="+mn-lt"/>
              </a:rPr>
              <a:t> </a:t>
            </a:r>
          </a:p>
          <a:p>
            <a:endParaRPr lang="ru-RU" sz="2400" dirty="0" smtClean="0">
              <a:latin typeface="+mn-lt"/>
            </a:endParaRPr>
          </a:p>
          <a:p>
            <a:endParaRPr lang="ru-RU" sz="2400" dirty="0" smtClean="0">
              <a:latin typeface="+mn-lt"/>
            </a:endParaRPr>
          </a:p>
          <a:p>
            <a:endParaRPr lang="ru-RU" sz="2400" dirty="0">
              <a:latin typeface="+mn-lt"/>
            </a:endParaRPr>
          </a:p>
        </p:txBody>
      </p:sp>
      <p:pic>
        <p:nvPicPr>
          <p:cNvPr id="13316" name="Picture 4" descr="https://pp.userapi.com/c841634/v841634941/6dbc6/9X6cK2xtDJc.jpg"/>
          <p:cNvPicPr>
            <a:picLocks noChangeAspect="1" noChangeArrowheads="1"/>
          </p:cNvPicPr>
          <p:nvPr/>
        </p:nvPicPr>
        <p:blipFill>
          <a:blip r:embed="rId2" cstate="print"/>
          <a:srcRect t="33766" r="3524"/>
          <a:stretch>
            <a:fillRect/>
          </a:stretch>
        </p:blipFill>
        <p:spPr bwMode="auto">
          <a:xfrm>
            <a:off x="2771800" y="4267958"/>
            <a:ext cx="4464495" cy="2298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lvs.ucoz.ru/foto/news/3_olympic_medal_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00808"/>
            <a:ext cx="1742728" cy="1742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008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600" dirty="0" smtClean="0">
              <a:latin typeface="+mn-lt"/>
            </a:endParaRPr>
          </a:p>
          <a:p>
            <a:r>
              <a:rPr lang="ru-RU" sz="3600" dirty="0" smtClean="0">
                <a:latin typeface="+mn-lt"/>
              </a:rPr>
              <a:t>    Рекордсмены долголетия </a:t>
            </a:r>
            <a:r>
              <a:rPr lang="ru-RU" sz="3600" dirty="0">
                <a:latin typeface="+mn-lt"/>
              </a:rPr>
              <a:t>– </a:t>
            </a:r>
            <a:endParaRPr lang="ru-RU" sz="3600" dirty="0" smtClean="0">
              <a:latin typeface="+mn-lt"/>
            </a:endParaRPr>
          </a:p>
          <a:p>
            <a:r>
              <a:rPr lang="ru-RU" sz="3600" dirty="0" smtClean="0">
                <a:latin typeface="+mn-lt"/>
              </a:rPr>
              <a:t>черепахи, они </a:t>
            </a:r>
            <a:r>
              <a:rPr lang="ru-RU" sz="3600" dirty="0">
                <a:latin typeface="+mn-lt"/>
              </a:rPr>
              <a:t>живут </a:t>
            </a:r>
            <a:r>
              <a:rPr lang="ru-RU" sz="3600" b="1" dirty="0" smtClean="0">
                <a:solidFill>
                  <a:srgbClr val="00B050"/>
                </a:solidFill>
                <a:latin typeface="+mn-lt"/>
              </a:rPr>
              <a:t>300</a:t>
            </a:r>
            <a:r>
              <a:rPr lang="ru-RU" sz="3600" b="1" dirty="0">
                <a:solidFill>
                  <a:srgbClr val="FF0000"/>
                </a:solidFill>
                <a:latin typeface="+mn-lt"/>
              </a:rPr>
              <a:t> </a:t>
            </a:r>
            <a:r>
              <a:rPr lang="ru-RU" sz="3600" dirty="0">
                <a:latin typeface="+mn-lt"/>
              </a:rPr>
              <a:t>лет. </a:t>
            </a:r>
            <a:r>
              <a:rPr lang="ru-RU" sz="3600" dirty="0" smtClean="0">
                <a:latin typeface="+mn-lt"/>
              </a:rPr>
              <a:t> </a:t>
            </a:r>
          </a:p>
          <a:p>
            <a:endParaRPr lang="ru-RU" sz="3600" dirty="0" smtClean="0">
              <a:latin typeface="+mn-lt"/>
            </a:endParaRPr>
          </a:p>
          <a:p>
            <a:endParaRPr lang="ru-RU" sz="3600" dirty="0" smtClean="0">
              <a:latin typeface="+mn-lt"/>
            </a:endParaRPr>
          </a:p>
          <a:p>
            <a:r>
              <a:rPr lang="ru-RU" sz="3600" dirty="0" smtClean="0">
                <a:latin typeface="+mn-lt"/>
              </a:rPr>
              <a:t>    Лисицы </a:t>
            </a:r>
            <a:r>
              <a:rPr lang="ru-RU" sz="3600" dirty="0">
                <a:latin typeface="+mn-lt"/>
              </a:rPr>
              <a:t>– </a:t>
            </a:r>
            <a:r>
              <a:rPr lang="ru-RU" sz="3600" b="1" dirty="0" smtClean="0">
                <a:solidFill>
                  <a:srgbClr val="00B050"/>
                </a:solidFill>
                <a:latin typeface="+mn-lt"/>
              </a:rPr>
              <a:t>11</a:t>
            </a:r>
            <a:r>
              <a:rPr lang="ru-RU" sz="3600" b="1" dirty="0">
                <a:solidFill>
                  <a:srgbClr val="FF0000"/>
                </a:solidFill>
                <a:latin typeface="+mn-lt"/>
              </a:rPr>
              <a:t> </a:t>
            </a:r>
            <a:r>
              <a:rPr lang="ru-RU" sz="3600" dirty="0">
                <a:latin typeface="+mn-lt"/>
              </a:rPr>
              <a:t>лет. </a:t>
            </a:r>
            <a:endParaRPr lang="ru-RU" sz="3600" dirty="0" smtClean="0">
              <a:latin typeface="+mn-lt"/>
            </a:endParaRPr>
          </a:p>
          <a:p>
            <a:endParaRPr lang="ru-RU" sz="3600" dirty="0" smtClean="0">
              <a:latin typeface="+mn-lt"/>
            </a:endParaRPr>
          </a:p>
          <a:p>
            <a:endParaRPr lang="ru-RU" sz="3600" dirty="0" smtClean="0">
              <a:latin typeface="+mn-lt"/>
            </a:endParaRPr>
          </a:p>
          <a:p>
            <a:r>
              <a:rPr lang="ru-RU" sz="3600" dirty="0" smtClean="0">
                <a:latin typeface="+mn-lt"/>
              </a:rPr>
              <a:t>    Слон </a:t>
            </a:r>
            <a:r>
              <a:rPr lang="ru-RU" sz="3600" dirty="0">
                <a:latin typeface="+mn-lt"/>
              </a:rPr>
              <a:t>– лет </a:t>
            </a:r>
            <a:r>
              <a:rPr lang="ru-RU" sz="3600" b="1" dirty="0" smtClean="0">
                <a:solidFill>
                  <a:srgbClr val="00B050"/>
                </a:solidFill>
                <a:latin typeface="+mn-lt"/>
              </a:rPr>
              <a:t>80</a:t>
            </a:r>
            <a:r>
              <a:rPr lang="ru-RU" sz="3600" dirty="0" smtClean="0">
                <a:latin typeface="+mn-lt"/>
              </a:rPr>
              <a:t>.  </a:t>
            </a:r>
            <a:endParaRPr lang="ru-RU" sz="3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Спишите, заменяя цифры словами.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19458" name="Picture 2" descr="http://nhero.ru/wp-content/uploads/2016/10/turtle-cross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412776"/>
            <a:ext cx="1763011" cy="1322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AutoShape 4" descr="http://komiwiki.syktsu.ru/images/2/2a/%D0%9B%D0%B8%D1%81%D0%B8%D1%86%D0%B0-%D0%BE%D0%B1%D1%8B%D0%BA%D0%BD%D0%BE%D0%B2%D0%B5%D0%BD%D0%BD%D0%B0%D1%8F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4" name="Picture 8" descr="http://animalsfoto.com/photo/1a/1a04c99fa26b0e035513a250885e40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068960"/>
            <a:ext cx="1920213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6" name="Picture 10" descr="http://freewallpapersworld.com/ui/images/5/WDF_11615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653136"/>
            <a:ext cx="2376264" cy="1782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49328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864309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+mn-lt"/>
              </a:rPr>
              <a:t>    Самый </a:t>
            </a:r>
            <a:r>
              <a:rPr lang="ru-RU" sz="3600" dirty="0">
                <a:latin typeface="+mn-lt"/>
              </a:rPr>
              <a:t>долголетний из домашних </a:t>
            </a:r>
            <a:r>
              <a:rPr lang="ru-RU" sz="3600" dirty="0" smtClean="0">
                <a:latin typeface="+mn-lt"/>
              </a:rPr>
              <a:t>   	                животных </a:t>
            </a:r>
            <a:r>
              <a:rPr lang="ru-RU" sz="3600" dirty="0">
                <a:latin typeface="+mn-lt"/>
              </a:rPr>
              <a:t>– </a:t>
            </a:r>
            <a:r>
              <a:rPr lang="ru-RU" sz="3600" dirty="0" smtClean="0">
                <a:latin typeface="+mn-lt"/>
              </a:rPr>
              <a:t>осёл</a:t>
            </a:r>
            <a:r>
              <a:rPr lang="ru-RU" sz="3600" dirty="0">
                <a:latin typeface="+mn-lt"/>
              </a:rPr>
              <a:t>, </a:t>
            </a:r>
            <a:endParaRPr lang="ru-RU" sz="3600" dirty="0" smtClean="0">
              <a:latin typeface="+mn-lt"/>
            </a:endParaRPr>
          </a:p>
          <a:p>
            <a:r>
              <a:rPr lang="ru-RU" sz="3600" dirty="0" smtClean="0">
                <a:latin typeface="+mn-lt"/>
              </a:rPr>
              <a:t>он живёт около </a:t>
            </a:r>
            <a:r>
              <a:rPr lang="ru-RU" sz="3600" b="1" dirty="0" smtClean="0">
                <a:solidFill>
                  <a:srgbClr val="00B050"/>
                </a:solidFill>
                <a:latin typeface="+mn-lt"/>
              </a:rPr>
              <a:t>50</a:t>
            </a:r>
            <a:r>
              <a:rPr lang="ru-RU" sz="3600" dirty="0">
                <a:solidFill>
                  <a:srgbClr val="FF0000"/>
                </a:solidFill>
                <a:latin typeface="+mn-lt"/>
              </a:rPr>
              <a:t> </a:t>
            </a:r>
            <a:r>
              <a:rPr lang="ru-RU" sz="3600" dirty="0">
                <a:latin typeface="+mn-lt"/>
              </a:rPr>
              <a:t>лет</a:t>
            </a:r>
            <a:r>
              <a:rPr lang="ru-RU" sz="3600" dirty="0" smtClean="0">
                <a:latin typeface="+mn-lt"/>
              </a:rPr>
              <a:t>.</a:t>
            </a:r>
          </a:p>
          <a:p>
            <a:endParaRPr lang="ru-RU" sz="3600" dirty="0">
              <a:latin typeface="+mn-lt"/>
            </a:endParaRPr>
          </a:p>
          <a:p>
            <a:endParaRPr lang="ru-RU" sz="3600" dirty="0" smtClean="0">
              <a:latin typeface="+mn-lt"/>
            </a:endParaRPr>
          </a:p>
          <a:p>
            <a:r>
              <a:rPr lang="ru-RU" sz="3600" dirty="0" smtClean="0">
                <a:latin typeface="+mn-lt"/>
              </a:rPr>
              <a:t> </a:t>
            </a:r>
            <a:r>
              <a:rPr lang="ru-RU" sz="3600" dirty="0">
                <a:latin typeface="+mn-lt"/>
              </a:rPr>
              <a:t>Собаки живут лет </a:t>
            </a:r>
            <a:r>
              <a:rPr lang="ru-RU" sz="3600" b="1" dirty="0" smtClean="0">
                <a:solidFill>
                  <a:srgbClr val="00B050"/>
                </a:solidFill>
                <a:latin typeface="+mn-lt"/>
              </a:rPr>
              <a:t>15</a:t>
            </a:r>
            <a:r>
              <a:rPr lang="ru-RU" sz="3600" dirty="0" smtClean="0">
                <a:latin typeface="+mn-lt"/>
              </a:rPr>
              <a:t>. </a:t>
            </a:r>
          </a:p>
          <a:p>
            <a:endParaRPr lang="ru-RU" sz="3600" dirty="0">
              <a:latin typeface="+mn-lt"/>
            </a:endParaRPr>
          </a:p>
          <a:p>
            <a:r>
              <a:rPr lang="ru-RU" sz="3600" dirty="0" smtClean="0">
                <a:latin typeface="+mn-lt"/>
              </a:rPr>
              <a:t>Среди </a:t>
            </a:r>
            <a:r>
              <a:rPr lang="ru-RU" sz="3600" dirty="0">
                <a:latin typeface="+mn-lt"/>
              </a:rPr>
              <a:t>рыб </a:t>
            </a:r>
            <a:r>
              <a:rPr lang="ru-RU" sz="3600" dirty="0" smtClean="0">
                <a:latin typeface="+mn-lt"/>
              </a:rPr>
              <a:t>долгожители – </a:t>
            </a:r>
            <a:r>
              <a:rPr lang="ru-RU" sz="3600" dirty="0">
                <a:latin typeface="+mn-lt"/>
              </a:rPr>
              <a:t>щуки, </a:t>
            </a:r>
            <a:endParaRPr lang="ru-RU" sz="3600" dirty="0" smtClean="0">
              <a:latin typeface="+mn-lt"/>
            </a:endParaRPr>
          </a:p>
          <a:p>
            <a:r>
              <a:rPr lang="ru-RU" sz="3600" dirty="0" smtClean="0">
                <a:latin typeface="+mn-lt"/>
              </a:rPr>
              <a:t>они могут прожить до </a:t>
            </a:r>
            <a:r>
              <a:rPr lang="ru-RU" sz="3600" b="1" dirty="0" smtClean="0">
                <a:solidFill>
                  <a:srgbClr val="00B050"/>
                </a:solidFill>
                <a:latin typeface="+mn-lt"/>
              </a:rPr>
              <a:t>200</a:t>
            </a:r>
            <a:r>
              <a:rPr lang="ru-RU" sz="3600" dirty="0" smtClean="0">
                <a:latin typeface="+mn-lt"/>
              </a:rPr>
              <a:t> лет.</a:t>
            </a:r>
            <a:endParaRPr lang="ru-RU" sz="3600" dirty="0">
              <a:latin typeface="+mn-lt"/>
            </a:endParaRPr>
          </a:p>
        </p:txBody>
      </p:sp>
      <p:pic>
        <p:nvPicPr>
          <p:cNvPr id="18434" name="Picture 2" descr="http://animalia-life.club/data_images/donkey/donke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84784"/>
            <a:ext cx="2134202" cy="1421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://www.fonstola.ru/download.php?file=201402/1920x1200/fonstola.ru-142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7" y="3212976"/>
            <a:ext cx="2059429" cy="1287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://strofeyem.ru/wp-content/uploads/2015/11/shhu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869160"/>
            <a:ext cx="2048227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57260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Игра «Отгадайте ребусы с числительными» (1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59408" name="Picture 16" descr="http://itd2.mycdn.me/image?id=816268494258&amp;t=20&amp;plc=WEB&amp;tkn=*Od67WMFaXOo7uUPsGLrTPcMtp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8280920" cy="20024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412776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B050"/>
                </a:solidFill>
                <a:latin typeface="+mn-lt"/>
              </a:rPr>
              <a:t>1) Два, двоеборье, удвоить, второй, двое, двойник, двойной, дважды.</a:t>
            </a:r>
          </a:p>
          <a:p>
            <a:pPr algn="just"/>
            <a:endParaRPr lang="ru-RU" sz="2800" b="1" i="1" dirty="0" smtClean="0">
              <a:latin typeface="+mn-lt"/>
            </a:endParaRPr>
          </a:p>
          <a:p>
            <a:pPr algn="just"/>
            <a:r>
              <a:rPr lang="ru-RU" sz="2800" b="1" i="1" dirty="0" smtClean="0">
                <a:solidFill>
                  <a:srgbClr val="7030A0"/>
                </a:solidFill>
                <a:latin typeface="+mn-lt"/>
              </a:rPr>
              <a:t>2) Тройка, трёхпалубное, тройной, третий, утроить, три, трое, втроём.</a:t>
            </a:r>
          </a:p>
          <a:p>
            <a:pPr algn="just"/>
            <a:endParaRPr lang="ru-RU" sz="2800" b="1" i="1" dirty="0" smtClean="0">
              <a:latin typeface="+mn-lt"/>
            </a:endParaRPr>
          </a:p>
          <a:p>
            <a:pPr algn="just"/>
            <a:r>
              <a:rPr lang="ru-RU" sz="2800" b="1" i="1" dirty="0" smtClean="0">
                <a:solidFill>
                  <a:srgbClr val="00B0F0"/>
                </a:solidFill>
                <a:latin typeface="+mn-lt"/>
              </a:rPr>
              <a:t>3) Шестиклассник, шестой, шестидневная, шесть, шестеро, шестиэтажное.</a:t>
            </a:r>
            <a:endParaRPr lang="ru-RU" sz="2800" b="1" i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Игра «Выпишите числительные»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412776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+mn-lt"/>
              </a:rPr>
              <a:t>1) </a:t>
            </a:r>
            <a:r>
              <a:rPr lang="ru-RU" sz="2800" b="1" i="1" u="sng" dirty="0" smtClean="0">
                <a:solidFill>
                  <a:srgbClr val="00B050"/>
                </a:solidFill>
                <a:latin typeface="+mn-lt"/>
              </a:rPr>
              <a:t>Два</a:t>
            </a:r>
            <a:r>
              <a:rPr lang="ru-RU" sz="2800" b="1" i="1" dirty="0" smtClean="0">
                <a:latin typeface="+mn-lt"/>
              </a:rPr>
              <a:t>, двоеборье, удвоить, </a:t>
            </a:r>
            <a:r>
              <a:rPr lang="ru-RU" sz="2800" b="1" i="1" u="sng" dirty="0" smtClean="0">
                <a:solidFill>
                  <a:srgbClr val="00B050"/>
                </a:solidFill>
                <a:latin typeface="+mn-lt"/>
              </a:rPr>
              <a:t>второй</a:t>
            </a:r>
            <a:r>
              <a:rPr lang="ru-RU" sz="2800" b="1" i="1" dirty="0" smtClean="0">
                <a:latin typeface="+mn-lt"/>
              </a:rPr>
              <a:t>, двойник, двойной, </a:t>
            </a:r>
            <a:r>
              <a:rPr lang="ru-RU" sz="2800" b="1" i="1" u="sng" dirty="0" smtClean="0">
                <a:solidFill>
                  <a:srgbClr val="00B050"/>
                </a:solidFill>
                <a:latin typeface="+mn-lt"/>
              </a:rPr>
              <a:t>двое</a:t>
            </a:r>
            <a:r>
              <a:rPr lang="ru-RU" sz="2800" b="1" i="1" dirty="0" smtClean="0">
                <a:latin typeface="+mn-lt"/>
              </a:rPr>
              <a:t>, дважды, двойка.</a:t>
            </a:r>
          </a:p>
          <a:p>
            <a:pPr algn="just"/>
            <a:endParaRPr lang="ru-RU" sz="2800" b="1" i="1" dirty="0" smtClean="0">
              <a:latin typeface="+mn-lt"/>
            </a:endParaRPr>
          </a:p>
          <a:p>
            <a:pPr algn="just"/>
            <a:r>
              <a:rPr lang="ru-RU" sz="2800" b="1" i="1" dirty="0" smtClean="0">
                <a:latin typeface="+mn-lt"/>
              </a:rPr>
              <a:t>2) Тройка, </a:t>
            </a:r>
            <a:r>
              <a:rPr lang="ru-RU" sz="2800" b="1" i="1" u="sng" dirty="0" smtClean="0">
                <a:solidFill>
                  <a:srgbClr val="7030A0"/>
                </a:solidFill>
                <a:latin typeface="+mn-lt"/>
              </a:rPr>
              <a:t>три</a:t>
            </a:r>
            <a:r>
              <a:rPr lang="ru-RU" sz="2800" b="1" i="1" dirty="0" smtClean="0">
                <a:latin typeface="+mn-lt"/>
              </a:rPr>
              <a:t>, трёхпалубное, тройной, </a:t>
            </a:r>
            <a:r>
              <a:rPr lang="ru-RU" sz="2800" b="1" i="1" u="sng" dirty="0" smtClean="0">
                <a:solidFill>
                  <a:srgbClr val="7030A0"/>
                </a:solidFill>
                <a:latin typeface="+mn-lt"/>
              </a:rPr>
              <a:t>третий</a:t>
            </a:r>
            <a:r>
              <a:rPr lang="ru-RU" sz="2800" b="1" i="1" dirty="0" smtClean="0">
                <a:latin typeface="+mn-lt"/>
              </a:rPr>
              <a:t>, утроить, </a:t>
            </a:r>
            <a:r>
              <a:rPr lang="ru-RU" sz="2800" b="1" i="1" u="sng" dirty="0" smtClean="0">
                <a:solidFill>
                  <a:srgbClr val="7030A0"/>
                </a:solidFill>
                <a:latin typeface="+mn-lt"/>
              </a:rPr>
              <a:t>трое</a:t>
            </a:r>
            <a:r>
              <a:rPr lang="ru-RU" sz="2800" b="1" i="1" dirty="0" smtClean="0">
                <a:latin typeface="+mn-lt"/>
              </a:rPr>
              <a:t>, втроём.</a:t>
            </a:r>
          </a:p>
          <a:p>
            <a:pPr algn="just"/>
            <a:endParaRPr lang="ru-RU" sz="2800" b="1" i="1" dirty="0" smtClean="0">
              <a:latin typeface="+mn-lt"/>
            </a:endParaRPr>
          </a:p>
          <a:p>
            <a:pPr algn="just"/>
            <a:r>
              <a:rPr lang="ru-RU" sz="2800" b="1" i="1" dirty="0" smtClean="0">
                <a:latin typeface="+mn-lt"/>
              </a:rPr>
              <a:t>3) Шестиклассник, </a:t>
            </a:r>
            <a:r>
              <a:rPr lang="ru-RU" sz="2800" b="1" i="1" u="sng" dirty="0" smtClean="0">
                <a:solidFill>
                  <a:srgbClr val="0070C0"/>
                </a:solidFill>
                <a:latin typeface="+mn-lt"/>
              </a:rPr>
              <a:t>шестой</a:t>
            </a:r>
            <a:r>
              <a:rPr lang="ru-RU" sz="2800" b="1" i="1" dirty="0" smtClean="0">
                <a:latin typeface="+mn-lt"/>
              </a:rPr>
              <a:t>, шестидневная, </a:t>
            </a:r>
            <a:r>
              <a:rPr lang="ru-RU" sz="2800" b="1" i="1" u="sng" dirty="0" smtClean="0">
                <a:solidFill>
                  <a:srgbClr val="0070C0"/>
                </a:solidFill>
                <a:latin typeface="+mn-lt"/>
              </a:rPr>
              <a:t>шесть</a:t>
            </a:r>
            <a:r>
              <a:rPr lang="ru-RU" sz="2800" b="1" i="1" dirty="0" smtClean="0">
                <a:latin typeface="+mn-lt"/>
              </a:rPr>
              <a:t>, </a:t>
            </a:r>
            <a:r>
              <a:rPr lang="ru-RU" sz="2800" b="1" i="1" u="sng" dirty="0" smtClean="0">
                <a:solidFill>
                  <a:srgbClr val="0070C0"/>
                </a:solidFill>
                <a:latin typeface="+mn-lt"/>
              </a:rPr>
              <a:t>шестеро</a:t>
            </a:r>
            <a:r>
              <a:rPr lang="ru-RU" sz="2800" b="1" i="1" dirty="0" smtClean="0">
                <a:latin typeface="+mn-lt"/>
              </a:rPr>
              <a:t>, шестиэтажное.</a:t>
            </a:r>
          </a:p>
          <a:p>
            <a:pPr algn="just"/>
            <a:r>
              <a:rPr lang="ru-RU" sz="2800" b="1" i="1" dirty="0" smtClean="0">
                <a:latin typeface="+mn-lt"/>
              </a:rPr>
              <a:t> </a:t>
            </a:r>
            <a:endParaRPr lang="ru-RU" sz="2800" b="1" i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Игра «Выпишите числительное»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928670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Тест на внимательность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«Инструкция» (1 мин.)</a:t>
            </a:r>
          </a:p>
        </p:txBody>
      </p:sp>
      <p:pic>
        <p:nvPicPr>
          <p:cNvPr id="6" name="Picture 2" descr="https://v-ivanov.ru/wp-content/uploads/2016/04/uridiheski-tre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140968"/>
            <a:ext cx="2832257" cy="2124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20413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412776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+mn-lt"/>
              </a:rPr>
              <a:t>1. С двоими подругами.</a:t>
            </a:r>
          </a:p>
          <a:p>
            <a:pPr algn="just"/>
            <a:r>
              <a:rPr lang="ru-RU" sz="2800" b="1" i="1" dirty="0" smtClean="0">
                <a:latin typeface="+mn-lt"/>
              </a:rPr>
              <a:t>2. Взять обоими руками.</a:t>
            </a:r>
          </a:p>
          <a:p>
            <a:pPr algn="just"/>
            <a:r>
              <a:rPr lang="ru-RU" sz="2800" b="1" i="1" dirty="0" smtClean="0">
                <a:latin typeface="+mn-lt"/>
              </a:rPr>
              <a:t>3. Дуб может жить около </a:t>
            </a:r>
            <a:r>
              <a:rPr lang="ru-RU" sz="2800" b="1" i="1" dirty="0" err="1" smtClean="0">
                <a:latin typeface="+mn-lt"/>
              </a:rPr>
              <a:t>пятиста</a:t>
            </a:r>
            <a:r>
              <a:rPr lang="ru-RU" sz="2800" b="1" i="1" dirty="0" smtClean="0">
                <a:latin typeface="+mn-lt"/>
              </a:rPr>
              <a:t> лет.</a:t>
            </a:r>
          </a:p>
          <a:p>
            <a:pPr algn="just"/>
            <a:r>
              <a:rPr lang="ru-RU" sz="2800" b="1" i="1" dirty="0" smtClean="0">
                <a:latin typeface="+mn-lt"/>
              </a:rPr>
              <a:t>4. Посёлок расположен в </a:t>
            </a:r>
            <a:r>
              <a:rPr lang="ru-RU" sz="2800" b="1" i="1" dirty="0" err="1" smtClean="0">
                <a:latin typeface="+mn-lt"/>
              </a:rPr>
              <a:t>девяностах</a:t>
            </a:r>
            <a:r>
              <a:rPr lang="ru-RU" sz="2800" b="1" i="1" dirty="0" smtClean="0">
                <a:latin typeface="+mn-lt"/>
              </a:rPr>
              <a:t> километрах от города.</a:t>
            </a:r>
          </a:p>
          <a:p>
            <a:pPr algn="just"/>
            <a:r>
              <a:rPr lang="ru-RU" sz="2800" b="1" i="1" dirty="0" smtClean="0">
                <a:latin typeface="+mn-lt"/>
              </a:rPr>
              <a:t>5. Гордимся шестидесяти семи рекордами.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Игра «Корректор (исправьте ошибки)»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412776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+mn-lt"/>
              </a:rPr>
              <a:t>1. С </a:t>
            </a:r>
            <a:r>
              <a:rPr lang="ru-RU" sz="2800" b="1" i="1" u="sng" dirty="0" smtClean="0">
                <a:solidFill>
                  <a:srgbClr val="00B0F0"/>
                </a:solidFill>
                <a:latin typeface="+mn-lt"/>
              </a:rPr>
              <a:t>двумя</a:t>
            </a:r>
            <a:r>
              <a:rPr lang="ru-RU" sz="2800" b="1" i="1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ru-RU" sz="2800" b="1" i="1" dirty="0" smtClean="0">
                <a:latin typeface="+mn-lt"/>
              </a:rPr>
              <a:t>подругами.</a:t>
            </a:r>
          </a:p>
          <a:p>
            <a:pPr algn="just"/>
            <a:r>
              <a:rPr lang="ru-RU" sz="2800" b="1" i="1" dirty="0" smtClean="0">
                <a:latin typeface="+mn-lt"/>
              </a:rPr>
              <a:t>2. Взять </a:t>
            </a:r>
            <a:r>
              <a:rPr lang="ru-RU" sz="2800" b="1" i="1" u="sng" dirty="0" smtClean="0">
                <a:solidFill>
                  <a:srgbClr val="00B050"/>
                </a:solidFill>
                <a:latin typeface="+mn-lt"/>
              </a:rPr>
              <a:t>обеими</a:t>
            </a:r>
            <a:r>
              <a:rPr lang="ru-RU" sz="2800" b="1" i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ru-RU" sz="2800" b="1" i="1" dirty="0" smtClean="0">
                <a:latin typeface="+mn-lt"/>
              </a:rPr>
              <a:t>руками.</a:t>
            </a:r>
          </a:p>
          <a:p>
            <a:pPr algn="just"/>
            <a:r>
              <a:rPr lang="ru-RU" sz="2800" b="1" i="1" dirty="0" smtClean="0">
                <a:latin typeface="+mn-lt"/>
              </a:rPr>
              <a:t>3. Дуб может жить около </a:t>
            </a:r>
            <a:r>
              <a:rPr lang="ru-RU" sz="2800" b="1" i="1" u="sng" dirty="0" smtClean="0">
                <a:solidFill>
                  <a:srgbClr val="FF0066"/>
                </a:solidFill>
                <a:latin typeface="+mn-lt"/>
              </a:rPr>
              <a:t>пятисот</a:t>
            </a:r>
            <a:r>
              <a:rPr lang="ru-RU" sz="2800" b="1" i="1" dirty="0" smtClean="0">
                <a:latin typeface="+mn-lt"/>
              </a:rPr>
              <a:t> лет.</a:t>
            </a:r>
          </a:p>
          <a:p>
            <a:pPr algn="just"/>
            <a:r>
              <a:rPr lang="ru-RU" sz="2800" b="1" i="1" dirty="0" smtClean="0">
                <a:latin typeface="+mn-lt"/>
              </a:rPr>
              <a:t>4. Посёлок расположен в </a:t>
            </a:r>
            <a:r>
              <a:rPr lang="ru-RU" sz="2800" b="1" i="1" u="sng" dirty="0" smtClean="0">
                <a:solidFill>
                  <a:srgbClr val="00B050"/>
                </a:solidFill>
                <a:latin typeface="+mn-lt"/>
              </a:rPr>
              <a:t>девяноста</a:t>
            </a:r>
            <a:r>
              <a:rPr lang="ru-RU" sz="2800" b="1" i="1" dirty="0" smtClean="0">
                <a:latin typeface="+mn-lt"/>
              </a:rPr>
              <a:t> километрах от города.</a:t>
            </a:r>
          </a:p>
          <a:p>
            <a:pPr algn="just"/>
            <a:r>
              <a:rPr lang="ru-RU" sz="2800" b="1" i="1" dirty="0" smtClean="0">
                <a:latin typeface="+mn-lt"/>
              </a:rPr>
              <a:t>5. Гордимся </a:t>
            </a:r>
            <a:r>
              <a:rPr lang="ru-RU" sz="2800" b="1" i="1" u="sng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шестьюдесятью семью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800" b="1" i="1" dirty="0" smtClean="0">
                <a:latin typeface="+mn-lt"/>
              </a:rPr>
              <a:t>рекордами.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Игра «Корректор (исправьте ошибки)»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412776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u="sng" dirty="0" smtClean="0">
                <a:latin typeface="+mn-lt"/>
              </a:rPr>
              <a:t>Сегодняшний урок мне</a:t>
            </a:r>
            <a:r>
              <a:rPr lang="ru-RU" sz="2800" i="1" dirty="0" smtClean="0">
                <a:latin typeface="+mn-lt"/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  <a:latin typeface="+mn-lt"/>
              </a:rPr>
              <a:t>понравился/не понравился.</a:t>
            </a:r>
            <a:endParaRPr lang="ru-RU" sz="2800" dirty="0" smtClean="0">
              <a:solidFill>
                <a:srgbClr val="00B050"/>
              </a:solidFill>
              <a:latin typeface="+mn-lt"/>
            </a:endParaRPr>
          </a:p>
          <a:p>
            <a:endParaRPr lang="ru-RU" sz="2800" i="1" dirty="0" smtClean="0">
              <a:latin typeface="+mn-lt"/>
            </a:endParaRPr>
          </a:p>
          <a:p>
            <a:r>
              <a:rPr lang="ru-RU" sz="2800" i="1" u="sng" dirty="0" smtClean="0">
                <a:latin typeface="+mn-lt"/>
              </a:rPr>
              <a:t>Я понял, что числительное…</a:t>
            </a:r>
          </a:p>
          <a:p>
            <a:endParaRPr lang="ru-RU" sz="2800" i="1" u="sng" dirty="0" smtClean="0">
              <a:latin typeface="+mn-lt"/>
            </a:endParaRPr>
          </a:p>
          <a:p>
            <a:r>
              <a:rPr lang="ru-RU" sz="2800" i="1" u="sng" dirty="0" smtClean="0">
                <a:latin typeface="+mn-lt"/>
              </a:rPr>
              <a:t>На уроке я</a:t>
            </a:r>
            <a:r>
              <a:rPr lang="ru-RU" sz="2800" i="1" dirty="0" smtClean="0">
                <a:latin typeface="+mn-lt"/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  <a:latin typeface="+mn-lt"/>
              </a:rPr>
              <a:t>добросовестно работал/неплохо работал/совсем не работал.</a:t>
            </a:r>
            <a:r>
              <a:rPr lang="ru-RU" sz="2800" i="1" dirty="0" smtClean="0">
                <a:latin typeface="+mn-lt"/>
              </a:rPr>
              <a:t> </a:t>
            </a:r>
            <a:endParaRPr lang="ru-RU" sz="2800" dirty="0" smtClean="0">
              <a:latin typeface="+mn-lt"/>
            </a:endParaRPr>
          </a:p>
          <a:p>
            <a:endParaRPr lang="ru-RU" sz="2800" i="1" dirty="0" smtClean="0">
              <a:latin typeface="+mn-lt"/>
            </a:endParaRPr>
          </a:p>
          <a:p>
            <a:r>
              <a:rPr lang="ru-RU" sz="2800" i="1" u="sng" dirty="0" smtClean="0">
                <a:latin typeface="+mn-lt"/>
              </a:rPr>
              <a:t>Свою работу я оцениваю на …</a:t>
            </a:r>
            <a:endParaRPr lang="ru-RU" sz="28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Рефлексия (1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3074" name="Picture 2" descr="http://www.extreme.te.ua/wp-content/uploads/2015/03/kubok2015junior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149080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861048"/>
            <a:ext cx="3360981" cy="202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071546"/>
            <a:ext cx="7772400" cy="1500187"/>
          </a:xfrm>
        </p:spPr>
        <p:txBody>
          <a:bodyPr anchor="t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cs typeface="Arial" pitchFamily="34" charset="0"/>
              </a:rPr>
              <a:t>Домашнее задание</a:t>
            </a:r>
            <a:endParaRPr lang="ru-RU" sz="32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628800"/>
            <a:ext cx="8136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2800" dirty="0" smtClean="0">
                <a:latin typeface="+mn-lt"/>
              </a:rPr>
              <a:t>1) Подготовиться к КР по теме «Имя числительное».</a:t>
            </a:r>
          </a:p>
          <a:p>
            <a:pPr marL="514350" indent="-514350" algn="just"/>
            <a:r>
              <a:rPr lang="ru-RU" sz="2800" dirty="0" smtClean="0">
                <a:latin typeface="+mn-lt"/>
              </a:rPr>
              <a:t>2) Найти и записать в тетрадь половицы, поговорки,</a:t>
            </a:r>
          </a:p>
          <a:p>
            <a:pPr marL="514350" indent="-514350" algn="just"/>
            <a:r>
              <a:rPr lang="ru-RU" sz="2800" dirty="0" smtClean="0">
                <a:latin typeface="+mn-lt"/>
              </a:rPr>
              <a:t>фразеологизмы с числительными.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412776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+mn-lt"/>
              </a:rPr>
              <a:t>     Уходя на пенсию, строгая учительница подсчитала, что за долгие годы самоотверженного труда она поставила своим ученикам не менее 26.172 «двоек», не более 11.583 «троек», всего-навсего 4.884 «четверки». О 955 «пятерках» она чуть не забыла. Таким образом, ученики строгой учительницы смогли гордиться 43.594 оценками.</a:t>
            </a:r>
            <a:endParaRPr lang="ru-RU" sz="28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Игра «Прочитайте правильно»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412776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+mn-lt"/>
              </a:rPr>
              <a:t>      За время летних каникул Вовочка подрался с 75 мальчиками. 15 мальчиков он отлупил сам, а остальные отлупили Вовочку. Вечером 31 июля Вовочка с грустью подсчитал, что с начала каникул он получил по шее от 40 мальчиков. Интересно, долго ли он будет помнить о 10 мальчиках, с которыми он дрался в августе.</a:t>
            </a:r>
            <a:endParaRPr lang="ru-RU" sz="28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Игра «Прочитайте правильно»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412776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+mn-lt"/>
              </a:rPr>
              <a:t>      Коля свой дневник с двойками закопал на глубину 5 метров, а Толя – на глубину более 12 метров! Археологи далекого будущего когда-нибудь да раскопают два окаменевших дневника и удивятся 224 окаменевшим «двойкам» в Толином дневнике и 117 – в Колином.</a:t>
            </a:r>
            <a:endParaRPr lang="ru-RU" sz="2800" dirty="0" smtClean="0">
              <a:latin typeface="+mn-lt"/>
            </a:endParaRPr>
          </a:p>
          <a:p>
            <a:pPr algn="just"/>
            <a:r>
              <a:rPr lang="ru-RU" sz="2800" i="1" dirty="0" smtClean="0">
                <a:latin typeface="+mn-lt"/>
              </a:rPr>
              <a:t> </a:t>
            </a:r>
            <a:endParaRPr lang="ru-RU" sz="28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Игра «Прочитайте правильно»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412776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+mn-lt"/>
              </a:rPr>
              <a:t>     На педсовет к 40 строгим учительницам был приглашен печальный третьеклассник. Каждая из них ругала беднягу по 12 минут. Получается, что печальный третьеклассник ни за что на свете не захочет вспоминать о 480 минутах, проведенных на педсовете.</a:t>
            </a:r>
            <a:endParaRPr lang="ru-RU" sz="28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Игра «Прочитай правильно»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928670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Тест на внимательность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«Инструкция» (1 мин.)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2010891"/>
            <a:ext cx="8463314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Можете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 вы следовать инструкции</a:t>
            </a: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выполнения: 1 мин.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Внимательно прочитайте инструкцию и выполните последнее задание: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Займите удобное для вас место в аудитории.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Уточните тему урока у соседа по плечу.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Вспомните тему прошлого занятия.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Сообщите тему прошлого урока партнеру по лицу.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Посмотрите, сколько сейчас времени на часах.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Подумайте о погоде на улице.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Найдите на столе цветной листочек и напишите на нем свое имя.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 Прикрепите листочек себе на левую часть груди.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 Теперь, когда вы прочитали внимательно инструкцию, выполните 7 и 8 пункты.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5754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395536" y="1556792"/>
            <a:ext cx="806489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+mn-lt"/>
              </a:rPr>
              <a:t>1. (?)  в поле не воин. </a:t>
            </a:r>
            <a:endParaRPr lang="ru-RU" sz="3200" dirty="0" smtClean="0">
              <a:latin typeface="+mn-lt"/>
            </a:endParaRPr>
          </a:p>
          <a:p>
            <a:r>
              <a:rPr lang="ru-RU" sz="3200" i="1" dirty="0" smtClean="0">
                <a:latin typeface="+mn-lt"/>
              </a:rPr>
              <a:t>2. За (?) зайцами погонишься, ни (?) не поймаешь. </a:t>
            </a:r>
            <a:endParaRPr lang="ru-RU" sz="3200" dirty="0" smtClean="0">
              <a:latin typeface="+mn-lt"/>
            </a:endParaRPr>
          </a:p>
          <a:p>
            <a:r>
              <a:rPr lang="ru-RU" sz="3200" i="1" dirty="0" smtClean="0">
                <a:latin typeface="+mn-lt"/>
              </a:rPr>
              <a:t>3. (?) (?) не ждут. </a:t>
            </a:r>
            <a:endParaRPr lang="ru-RU" sz="3200" dirty="0" smtClean="0">
              <a:latin typeface="+mn-lt"/>
            </a:endParaRPr>
          </a:p>
          <a:p>
            <a:r>
              <a:rPr lang="ru-RU" sz="3200" i="1" dirty="0" smtClean="0">
                <a:latin typeface="+mn-lt"/>
              </a:rPr>
              <a:t>4. Без (?) углов изба не рубится.</a:t>
            </a:r>
            <a:endParaRPr lang="ru-RU" sz="3200" dirty="0" smtClean="0">
              <a:latin typeface="+mn-lt"/>
            </a:endParaRPr>
          </a:p>
          <a:p>
            <a:r>
              <a:rPr lang="ru-RU" sz="3200" i="1" dirty="0" smtClean="0">
                <a:latin typeface="+mn-lt"/>
              </a:rPr>
              <a:t>5. Не имей (?) рублей, а имей (?) друзей.</a:t>
            </a:r>
            <a:endParaRPr lang="ru-RU" sz="32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928670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Восстановите пословицы (1 мин.)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4941168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- Какая часть речи помогла восстановить пословицы?</a:t>
            </a:r>
            <a:endParaRPr lang="ru-RU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5661248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- Какова тема урока? 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0413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b="5121"/>
          <a:stretch>
            <a:fillRect/>
          </a:stretch>
        </p:blipFill>
        <p:spPr bwMode="auto">
          <a:xfrm>
            <a:off x="323528" y="4365104"/>
            <a:ext cx="2789232" cy="203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000108"/>
            <a:ext cx="8572560" cy="2428892"/>
          </a:xfrm>
        </p:spPr>
        <p:txBody>
          <a:bodyPr anchor="t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cs typeface="Calibri" pitchFamily="34" charset="0"/>
              </a:rPr>
              <a:t>Вт</a:t>
            </a:r>
            <a:r>
              <a:rPr lang="ru-RU" sz="3200" b="1" u="sng" dirty="0" smtClean="0">
                <a:solidFill>
                  <a:srgbClr val="FF0000"/>
                </a:solidFill>
                <a:cs typeface="Calibri" pitchFamily="34" charset="0"/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  <a:cs typeface="Calibri" pitchFamily="34" charset="0"/>
              </a:rPr>
              <a:t>ро</a:t>
            </a:r>
            <a:r>
              <a:rPr lang="ru-RU" sz="3200" b="1" u="sng" dirty="0" smtClean="0">
                <a:solidFill>
                  <a:srgbClr val="FF0000"/>
                </a:solidFill>
                <a:cs typeface="Calibri" pitchFamily="34" charset="0"/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  <a:cs typeface="Calibri" pitchFamily="34" charset="0"/>
              </a:rPr>
              <a:t> март</a:t>
            </a:r>
            <a:r>
              <a:rPr lang="ru-RU" sz="3200" b="1" u="sng" dirty="0" smtClean="0">
                <a:solidFill>
                  <a:srgbClr val="FF0000"/>
                </a:solidFill>
                <a:cs typeface="Calibri" pitchFamily="34" charset="0"/>
              </a:rPr>
              <a:t>а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cs typeface="Calibri" pitchFamily="34" charset="0"/>
              </a:rPr>
              <a:t>Кла</a:t>
            </a:r>
            <a:r>
              <a:rPr lang="ru-RU" sz="3200" b="1" u="sng" dirty="0" smtClean="0">
                <a:solidFill>
                  <a:srgbClr val="FF0000"/>
                </a:solidFill>
                <a:cs typeface="Calibri" pitchFamily="34" charset="0"/>
              </a:rPr>
              <a:t>сс</a:t>
            </a:r>
            <a:r>
              <a:rPr lang="ru-RU" sz="3200" b="1" dirty="0" smtClean="0">
                <a:solidFill>
                  <a:schemeClr val="tx1"/>
                </a:solidFill>
                <a:cs typeface="Calibri" pitchFamily="34" charset="0"/>
              </a:rPr>
              <a:t>н</a:t>
            </a:r>
            <a:r>
              <a:rPr lang="ru-RU" sz="3200" b="1" u="sng" dirty="0" smtClean="0">
                <a:solidFill>
                  <a:srgbClr val="FF0000"/>
                </a:solidFill>
                <a:cs typeface="Calibri" pitchFamily="34" charset="0"/>
              </a:rPr>
              <a:t>ая</a:t>
            </a:r>
            <a:r>
              <a:rPr lang="ru-RU" sz="3200" b="1" dirty="0" smtClean="0">
                <a:solidFill>
                  <a:schemeClr val="tx1"/>
                </a:solidFill>
                <a:cs typeface="Calibri" pitchFamily="34" charset="0"/>
              </a:rPr>
              <a:t> р</a:t>
            </a:r>
            <a:r>
              <a:rPr lang="ru-RU" sz="3200" b="1" u="sng" dirty="0" smtClean="0">
                <a:solidFill>
                  <a:srgbClr val="FF0000"/>
                </a:solidFill>
                <a:cs typeface="Calibri" pitchFamily="34" charset="0"/>
              </a:rPr>
              <a:t>а</a:t>
            </a:r>
            <a:r>
              <a:rPr lang="ru-RU" sz="3200" b="1" dirty="0" smtClean="0">
                <a:solidFill>
                  <a:schemeClr val="tx1"/>
                </a:solidFill>
                <a:cs typeface="Calibri" pitchFamily="34" charset="0"/>
              </a:rPr>
              <a:t>бота</a:t>
            </a:r>
          </a:p>
          <a:p>
            <a:pPr algn="ctr"/>
            <a:r>
              <a:rPr lang="ru-RU" sz="3200" b="1" u="sng" dirty="0" smtClean="0">
                <a:solidFill>
                  <a:srgbClr val="FF0000"/>
                </a:solidFill>
                <a:cs typeface="Arial" pitchFamily="34" charset="0"/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  <a:cs typeface="Arial" pitchFamily="34" charset="0"/>
              </a:rPr>
              <a:t>б</a:t>
            </a:r>
            <a:r>
              <a:rPr lang="ru-RU" sz="3200" b="1" u="sng" dirty="0" smtClean="0">
                <a:solidFill>
                  <a:srgbClr val="FF0000"/>
                </a:solidFill>
                <a:cs typeface="Arial" pitchFamily="34" charset="0"/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  <a:cs typeface="Arial" pitchFamily="34" charset="0"/>
              </a:rPr>
              <a:t>бщен</a:t>
            </a:r>
            <a:r>
              <a:rPr lang="ru-RU" sz="3200" b="1" u="sng" dirty="0" smtClean="0">
                <a:solidFill>
                  <a:srgbClr val="FF0000"/>
                </a:solidFill>
                <a:cs typeface="Arial" pitchFamily="34" charset="0"/>
              </a:rPr>
              <a:t>ие</a:t>
            </a:r>
            <a:r>
              <a:rPr lang="ru-RU" sz="3200" b="1" dirty="0" smtClean="0">
                <a:solidFill>
                  <a:schemeClr val="tx1"/>
                </a:solidFill>
                <a:cs typeface="Arial" pitchFamily="34" charset="0"/>
              </a:rPr>
              <a:t> по тем</a:t>
            </a:r>
            <a:r>
              <a:rPr lang="ru-RU" sz="3200" b="1" u="sng" dirty="0" smtClean="0">
                <a:solidFill>
                  <a:srgbClr val="FF0000"/>
                </a:solidFill>
                <a:cs typeface="Arial" pitchFamily="34" charset="0"/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  <a:cs typeface="Arial" pitchFamily="34" charset="0"/>
              </a:rPr>
              <a:t> «Имя ч</a:t>
            </a:r>
            <a:r>
              <a:rPr lang="ru-RU" sz="3200" b="1" u="sng" dirty="0" smtClean="0">
                <a:solidFill>
                  <a:srgbClr val="FF0000"/>
                </a:solidFill>
                <a:cs typeface="Arial" pitchFamily="34" charset="0"/>
              </a:rPr>
              <a:t>и</a:t>
            </a:r>
            <a:r>
              <a:rPr lang="ru-RU" sz="3200" b="1" dirty="0" smtClean="0">
                <a:solidFill>
                  <a:schemeClr val="tx1"/>
                </a:solidFill>
                <a:cs typeface="Arial" pitchFamily="34" charset="0"/>
              </a:rPr>
              <a:t>слит</a:t>
            </a:r>
            <a:r>
              <a:rPr lang="ru-RU" sz="3200" b="1" u="sng" dirty="0" smtClean="0">
                <a:solidFill>
                  <a:srgbClr val="FF0000"/>
                </a:solidFill>
                <a:cs typeface="Arial" pitchFamily="34" charset="0"/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  <a:cs typeface="Arial" pitchFamily="34" charset="0"/>
              </a:rPr>
              <a:t>л</a:t>
            </a:r>
            <a:r>
              <a:rPr lang="ru-RU" sz="3200" b="1" u="sng" dirty="0" smtClean="0">
                <a:solidFill>
                  <a:srgbClr val="FF0000"/>
                </a:solidFill>
                <a:cs typeface="Arial" pitchFamily="34" charset="0"/>
              </a:rPr>
              <a:t>ь</a:t>
            </a:r>
            <a:r>
              <a:rPr lang="ru-RU" sz="3200" b="1" dirty="0" smtClean="0">
                <a:solidFill>
                  <a:schemeClr val="tx1"/>
                </a:solidFill>
                <a:cs typeface="Arial" pitchFamily="34" charset="0"/>
              </a:rPr>
              <a:t>н</a:t>
            </a:r>
            <a:r>
              <a:rPr lang="ru-RU" sz="3200" b="1" u="sng" dirty="0" smtClean="0">
                <a:solidFill>
                  <a:srgbClr val="FF0000"/>
                </a:solidFill>
                <a:cs typeface="Arial" pitchFamily="34" charset="0"/>
              </a:rPr>
              <a:t>ое</a:t>
            </a:r>
            <a:r>
              <a:rPr lang="ru-RU" sz="3200" b="1" dirty="0" smtClean="0">
                <a:solidFill>
                  <a:schemeClr val="tx1"/>
                </a:solidFill>
                <a:cs typeface="Arial" pitchFamily="34" charset="0"/>
              </a:rPr>
              <a:t>»</a:t>
            </a:r>
            <a:endParaRPr lang="ru-RU" sz="3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0525518">
            <a:off x="947459" y="3544327"/>
            <a:ext cx="3145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Какова цель урока?</a:t>
            </a:r>
            <a:endParaRPr lang="ru-RU" sz="1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419872" y="2852936"/>
            <a:ext cx="49297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ru-RU" sz="2000" i="1" dirty="0" smtClean="0"/>
              <a:t>Как обойтись бы без числа</a:t>
            </a:r>
            <a:endParaRPr lang="ru-RU" sz="2000" dirty="0" smtClean="0"/>
          </a:p>
          <a:p>
            <a:pPr algn="r"/>
            <a:r>
              <a:rPr lang="ru-RU" sz="2000" i="1" dirty="0" smtClean="0"/>
              <a:t>Наука точная могла?</a:t>
            </a:r>
            <a:endParaRPr lang="ru-RU" sz="2000" dirty="0" smtClean="0"/>
          </a:p>
          <a:p>
            <a:pPr algn="r"/>
            <a:r>
              <a:rPr lang="ru-RU" sz="2000" i="1" dirty="0" smtClean="0"/>
              <a:t>Расчёт во всяком деле нужен -</a:t>
            </a:r>
            <a:endParaRPr lang="ru-RU" sz="2000" dirty="0" smtClean="0"/>
          </a:p>
          <a:p>
            <a:pPr algn="r"/>
            <a:r>
              <a:rPr lang="ru-RU" sz="2000" i="1" dirty="0" smtClean="0"/>
              <a:t>Ты с числительным будь дружен!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0547709">
            <a:off x="491939" y="1380180"/>
            <a:ext cx="2741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- Где числительное? </a:t>
            </a:r>
          </a:p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- Какое оно? </a:t>
            </a:r>
            <a:endParaRPr lang="ru-RU" sz="16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http://mtdata.ru/u5/photoCFEB/20035371313-0/origina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60169">
            <a:off x="1099101" y="4566873"/>
            <a:ext cx="686158" cy="663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arhivurokov.ru/kopilka/up/html/2016/12/24/k_585ebab5e1a14/373065_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7136" y="4149080"/>
            <a:ext cx="1632651" cy="23224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268760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+mn-lt"/>
              </a:rPr>
              <a:t>1) Имя числительное – часть речи, которая обозначает .., .., а также ...</a:t>
            </a:r>
          </a:p>
          <a:p>
            <a:pPr algn="just"/>
            <a:r>
              <a:rPr lang="ru-RU" sz="2400" dirty="0" smtClean="0">
                <a:latin typeface="+mn-lt"/>
              </a:rPr>
              <a:t>2) Имена числительные отвечают на вопросы ..? ..?</a:t>
            </a:r>
          </a:p>
          <a:p>
            <a:pPr algn="just"/>
            <a:r>
              <a:rPr lang="ru-RU" sz="2400" dirty="0" smtClean="0">
                <a:latin typeface="+mn-lt"/>
              </a:rPr>
              <a:t>3) Имена числительные делятся на … и …</a:t>
            </a:r>
          </a:p>
          <a:p>
            <a:pPr algn="just"/>
            <a:r>
              <a:rPr lang="ru-RU" sz="2400" dirty="0" smtClean="0">
                <a:latin typeface="+mn-lt"/>
              </a:rPr>
              <a:t>4) На вопрос СКОЛЬКО? отвечают … числительные, на вопрос КАКОЙ? КОТОРЫЙ? -  …</a:t>
            </a:r>
          </a:p>
          <a:p>
            <a:pPr algn="just"/>
            <a:r>
              <a:rPr lang="ru-RU" sz="2400" dirty="0" smtClean="0">
                <a:latin typeface="+mn-lt"/>
              </a:rPr>
              <a:t>5) Имена числительные изменяются по …	</a:t>
            </a:r>
          </a:p>
          <a:p>
            <a:pPr algn="just"/>
            <a:r>
              <a:rPr lang="ru-RU" sz="2400" dirty="0" smtClean="0">
                <a:latin typeface="+mn-lt"/>
              </a:rPr>
              <a:t>6) Имена числительные могут быть … членами предложения.</a:t>
            </a:r>
          </a:p>
          <a:p>
            <a:pPr algn="just"/>
            <a:endParaRPr lang="ru-RU" sz="2400" dirty="0">
              <a:latin typeface="+mn-lt"/>
            </a:endParaRPr>
          </a:p>
        </p:txBody>
      </p:sp>
      <p:pic>
        <p:nvPicPr>
          <p:cNvPr id="1229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1412776"/>
            <a:ext cx="570986" cy="729662"/>
          </a:xfrm>
          <a:prstGeom prst="rect">
            <a:avLst/>
          </a:prstGeom>
          <a:noFill/>
        </p:spPr>
      </p:pic>
      <p:pic>
        <p:nvPicPr>
          <p:cNvPr id="7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44824"/>
            <a:ext cx="570986" cy="729662"/>
          </a:xfrm>
          <a:prstGeom prst="rect">
            <a:avLst/>
          </a:prstGeom>
          <a:noFill/>
        </p:spPr>
      </p:pic>
      <p:pic>
        <p:nvPicPr>
          <p:cNvPr id="8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2276872"/>
            <a:ext cx="570986" cy="72966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Корзина знаний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10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4408" y="2780928"/>
            <a:ext cx="570986" cy="729662"/>
          </a:xfrm>
          <a:prstGeom prst="rect">
            <a:avLst/>
          </a:prstGeom>
          <a:noFill/>
        </p:spPr>
      </p:pic>
      <p:pic>
        <p:nvPicPr>
          <p:cNvPr id="11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424" y="3068960"/>
            <a:ext cx="570986" cy="729662"/>
          </a:xfrm>
          <a:prstGeom prst="rect">
            <a:avLst/>
          </a:prstGeom>
          <a:noFill/>
        </p:spPr>
      </p:pic>
      <p:pic>
        <p:nvPicPr>
          <p:cNvPr id="1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3429000"/>
            <a:ext cx="570986" cy="7296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7 0.10417 L -0.48004 0.4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24 0.09375 L -0.47222 0.4395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77 0.14629 L -0.40122 0.377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046 L -0.44062 0.2199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87 0.09375 L -0.45642 0.2618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25 0.13565 L -0.41702 0.1671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arhivurokov.ru/kopilka/up/html/2016/12/24/k_585ebab5e1a14/373065_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7136" y="4149080"/>
            <a:ext cx="1632651" cy="23224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268760"/>
            <a:ext cx="792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+mn-lt"/>
              </a:rPr>
              <a:t>7) Числительные, состоящие из одного слова, называются …, а числительные, состоящие из двух и более слов - … Сложные числительные – это числительные, в составе которых …</a:t>
            </a:r>
          </a:p>
          <a:p>
            <a:pPr algn="just"/>
            <a:r>
              <a:rPr lang="ru-RU" sz="2400" dirty="0" smtClean="0">
                <a:latin typeface="+mn-lt"/>
              </a:rPr>
              <a:t>8) Мягкий знак ПИШЕТСЯ в середине числительных, обозначающих круглые десятки от … до … и круглые сотни от … до …</a:t>
            </a:r>
          </a:p>
          <a:p>
            <a:pPr algn="just"/>
            <a:r>
              <a:rPr lang="ru-RU" sz="2400" dirty="0" smtClean="0">
                <a:latin typeface="+mn-lt"/>
              </a:rPr>
              <a:t>9) Количественные числительные делятся на 3 разряда: …, … и …</a:t>
            </a:r>
          </a:p>
        </p:txBody>
      </p:sp>
      <p:pic>
        <p:nvPicPr>
          <p:cNvPr id="1229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1412776"/>
            <a:ext cx="570986" cy="729662"/>
          </a:xfrm>
          <a:prstGeom prst="rect">
            <a:avLst/>
          </a:prstGeom>
          <a:noFill/>
        </p:spPr>
      </p:pic>
      <p:pic>
        <p:nvPicPr>
          <p:cNvPr id="7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44824"/>
            <a:ext cx="570986" cy="729662"/>
          </a:xfrm>
          <a:prstGeom prst="rect">
            <a:avLst/>
          </a:prstGeom>
          <a:noFill/>
        </p:spPr>
      </p:pic>
      <p:pic>
        <p:nvPicPr>
          <p:cNvPr id="8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2276872"/>
            <a:ext cx="570986" cy="72966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Корзина знаний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1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581128"/>
            <a:ext cx="570986" cy="729662"/>
          </a:xfrm>
          <a:prstGeom prst="rect">
            <a:avLst/>
          </a:prstGeom>
          <a:noFill/>
        </p:spPr>
      </p:pic>
      <p:pic>
        <p:nvPicPr>
          <p:cNvPr id="13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8296" y="4877544"/>
            <a:ext cx="570986" cy="729662"/>
          </a:xfrm>
          <a:prstGeom prst="rect">
            <a:avLst/>
          </a:prstGeom>
          <a:noFill/>
        </p:spPr>
      </p:pic>
      <p:pic>
        <p:nvPicPr>
          <p:cNvPr id="14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869160"/>
            <a:ext cx="570986" cy="729662"/>
          </a:xfrm>
          <a:prstGeom prst="rect">
            <a:avLst/>
          </a:prstGeom>
          <a:noFill/>
        </p:spPr>
      </p:pic>
      <p:pic>
        <p:nvPicPr>
          <p:cNvPr id="15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653136"/>
            <a:ext cx="570986" cy="729662"/>
          </a:xfrm>
          <a:prstGeom prst="rect">
            <a:avLst/>
          </a:prstGeom>
          <a:noFill/>
        </p:spPr>
      </p:pic>
      <p:pic>
        <p:nvPicPr>
          <p:cNvPr id="16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437112"/>
            <a:ext cx="570986" cy="729662"/>
          </a:xfrm>
          <a:prstGeom prst="rect">
            <a:avLst/>
          </a:prstGeom>
          <a:noFill/>
        </p:spPr>
      </p:pic>
      <p:pic>
        <p:nvPicPr>
          <p:cNvPr id="17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869160"/>
            <a:ext cx="570986" cy="7296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7 0.08333 L -0.48785 0.387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00" y="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0.06227 L -0.42482 0.32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98 0.12523 L -0.42483 0.2828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arhivurokov.ru/kopilka/up/html/2016/12/24/k_585ebab5e1a14/373065_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7136" y="4149080"/>
            <a:ext cx="1632651" cy="23224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268760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+mn-lt"/>
              </a:rPr>
              <a:t>10) У числительных 40, 90 и 100 только … формы. В Р.п., Д.п., Т.п., П.п. окончание…</a:t>
            </a:r>
          </a:p>
          <a:p>
            <a:pPr algn="just"/>
            <a:r>
              <a:rPr lang="ru-RU" sz="2400" dirty="0" smtClean="0">
                <a:latin typeface="+mn-lt"/>
              </a:rPr>
              <a:t>11) У сложных числительных от 50 до 80 и от 200 до 900 склоняются … части.</a:t>
            </a:r>
          </a:p>
          <a:p>
            <a:pPr algn="just"/>
            <a:r>
              <a:rPr lang="ru-RU" sz="2400" dirty="0" smtClean="0">
                <a:latin typeface="+mn-lt"/>
              </a:rPr>
              <a:t>12) У дробных числительных первая часть склоняется как числительное, обозначающее …число, вторая – как … во множественном числе.</a:t>
            </a:r>
          </a:p>
        </p:txBody>
      </p:sp>
      <p:pic>
        <p:nvPicPr>
          <p:cNvPr id="1229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1412776"/>
            <a:ext cx="570986" cy="729662"/>
          </a:xfrm>
          <a:prstGeom prst="rect">
            <a:avLst/>
          </a:prstGeom>
          <a:noFill/>
        </p:spPr>
      </p:pic>
      <p:pic>
        <p:nvPicPr>
          <p:cNvPr id="7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44824"/>
            <a:ext cx="570986" cy="729662"/>
          </a:xfrm>
          <a:prstGeom prst="rect">
            <a:avLst/>
          </a:prstGeom>
          <a:noFill/>
        </p:spPr>
      </p:pic>
      <p:pic>
        <p:nvPicPr>
          <p:cNvPr id="8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2276872"/>
            <a:ext cx="570986" cy="72966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9512" y="8367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Корзина знаний (3 мин.)</a:t>
            </a:r>
            <a:endParaRPr lang="ru-RU" sz="2800" b="1" dirty="0">
              <a:solidFill>
                <a:srgbClr val="FF000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12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8296" y="4877544"/>
            <a:ext cx="570986" cy="729662"/>
          </a:xfrm>
          <a:prstGeom prst="rect">
            <a:avLst/>
          </a:prstGeom>
          <a:noFill/>
        </p:spPr>
      </p:pic>
      <p:pic>
        <p:nvPicPr>
          <p:cNvPr id="13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0696" y="5029944"/>
            <a:ext cx="570986" cy="729662"/>
          </a:xfrm>
          <a:prstGeom prst="rect">
            <a:avLst/>
          </a:prstGeom>
          <a:noFill/>
        </p:spPr>
      </p:pic>
      <p:pic>
        <p:nvPicPr>
          <p:cNvPr id="14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653136"/>
            <a:ext cx="570986" cy="729662"/>
          </a:xfrm>
          <a:prstGeom prst="rect">
            <a:avLst/>
          </a:prstGeom>
          <a:noFill/>
        </p:spPr>
      </p:pic>
      <p:pic>
        <p:nvPicPr>
          <p:cNvPr id="15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293096"/>
            <a:ext cx="570986" cy="729662"/>
          </a:xfrm>
          <a:prstGeom prst="rect">
            <a:avLst/>
          </a:prstGeom>
          <a:noFill/>
        </p:spPr>
      </p:pic>
      <p:pic>
        <p:nvPicPr>
          <p:cNvPr id="16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5013176"/>
            <a:ext cx="570986" cy="729662"/>
          </a:xfrm>
          <a:prstGeom prst="rect">
            <a:avLst/>
          </a:prstGeom>
          <a:noFill/>
        </p:spPr>
      </p:pic>
      <p:pic>
        <p:nvPicPr>
          <p:cNvPr id="17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941168"/>
            <a:ext cx="570986" cy="729662"/>
          </a:xfrm>
          <a:prstGeom prst="rect">
            <a:avLst/>
          </a:prstGeom>
          <a:noFill/>
        </p:spPr>
      </p:pic>
      <p:pic>
        <p:nvPicPr>
          <p:cNvPr id="18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365104"/>
            <a:ext cx="570986" cy="729662"/>
          </a:xfrm>
          <a:prstGeom prst="rect">
            <a:avLst/>
          </a:prstGeom>
          <a:noFill/>
        </p:spPr>
      </p:pic>
      <p:pic>
        <p:nvPicPr>
          <p:cNvPr id="19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653136"/>
            <a:ext cx="570986" cy="729662"/>
          </a:xfrm>
          <a:prstGeom prst="rect">
            <a:avLst/>
          </a:prstGeom>
          <a:noFill/>
        </p:spPr>
      </p:pic>
      <p:pic>
        <p:nvPicPr>
          <p:cNvPr id="20" name="Picture 4" descr="http://www.clipartbest.com/cliparts/acq/LyM/acqLyMj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653136"/>
            <a:ext cx="570986" cy="7296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78 0.03079 L -0.46424 0.36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2 -0.04282 L -0.4092 0.3134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58 0.0412 L -0.39341 0.272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1803</TotalTime>
  <Words>1646</Words>
  <Application>Microsoft Office PowerPoint</Application>
  <PresentationFormat>Экран (4:3)</PresentationFormat>
  <Paragraphs>170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1" baseType="lpstr">
      <vt:lpstr>Arial</vt:lpstr>
      <vt:lpstr>Calibri</vt:lpstr>
      <vt:lpstr>Times New Roman</vt:lpstr>
      <vt:lpstr>Тема3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Acer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числительное как часть речи</dc:title>
  <dc:creator>Ахметшина</dc:creator>
  <cp:lastModifiedBy>OLIGOLAS</cp:lastModifiedBy>
  <cp:revision>298</cp:revision>
  <dcterms:created xsi:type="dcterms:W3CDTF">2008-07-04T14:08:03Z</dcterms:created>
  <dcterms:modified xsi:type="dcterms:W3CDTF">2022-11-05T17:11:42Z</dcterms:modified>
</cp:coreProperties>
</file>