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9" r:id="rId3"/>
    <p:sldId id="290" r:id="rId4"/>
    <p:sldId id="272" r:id="rId5"/>
    <p:sldId id="269" r:id="rId6"/>
    <p:sldId id="274" r:id="rId7"/>
    <p:sldId id="270" r:id="rId8"/>
    <p:sldId id="275" r:id="rId9"/>
    <p:sldId id="260" r:id="rId10"/>
    <p:sldId id="276" r:id="rId11"/>
    <p:sldId id="273" r:id="rId12"/>
    <p:sldId id="277" r:id="rId13"/>
    <p:sldId id="268" r:id="rId14"/>
    <p:sldId id="278" r:id="rId15"/>
    <p:sldId id="279" r:id="rId16"/>
    <p:sldId id="263" r:id="rId17"/>
    <p:sldId id="293" r:id="rId18"/>
    <p:sldId id="259" r:id="rId19"/>
    <p:sldId id="291" r:id="rId20"/>
    <p:sldId id="257" r:id="rId21"/>
    <p:sldId id="258" r:id="rId22"/>
    <p:sldId id="271" r:id="rId23"/>
    <p:sldId id="300" r:id="rId24"/>
    <p:sldId id="286" r:id="rId25"/>
    <p:sldId id="301" r:id="rId26"/>
    <p:sldId id="302" r:id="rId27"/>
    <p:sldId id="294" r:id="rId28"/>
    <p:sldId id="297" r:id="rId29"/>
    <p:sldId id="295" r:id="rId30"/>
    <p:sldId id="296" r:id="rId31"/>
    <p:sldId id="303" r:id="rId32"/>
    <p:sldId id="304" r:id="rId33"/>
    <p:sldId id="299" r:id="rId34"/>
    <p:sldId id="267" r:id="rId35"/>
    <p:sldId id="29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94BAFA-D375-8B4A-B139-1B9F9C5008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BA0C9A2-291F-D54A-BF11-FB6370EE06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601E20-F3EA-9846-8EF1-A3A20A2E1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A2-5F64-4E1F-BFDE-FA6D9EE5CC1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6F18396-EF7D-D047-93F9-F44D22406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8BE57F1-5185-4440-BB45-6A3A7A6E0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173F6-FE1F-4D20-A220-71D0868B25C6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C312B09-B001-EC44-B29C-686A8884DA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992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39155C-1AA1-214F-A24A-6C843B788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7D6160E-77B9-1C47-AA40-D6CE89C3A5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487C890-0707-7341-B8B7-59FB518F9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A2-5F64-4E1F-BFDE-FA6D9EE5CC1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CA5F8D-8222-3342-A2C3-C2D71014B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B59A7E5-FD3F-2E49-997D-26C960889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173F6-FE1F-4D20-A220-71D0868B25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149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D497F2FF-27FD-F14C-BAF6-43D3E7159B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9489D85-4E04-EE4C-BC2E-5853BBAC13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93DBADB-B5BB-8941-8F7D-5E4162F14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A2-5F64-4E1F-BFDE-FA6D9EE5CC1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220F9DA-DA04-D74C-A8F8-F06BB9239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E3A76E2-6C76-9149-8F47-C34653955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173F6-FE1F-4D20-A220-71D0868B25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851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E8ACBBF-D3D7-CF4E-AAA7-E2976D1D1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E3B8264-3946-AB4C-A864-5EF195C49F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6EC2E8-C4BF-B040-BD73-B58B1082F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A2-5F64-4E1F-BFDE-FA6D9EE5CC1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A6E2C74-BFDB-844E-B896-F030774E0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796A2B7-4120-1144-BF1C-2C850AA27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173F6-FE1F-4D20-A220-71D0868B25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08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4BFAE14-4CC5-D64F-9AF7-516D84A7B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F316800-C5FF-EB48-B052-B6E5ACD71A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6D06593-AB36-8742-B79F-3C7C38D4F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A2-5F64-4E1F-BFDE-FA6D9EE5CC1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A7F2529-A27F-614D-B0AF-28C23B3B5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C6578D9-3694-EB4C-BE07-851692B30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173F6-FE1F-4D20-A220-71D0868B25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697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140E455-D8CE-2C4B-9DE9-AC9B4322F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B66280F-3E04-754F-89BE-87B9ADA26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664F0ED-6646-3B4E-9622-180B38E936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A2FA8BB-25CD-6B48-9500-29EB09817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A2-5F64-4E1F-BFDE-FA6D9EE5CC1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BDBB07E-1EE5-6045-820C-C5252DE1E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9CA04F3-C531-9946-AFFC-19FBEE5E7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173F6-FE1F-4D20-A220-71D0868B25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868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BBFF0A1-7BE9-9D4E-9CFF-2BA02F813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F7BFFD9-FE06-8F4B-86DC-3DC557D5EF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23AC5D0-5DE4-C443-B957-6AFAA2430A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ADFA51DA-F7F7-164F-B74B-C448596925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810B067E-3A23-7D40-BD05-331FD39AA4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169EDC1-CAF2-534F-8F69-A2AA8CBCA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A2-5F64-4E1F-BFDE-FA6D9EE5CC1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94B836FE-9F93-164B-BFC8-346FBE78D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F31E7B92-5EEC-404E-A292-D5C4760A2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173F6-FE1F-4D20-A220-71D0868B25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330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FF5AA41-4AB7-4845-9C1B-681A7C115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A42BB50-44B2-9541-9AD4-3FFEABAE0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A2-5F64-4E1F-BFDE-FA6D9EE5CC1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FE7BEEA-139A-504E-89A3-CDFC61A25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4C439F2-DED8-844F-B22A-9C8FB5024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173F6-FE1F-4D20-A220-71D0868B25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650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32C1887-D3C6-E84F-BEAD-A17A0B0B3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A2-5F64-4E1F-BFDE-FA6D9EE5CC1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E6E1118-10CB-1B4D-A735-60A089515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720E24B-2A96-3846-927E-8C925AD21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173F6-FE1F-4D20-A220-71D0868B25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342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D10E43-C704-9846-BE0E-60265236E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2B47AAA-2526-1749-A81D-4C5EEFF6B3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2048C28-7319-F84A-BA2B-81C3DF6DE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D75BCFB-6115-9748-A3D4-1AA3BC4E7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A2-5F64-4E1F-BFDE-FA6D9EE5CC1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099CFFA-EDFF-CD4F-9791-8F7994DD8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AECE4A1-302D-E742-9E2D-FDA4BF3BF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173F6-FE1F-4D20-A220-71D0868B25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712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E32D33-F2DE-A146-8350-28118B569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4B16EA6D-5926-A44A-893E-C4AEFE6582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2845139-F534-E64B-967A-F8B09735E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5086ABD-0FE8-324B-AF37-3FFB07659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A2-5F64-4E1F-BFDE-FA6D9EE5CC1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4D7F7F0-4D09-6148-9D8C-19733E827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320C2E5-451F-4140-8592-B02808E8C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173F6-FE1F-4D20-A220-71D0868B25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69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FF78F0DB-8C2A-FF45-8ED7-1C1048A97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F7B59B1-4CE7-B34E-A82B-7089128A6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A9C063A-7A94-4D4E-81AC-C7647619E7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09EA2-5F64-4E1F-BFDE-FA6D9EE5CC14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EB7F551-BE8E-0E40-99B4-0496558403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1DFA7D7-9572-BA4A-B12C-0A421C7AEE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173F6-FE1F-4D20-A220-71D0868B25C6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85F2DA2F-4D71-D746-926F-0E343FF7EE2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794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5008" y="548680"/>
            <a:ext cx="7245424" cy="504056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80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Мировой </a:t>
            </a:r>
            <a:r>
              <a:rPr lang="ru-RU" sz="80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80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ень художника</a:t>
            </a:r>
            <a:br>
              <a:rPr lang="ru-RU" sz="80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учитель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Колесник Тамара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Владимировна</a:t>
            </a:r>
            <a:endParaRPr lang="ru-RU" sz="8000" b="1" i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81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7546760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856984" cy="1512169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Третьяковская галерея</a:t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(Москва, Россия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1856г.)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21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88640"/>
            <a:ext cx="8191822" cy="1584176"/>
          </a:xfrm>
        </p:spPr>
        <p:txBody>
          <a:bodyPr>
            <a:noAutofit/>
          </a:bodyPr>
          <a:lstStyle/>
          <a:p>
            <a:pPr algn="ctr"/>
            <a:r>
              <a:rPr lang="ru-RU" sz="42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искусств имени </a:t>
            </a:r>
            <a:r>
              <a:rPr lang="ru-RU" sz="4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</a:t>
            </a:r>
            <a:r>
              <a:rPr lang="ru-RU" sz="42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Пушкина </a:t>
            </a:r>
            <a:br>
              <a:rPr lang="ru-RU" sz="4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(Москва, Россия, 1912)</a:t>
            </a:r>
            <a:endParaRPr lang="ru-RU" sz="42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969640"/>
            <a:ext cx="8191822" cy="4555704"/>
          </a:xfrm>
        </p:spPr>
        <p:txBody>
          <a:bodyPr>
            <a:normAutofit fontScale="85000" lnSpcReduction="10000"/>
          </a:bodyPr>
          <a:lstStyle/>
          <a:p>
            <a:pPr marL="0" indent="457200" algn="just">
              <a:lnSpc>
                <a:spcPct val="11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был основан в 1912 г. Здание его стало одним из красивейших во всей Москве. Иван Владимирович Цветаев, отец великой русской поэтессы Марины Цветаевой,  был основателем музея и первым его директором.</a:t>
            </a:r>
          </a:p>
          <a:p>
            <a:pPr marL="0" indent="457200" algn="just">
              <a:lnSpc>
                <a:spcPct val="11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ходом времени в музее основалась чудесная коллекция западноевропейской живописи, которую составили собрания коллекционеров России, множество великих картин музею передал петербуржский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Эрмитаж. </a:t>
            </a:r>
          </a:p>
          <a:p>
            <a:pPr marL="0" indent="457200" algn="just">
              <a:lnSpc>
                <a:spcPct val="11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сегодняшний день здесь представлены картины итальянских, голландских, испанских, французских, английских художников.</a:t>
            </a:r>
          </a:p>
          <a:p>
            <a:pPr marL="0" indent="457200">
              <a:lnSpc>
                <a:spcPct val="110000"/>
              </a:lnSpc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72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78" y="1920603"/>
            <a:ext cx="6907114" cy="4604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28650" y="188640"/>
            <a:ext cx="8191822" cy="1584176"/>
          </a:xfrm>
        </p:spPr>
        <p:txBody>
          <a:bodyPr>
            <a:noAutofit/>
          </a:bodyPr>
          <a:lstStyle/>
          <a:p>
            <a:pPr algn="ctr"/>
            <a:r>
              <a:rPr lang="ru-RU" sz="4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искусств имени </a:t>
            </a:r>
            <a:r>
              <a:rPr lang="ru-RU" sz="4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</a:t>
            </a:r>
            <a:r>
              <a:rPr lang="ru-RU" sz="4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Пушкина </a:t>
            </a:r>
            <a:br>
              <a:rPr lang="ru-RU" sz="4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(Москва, Россия, 1912)</a:t>
            </a:r>
            <a:endParaRPr lang="ru-RU" sz="4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21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740" y="303237"/>
            <a:ext cx="7886700" cy="1325563"/>
          </a:xfrm>
        </p:spPr>
        <p:txBody>
          <a:bodyPr/>
          <a:lstStyle/>
          <a:p>
            <a:pPr marL="0" indent="0" algn="ctr"/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Лувр </a:t>
            </a:r>
            <a:b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(Париж, Франция, 1792 </a:t>
            </a:r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957982"/>
            <a:ext cx="7886700" cy="4351338"/>
          </a:xfrm>
        </p:spPr>
        <p:txBody>
          <a:bodyPr>
            <a:normAutofit fontScale="92500"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популярный мировой музей расположен в столице Франции на правом берегу реки Сены. Старинное здание музея — бывший дворец короля. Лувр можно назвать универсальным музеем, в нем собралось практически все. Его великие коллекции разделены огромными временными промежутками и географическими пространствами. Здесь находятся такие знаменитейшие полотна как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«Джоконда» Леонардо да Винчи, а так же «Прекрасная садовница» Рафаэля.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55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7583742" cy="5032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28650" y="188640"/>
            <a:ext cx="7886700" cy="1325563"/>
          </a:xfrm>
        </p:spPr>
        <p:txBody>
          <a:bodyPr/>
          <a:lstStyle/>
          <a:p>
            <a:pPr marL="0" indent="0"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Лувр </a:t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(Париж, Франция, 1792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г.)</a:t>
            </a:r>
          </a:p>
        </p:txBody>
      </p:sp>
    </p:spTree>
    <p:extLst>
      <p:ext uri="{BB962C8B-B14F-4D97-AF65-F5344CB8AC3E}">
        <p14:creationId xmlns:p14="http://schemas.microsoft.com/office/powerpoint/2010/main" val="142292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87213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Самая известная картина мира «</a:t>
            </a:r>
            <a:r>
              <a:rPr lang="ru-RU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</a:t>
            </a:r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Лиза» </a:t>
            </a:r>
            <a:r>
              <a:rPr lang="vi-VN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 «Джоко́нда</a:t>
            </a:r>
            <a:r>
              <a:rPr lang="vi-VN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28800"/>
            <a:ext cx="4824536" cy="4968552"/>
          </a:xfrm>
        </p:spPr>
        <p:txBody>
          <a:bodyPr>
            <a:normAutofit fontScale="77500" lnSpcReduction="20000"/>
          </a:bodyPr>
          <a:lstStyle/>
          <a:p>
            <a:pPr indent="0" algn="just">
              <a:lnSpc>
                <a:spcPct val="120000"/>
              </a:lnSpc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Леонардо да Винчи «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Лиза» — это первое, с чем ассоциируется Лувр у туристов из любой страны.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indent="0" algn="just">
              <a:lnSpc>
                <a:spcPct val="12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самое знаменитое и загадочное произведение живописи в истории мирового искусства. Ныне хранится в Лувре, ей выделено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отдельное помещение в музее.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0" algn="just">
              <a:lnSpc>
                <a:spcPct val="12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Ее таинственная улыбка до сих пор заставляет задуматься и очаровать людей, которые не любят или не интересуются живописью.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34034"/>
            <a:ext cx="3994686" cy="523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884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44624"/>
            <a:ext cx="7886700" cy="1325563"/>
          </a:xfrm>
        </p:spPr>
        <p:txBody>
          <a:bodyPr/>
          <a:lstStyle/>
          <a:p>
            <a:pPr algn="ctr"/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Динамическая пауза </a:t>
            </a:r>
            <a:endParaRPr lang="ru-RU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124744"/>
            <a:ext cx="7776864" cy="554461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 художником мечтала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жест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мечтания, подперев голову рукой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я всюду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рисовала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воздухе рукой, вытянутой вверх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Ручкой на листе вот так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исование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воздухе рукой, на уровне груди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Кистью на холсте вот так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в воздухе рукой, вытянутой вперед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Карандашиком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парте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исование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воздухе рукой, на уровне груди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мелками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асфальте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исование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воздухе рукой, на уровне пола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Сапогами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исование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ногой по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Коньками я черчу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льду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черчение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полу ногой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75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занятия: </a:t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«Поэзия в живописи»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6682" y="2337221"/>
            <a:ext cx="7687766" cy="41161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работа: </a:t>
            </a:r>
          </a:p>
          <a:p>
            <a:pPr marL="0" indent="0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Шедевр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такое произведение искусства, которое признается всеми людьми как лучшее произведение.</a:t>
            </a:r>
          </a:p>
          <a:p>
            <a:pPr marL="0" indent="0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16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836712"/>
            <a:ext cx="8136904" cy="576064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урока: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раскрыть взаимосвязь живописи и поэзии через теорию и слова;</a:t>
            </a:r>
          </a:p>
          <a:p>
            <a:pPr marL="263525" indent="-263525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расширить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углубить представлению об изобразительном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искусстве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пополнить словарный запас и расширить творческое мышление;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и любовь к прекрасному;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произношение контрольного звука «Н»;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и развивать память и запоминание.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Приобщение человека к искусству просто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для всестороннего развития и формирования морально-нравственной сферы,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важно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наше время.      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детях любви и уважения к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искусству и культуре – одно из приоритетных направлений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воспитании и образовании детей.</a:t>
            </a:r>
          </a:p>
        </p:txBody>
      </p:sp>
    </p:spTree>
    <p:extLst>
      <p:ext uri="{BB962C8B-B14F-4D97-AF65-F5344CB8AC3E}">
        <p14:creationId xmlns:p14="http://schemas.microsoft.com/office/powerpoint/2010/main" val="98437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8690" y="1268760"/>
            <a:ext cx="7903790" cy="49685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учащихся с заранее подготовленными рефератами по темам:</a:t>
            </a:r>
          </a:p>
          <a:p>
            <a:pPr marL="0" indent="0">
              <a:buNone/>
            </a:pPr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«Биография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Ивана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Ивановича Шишкина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0" indent="0">
              <a:buNone/>
            </a:pPr>
            <a:endParaRPr lang="ru-RU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«Биография Виктора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Михайловича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Васнецова»</a:t>
            </a:r>
          </a:p>
          <a:p>
            <a:pPr marL="0" indent="0">
              <a:buNone/>
            </a:pPr>
            <a:endParaRPr lang="ru-RU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12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692696"/>
            <a:ext cx="78867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Психолого-эмоциональный настрой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04864"/>
            <a:ext cx="8424936" cy="345638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Посмотрите какая сегодня хорошая погода,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 улыбается солнышко, радует природа, Давайте мы улыбнемся друг другу,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Зарядимся положительной энергией и настроимся на хорошую, плодотворную работу.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61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7748" y="116632"/>
            <a:ext cx="7886700" cy="1325563"/>
          </a:xfrm>
        </p:spPr>
        <p:txBody>
          <a:bodyPr/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история живописи</a:t>
            </a:r>
            <a:endParaRPr lang="ru-RU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268760"/>
            <a:ext cx="7488832" cy="4692179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Живопись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одно из древних искусств, которое на протяжении многих веков прошло эволюцию от наскальных росписей палеолита, до новейших течений XX и уже даже XXI века. Это искусство родилось практически с появлением человечества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Каждый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стиль вырастает из стилей, которые были перед ним. Каждый великий художник добавляет что-то к достижениям более ранних художников и влияет на более поздних художников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традиционной истории искусства выделяют несколько основных разновидностей живописи: 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станковая живопись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(то есть картины), 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монументально-декоративная роспись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(фрески и т. п.), 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театрально-декорационная живопись, цифровые изображения, миниатюры, иконопись.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40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59221"/>
            <a:ext cx="7886700" cy="1325563"/>
          </a:xfrm>
        </p:spPr>
        <p:txBody>
          <a:bodyPr/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«Поэзия в живописи</a:t>
            </a:r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1764" y="1545133"/>
            <a:ext cx="7886700" cy="4980211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Поэзия и живопись – это творчество, идущее не из ума или сердца, а из души человека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«Живопись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поэзия, которую видят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поэзия — это живопись, которую слышат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.», - писал Леонардо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Винчи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«Творенье может пережить творца: Творец уйдет, Природой побеждённый, Однако образ, им запечатлённый, Веками будет согревать сердца.», - писал Микеланджело.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Н.В.Гоголь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говорил,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"поэзия и живопись - родные сестры."</a:t>
            </a:r>
          </a:p>
        </p:txBody>
      </p:sp>
    </p:spTree>
    <p:extLst>
      <p:ext uri="{BB962C8B-B14F-4D97-AF65-F5344CB8AC3E}">
        <p14:creationId xmlns:p14="http://schemas.microsoft.com/office/powerpoint/2010/main" val="88868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76672"/>
            <a:ext cx="7886700" cy="5688632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Живопись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поэзия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дарят нам чувство прекрасного, дарят нам светлые и яркие эмоции. Эти два искусства развивались параллельно, дополняя друг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уга, усиливая воздействие изобразительного и поэтического произведения на человека.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Поэзия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обнимает Живопись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Кауфман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Ангелика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Мария, 1782 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564904"/>
            <a:ext cx="2608596" cy="266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794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5205"/>
            <a:ext cx="7886700" cy="1325563"/>
          </a:xfrm>
        </p:spPr>
        <p:txBody>
          <a:bodyPr/>
          <a:lstStyle/>
          <a:p>
            <a:pPr algn="ctr"/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И.И. Шишкин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1196752"/>
            <a:ext cx="2993127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196752"/>
            <a:ext cx="2074718" cy="270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05065"/>
            <a:ext cx="3035606" cy="1872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11142"/>
            <a:ext cx="2873917" cy="186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162819"/>
            <a:ext cx="3673241" cy="27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534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-27384"/>
            <a:ext cx="8263830" cy="1325563"/>
          </a:xfrm>
        </p:spPr>
        <p:txBody>
          <a:bodyPr>
            <a:normAutofit/>
          </a:bodyPr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Поэтические строки </a:t>
            </a:r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картинам И.И</a:t>
            </a:r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Шишкина</a:t>
            </a:r>
            <a:endParaRPr lang="ru-RU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96752"/>
            <a:ext cx="8280920" cy="558924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***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севере диком стоит одиноко,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голой вершине сосна.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дремлет качаясь, и снегом сыпучим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Одета, как ризой, она.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***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Любуясь царскою природой,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иначе тут сказать,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Прекрасна роща, дождь и люди,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вышли в роще погулять.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***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переднем плане: рожь, дорога, воля,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Чуть заметные птицы в воздухе парят.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Словно исполины, охраняя поле,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Крепкие деревья в зелени стоят.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***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бархат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моха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лапами примят,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пахнет хвоя на рассветной зорьке.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Выгуливает мама медвежат,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по сосне скользят, как будто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горки.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45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-99392"/>
            <a:ext cx="7886700" cy="1325563"/>
          </a:xfrm>
        </p:spPr>
        <p:txBody>
          <a:bodyPr/>
          <a:lstStyle/>
          <a:p>
            <a:pPr algn="ctr"/>
            <a:r>
              <a:rPr lang="ru-RU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В.М.Васнецов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79" y="1268760"/>
            <a:ext cx="3736304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255529"/>
            <a:ext cx="2423337" cy="2965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648" y="1268760"/>
            <a:ext cx="2300832" cy="2914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578" y="4254670"/>
            <a:ext cx="3407822" cy="2558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8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484784"/>
            <a:ext cx="8191822" cy="5256584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***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отпускает мощь картины,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Прикован взор, сводит с ума,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Преемственность трех поколений,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Русь охраняют как броня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***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Сквозь мрачный лес, несется волк,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Спасаясь от погони.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Царевич с милой на спине,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Никто их не догонит!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***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Снегурочка живет?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Там, где холод, снег и лед.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Ей построила зима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Ледяные терема.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89756" y="15922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Поэтические строки </a:t>
            </a:r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картинам В.М. Васнецова</a:t>
            </a:r>
            <a:endParaRPr lang="ru-RU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47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9756" y="87213"/>
            <a:ext cx="7886700" cy="118154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картин учащихся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3" t="8063" r="51950" b="33681"/>
          <a:stretch/>
        </p:blipFill>
        <p:spPr bwMode="auto">
          <a:xfrm>
            <a:off x="2411760" y="1124744"/>
            <a:ext cx="4248472" cy="525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70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2132856"/>
            <a:ext cx="5400600" cy="2586091"/>
          </a:xfrm>
        </p:spPr>
        <p:txBody>
          <a:bodyPr/>
          <a:lstStyle/>
          <a:p>
            <a:pPr marL="0" indent="0">
              <a:spcBef>
                <a:spcPts val="20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Цветы на рисунке и ваза простая,</a:t>
            </a:r>
          </a:p>
          <a:p>
            <a:pPr marL="0" indent="0">
              <a:spcBef>
                <a:spcPts val="20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Зеленое яблоко просится в рот.</a:t>
            </a:r>
          </a:p>
          <a:p>
            <a:pPr marL="0" indent="0">
              <a:spcBef>
                <a:spcPts val="20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бы назвать мне этот рисунок?</a:t>
            </a:r>
          </a:p>
          <a:p>
            <a:pPr marL="0" indent="0">
              <a:spcBef>
                <a:spcPts val="20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Ясно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 натюрморт.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7" t="9865" r="9640" b="7393"/>
          <a:stretch/>
        </p:blipFill>
        <p:spPr bwMode="auto">
          <a:xfrm>
            <a:off x="323528" y="1052736"/>
            <a:ext cx="3240360" cy="4523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395536" y="5949280"/>
            <a:ext cx="540060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Татаренков Миша, 7-Б класс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23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6688" y="1969641"/>
            <a:ext cx="7886700" cy="3475583"/>
          </a:xfrm>
        </p:spPr>
        <p:txBody>
          <a:bodyPr/>
          <a:lstStyle/>
          <a:p>
            <a:pPr marL="0" indent="0">
              <a:spcBef>
                <a:spcPts val="20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небе полная луна, </a:t>
            </a:r>
          </a:p>
          <a:p>
            <a:pPr marL="0" indent="0">
              <a:spcBef>
                <a:spcPts val="20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Света яркого полна,</a:t>
            </a:r>
          </a:p>
          <a:p>
            <a:pPr marL="0" indent="0">
              <a:spcBef>
                <a:spcPts val="20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Выплывает из-за тучки, </a:t>
            </a:r>
          </a:p>
          <a:p>
            <a:pPr marL="0" indent="0">
              <a:spcBef>
                <a:spcPts val="20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Вся река освещена.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1" r="3925" b="7164"/>
          <a:stretch/>
        </p:blipFill>
        <p:spPr bwMode="auto">
          <a:xfrm>
            <a:off x="611560" y="1582898"/>
            <a:ext cx="4611604" cy="321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539552" y="5517232"/>
            <a:ext cx="540060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Татаренков Миша, 7-Б класс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24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Фонетическая зарядка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звук «Н»: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Назовите контрольный звук.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группу слов, найдите лишнее слово.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Повторите за мной.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Назовите картинки.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Составьте словосочетания.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Прослушайте и повторите.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 и настрой.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82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" r="5606"/>
          <a:stretch/>
        </p:blipFill>
        <p:spPr bwMode="auto">
          <a:xfrm>
            <a:off x="395536" y="1632328"/>
            <a:ext cx="4332876" cy="309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539552" y="5517232"/>
            <a:ext cx="540060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Татаренков Миша, 7-Б класс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266688" y="1969641"/>
            <a:ext cx="7886700" cy="3475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2000"/>
              </a:spcBef>
              <a:buFont typeface="Arial" panose="020B0604020202020204" pitchFamily="34" charset="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716016" y="1916832"/>
            <a:ext cx="7886700" cy="3475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20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чудная природа, </a:t>
            </a:r>
          </a:p>
          <a:p>
            <a:pPr marL="0" indent="0">
              <a:spcBef>
                <a:spcPts val="20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трогателен белый снег.</a:t>
            </a:r>
          </a:p>
          <a:p>
            <a:pPr marL="0" indent="0">
              <a:spcBef>
                <a:spcPts val="20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Стоит прекрасная погода, </a:t>
            </a:r>
          </a:p>
          <a:p>
            <a:pPr marL="0" indent="0">
              <a:spcBef>
                <a:spcPts val="20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Зима здесь празднует успех!</a:t>
            </a:r>
          </a:p>
        </p:txBody>
      </p:sp>
    </p:spTree>
    <p:extLst>
      <p:ext uri="{BB962C8B-B14F-4D97-AF65-F5344CB8AC3E}">
        <p14:creationId xmlns:p14="http://schemas.microsoft.com/office/powerpoint/2010/main" val="364012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2528" y="2113657"/>
            <a:ext cx="4355976" cy="2467471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Стаи птиц улетает,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Прочь, за синее море.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деревья блистают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разноцветном уборе.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7"/>
            <a:ext cx="4392488" cy="3083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539552" y="5517232"/>
            <a:ext cx="540060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Задума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Анна, 7-Б класс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7171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4458125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4716016" y="2113657"/>
            <a:ext cx="4572000" cy="24674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птица волк несет меня,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моря, через леса.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другое царство донесет,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Елену для меня спасет.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39552" y="5517232"/>
            <a:ext cx="540060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Проскуряков Никита, 7-Б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9217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119814" cy="1623714"/>
          </a:xfrm>
        </p:spPr>
        <p:txBody>
          <a:bodyPr>
            <a:noAutofit/>
          </a:bodyPr>
          <a:lstStyle/>
          <a:p>
            <a:pPr algn="ctr"/>
            <a:r>
              <a:rPr lang="ru-RU" sz="4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Поздравление с </a:t>
            </a:r>
            <a:br>
              <a:rPr lang="ru-RU" sz="4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«Международным днем художника»</a:t>
            </a:r>
            <a:endParaRPr lang="ru-RU" sz="42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1764" y="2101998"/>
            <a:ext cx="7886700" cy="4351338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Вашими работами, нашим уроком мы поздравим всех людей искусства.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Пишите «живые» картины, которые порадуют людей, передавайте яркими красками свою доброту и улыбку каждому ценителю искусства. 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Творческих успехов и счастливых дней!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15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88640"/>
            <a:ext cx="7886700" cy="1325563"/>
          </a:xfrm>
        </p:spPr>
        <p:txBody>
          <a:bodyPr/>
          <a:lstStyle/>
          <a:p>
            <a:pPr algn="ctr"/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 урока</a:t>
            </a:r>
            <a:endParaRPr lang="ru-RU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1764" y="1772816"/>
            <a:ext cx="7886700" cy="4351338"/>
          </a:xfrm>
        </p:spPr>
        <p:txBody>
          <a:bodyPr>
            <a:noAutofit/>
          </a:bodyPr>
          <a:lstStyle/>
          <a:p>
            <a:pPr>
              <a:spcBef>
                <a:spcPts val="1400"/>
              </a:spcBef>
              <a:buFontTx/>
              <a:buChar char="-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жанры живописи вы знаете?</a:t>
            </a:r>
          </a:p>
          <a:p>
            <a:pPr>
              <a:spcBef>
                <a:spcPts val="1400"/>
              </a:spcBef>
              <a:buFontTx/>
              <a:buChar char="-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собраны знаменитые шедевры выдающихся художников?</a:t>
            </a:r>
          </a:p>
          <a:p>
            <a:pPr>
              <a:spcBef>
                <a:spcPts val="1400"/>
              </a:spcBef>
              <a:buFontTx/>
              <a:buChar char="-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популярный музей мира и самая известная картина, которая хранится в нем, ее автор?</a:t>
            </a:r>
          </a:p>
          <a:p>
            <a:pPr>
              <a:spcBef>
                <a:spcPts val="1400"/>
              </a:spcBef>
              <a:buFontTx/>
              <a:buChar char="-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городе находится Эрмитаж, а в каком Третьяковская галерея?</a:t>
            </a:r>
          </a:p>
        </p:txBody>
      </p:sp>
    </p:spTree>
    <p:extLst>
      <p:ext uri="{BB962C8B-B14F-4D97-AF65-F5344CB8AC3E}">
        <p14:creationId xmlns:p14="http://schemas.microsoft.com/office/powerpoint/2010/main" val="258451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9756" y="1628800"/>
            <a:ext cx="8030716" cy="46085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сделаем вывод: </a:t>
            </a:r>
          </a:p>
          <a:p>
            <a:pPr marL="0" indent="0" algn="ctr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«Почему живопись и поэзия </a:t>
            </a:r>
          </a:p>
          <a:p>
            <a:pPr marL="0" indent="0" algn="ctr">
              <a:buNone/>
            </a:pPr>
            <a:r>
              <a:rPr lang="ru-RU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тесно связаны между собой?».</a:t>
            </a:r>
          </a:p>
          <a:p>
            <a:pPr marL="0" indent="0" algn="ctr">
              <a:buNone/>
            </a:pPr>
            <a:endParaRPr lang="ru-RU" sz="36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Поэзия и живопись дарят наслаждение и трогают душу человека.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79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9756" y="476672"/>
            <a:ext cx="7886700" cy="1325563"/>
          </a:xfrm>
        </p:spPr>
        <p:txBody>
          <a:bodyPr/>
          <a:lstStyle/>
          <a:p>
            <a:pPr algn="ctr"/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по </a:t>
            </a: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музеям</a:t>
            </a:r>
            <a:r>
              <a:rPr lang="ru-RU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искусства</a:t>
            </a:r>
            <a:endParaRPr lang="ru-RU" b="1" u="sng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9756" y="2029990"/>
            <a:ext cx="7814692" cy="435133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На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сегодняшний день в мире насчитывается более ста тысяч музеев, однако, это лишь примерная  цифра, так как невозможно сосчитать все мировые музеи. Самые большие музеи мира поражают своей роскошью и небывалым размахом, в них собрано огромное количество редчайших экспонатов.</a:t>
            </a:r>
          </a:p>
        </p:txBody>
      </p:sp>
    </p:spTree>
    <p:extLst>
      <p:ext uri="{BB962C8B-B14F-4D97-AF65-F5344CB8AC3E}">
        <p14:creationId xmlns:p14="http://schemas.microsoft.com/office/powerpoint/2010/main" val="61449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60648"/>
            <a:ext cx="8191822" cy="1325563"/>
          </a:xfrm>
        </p:spPr>
        <p:txBody>
          <a:bodyPr>
            <a:noAutofit/>
          </a:bodyPr>
          <a:lstStyle/>
          <a:p>
            <a:pPr algn="ctr"/>
            <a:r>
              <a:rPr lang="ru-RU" sz="4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музей </a:t>
            </a:r>
            <a:br>
              <a:rPr lang="ru-RU" sz="4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(Санкт-Петербург, Россия, 1895 </a:t>
            </a:r>
            <a:r>
              <a:rPr lang="ru-RU" sz="4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4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40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первый в стране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крупнейший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мире музей русского искусства, уникальный архитектурно-художественный комплекс в историческом центре Санкт-Петербурга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музея насчитывает около 400 000 экспонатов и охватывает все исторические периоды и тенденции развития русского искусства, основные виды и жанры, направления и школы более чем за 1000 лет.</a:t>
            </a:r>
          </a:p>
          <a:p>
            <a:pPr indent="457200" algn="just">
              <a:lnSpc>
                <a:spcPct val="10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76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8588065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28650" y="260648"/>
            <a:ext cx="8191822" cy="132556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музей </a:t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(Санкт-Петербург, Россия, 1895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31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856984" cy="1325563"/>
          </a:xfrm>
        </p:spPr>
        <p:txBody>
          <a:bodyPr>
            <a:noAutofit/>
          </a:bodyPr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Эрмитаж </a:t>
            </a:r>
            <a:b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(Санкт-Петербург, Россия</a:t>
            </a:r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1764г</a:t>
            </a: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483695"/>
          </a:xfrm>
        </p:spPr>
        <p:txBody>
          <a:bodyPr>
            <a:normAutofit fontScale="92500" lnSpcReduction="10000"/>
          </a:bodyPr>
          <a:lstStyle/>
          <a:p>
            <a:pPr marL="0" indent="457200" algn="just">
              <a:lnSpc>
                <a:spcPct val="11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всему миру петербургский Эрмитаж располагается в бывшем русском дворце монархов. У первых истоков коллекций Эрмитажа стояла сама императрица Екатерина II. Свободный вход в музей был открыт лишь в 1863 г., во время правления императора Александра II. На тот момент музей посещало уже около 180 тысяч человек ежегодно. Сейчас Эрмитаж привлекает  посетителей не только огромным собранием западноевропейского искусства, но и роскошными парадными залами, отделанными позолотой, мрамором и самоцветами.</a:t>
            </a:r>
          </a:p>
        </p:txBody>
      </p:sp>
    </p:spTree>
    <p:extLst>
      <p:ext uri="{BB962C8B-B14F-4D97-AF65-F5344CB8AC3E}">
        <p14:creationId xmlns:p14="http://schemas.microsoft.com/office/powerpoint/2010/main" val="181803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604044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159221"/>
            <a:ext cx="8856984" cy="1325563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Эрмитаж </a:t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(Санкт-Петербург, Россия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1764г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04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700808"/>
            <a:ext cx="7776864" cy="4752528"/>
          </a:xfrm>
        </p:spPr>
        <p:txBody>
          <a:bodyPr>
            <a:normAutofit lnSpcReduction="10000"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Московский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художественный музей открылся в 1856 году, имеет одну из крупнейших во всем мире коллекций народного изобразительного искусства.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настоящее время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галерея постоянно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пополняется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новыми произведениями искусства, которые входят в Третьяковскую бесценную коллекцию. Ежегодно по залам галереи проходят более полутора миллиона посетителей. Около ста передвижных выставок ежегодно отправляются с «родного» переулка по разным городам России.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28650" y="38179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856984" cy="1512169"/>
          </a:xfrm>
        </p:spPr>
        <p:txBody>
          <a:bodyPr>
            <a:noAutofit/>
          </a:bodyPr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Третьяковская галерея</a:t>
            </a:r>
            <a:b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(Москва, Россия</a:t>
            </a:r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1856г.)</a:t>
            </a:r>
            <a:endParaRPr lang="ru-RU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0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powerpointbase.com-1027</Template>
  <TotalTime>326</TotalTime>
  <Words>876</Words>
  <Application>Microsoft Office PowerPoint</Application>
  <PresentationFormat>Экран (4:3)</PresentationFormat>
  <Paragraphs>178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Мировой день художника  Выполнила: учитель Колесник Тамара Владимировна</vt:lpstr>
      <vt:lpstr>Психолого-эмоциональный настрой</vt:lpstr>
      <vt:lpstr>Фонетическая зарядка</vt:lpstr>
      <vt:lpstr>Экскурсия по музеям искусства</vt:lpstr>
      <vt:lpstr>Русский музей  (Санкт-Петербург, Россия, 1895 г.)</vt:lpstr>
      <vt:lpstr>Русский музей  (Санкт-Петербург, Россия, 1895 г.)</vt:lpstr>
      <vt:lpstr>Эрмитаж  (Санкт-Петербург, Россия, 1764г.)</vt:lpstr>
      <vt:lpstr>Эрмитаж  (Санкт-Петербург, Россия, 1764г.)</vt:lpstr>
      <vt:lpstr>Третьяковская галерея (Москва, Россия, 1856г.)</vt:lpstr>
      <vt:lpstr>Третьяковская галерея (Москва, Россия, 1856г.)</vt:lpstr>
      <vt:lpstr>Музей искусств имени  А.С. Пушкина  (Москва, Россия, 1912)</vt:lpstr>
      <vt:lpstr>Музей искусств имени  А.С. Пушкина  (Москва, Россия, 1912)</vt:lpstr>
      <vt:lpstr>Лувр  (Париж, Франция, 1792 г.)</vt:lpstr>
      <vt:lpstr>Лувр  (Париж, Франция, 1792 г.)</vt:lpstr>
      <vt:lpstr>Самая известная картина мира «Мона Лиза» или «Джоко́нда»</vt:lpstr>
      <vt:lpstr>Динамическая пауза </vt:lpstr>
      <vt:lpstr>Тема занятия:  «Поэзия в живописи»</vt:lpstr>
      <vt:lpstr>Презентация PowerPoint</vt:lpstr>
      <vt:lpstr>Презентация PowerPoint</vt:lpstr>
      <vt:lpstr>Краткая история живописи</vt:lpstr>
      <vt:lpstr>«Поэзия в живописи»</vt:lpstr>
      <vt:lpstr>Презентация PowerPoint</vt:lpstr>
      <vt:lpstr>И.И. Шишкин</vt:lpstr>
      <vt:lpstr>Поэтические строки к картинам И.И. Шишкина</vt:lpstr>
      <vt:lpstr>В.М.Васнецов</vt:lpstr>
      <vt:lpstr>Поэтические строки к картинам В.М. Васнецова</vt:lpstr>
      <vt:lpstr>Выставка картин учащихся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Поздравление с  «Международным днем художника»</vt:lpstr>
      <vt:lpstr>Итог урока</vt:lpstr>
      <vt:lpstr>Рефлексия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JJJ</dc:creator>
  <cp:lastModifiedBy>JJJ</cp:lastModifiedBy>
  <cp:revision>46</cp:revision>
  <dcterms:created xsi:type="dcterms:W3CDTF">2022-10-04T13:22:29Z</dcterms:created>
  <dcterms:modified xsi:type="dcterms:W3CDTF">2022-11-17T14:15:52Z</dcterms:modified>
</cp:coreProperties>
</file>