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40"/>
  </p:notesMasterIdLst>
  <p:sldIdLst>
    <p:sldId id="256" r:id="rId2"/>
    <p:sldId id="270" r:id="rId3"/>
    <p:sldId id="272" r:id="rId4"/>
    <p:sldId id="273" r:id="rId5"/>
    <p:sldId id="274" r:id="rId6"/>
    <p:sldId id="275" r:id="rId7"/>
    <p:sldId id="276" r:id="rId8"/>
    <p:sldId id="278" r:id="rId9"/>
    <p:sldId id="277" r:id="rId10"/>
    <p:sldId id="279" r:id="rId11"/>
    <p:sldId id="280" r:id="rId12"/>
    <p:sldId id="281" r:id="rId13"/>
    <p:sldId id="282" r:id="rId14"/>
    <p:sldId id="298" r:id="rId15"/>
    <p:sldId id="299" r:id="rId16"/>
    <p:sldId id="304" r:id="rId17"/>
    <p:sldId id="300" r:id="rId18"/>
    <p:sldId id="318" r:id="rId19"/>
    <p:sldId id="319" r:id="rId20"/>
    <p:sldId id="301" r:id="rId21"/>
    <p:sldId id="302" r:id="rId22"/>
    <p:sldId id="303" r:id="rId23"/>
    <p:sldId id="305" r:id="rId24"/>
    <p:sldId id="306" r:id="rId25"/>
    <p:sldId id="307" r:id="rId26"/>
    <p:sldId id="309" r:id="rId27"/>
    <p:sldId id="314" r:id="rId28"/>
    <p:sldId id="311" r:id="rId29"/>
    <p:sldId id="312" r:id="rId30"/>
    <p:sldId id="288" r:id="rId31"/>
    <p:sldId id="313" r:id="rId32"/>
    <p:sldId id="315" r:id="rId33"/>
    <p:sldId id="316" r:id="rId34"/>
    <p:sldId id="317" r:id="rId35"/>
    <p:sldId id="310" r:id="rId36"/>
    <p:sldId id="297" r:id="rId37"/>
    <p:sldId id="293" r:id="rId38"/>
    <p:sldId id="294" r:id="rId3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66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55" autoAdjust="0"/>
  </p:normalViewPr>
  <p:slideViewPr>
    <p:cSldViewPr>
      <p:cViewPr varScale="1">
        <p:scale>
          <a:sx n="111" d="100"/>
          <a:sy n="111" d="100"/>
        </p:scale>
        <p:origin x="-18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BFF12-5F5F-415D-A089-BB4E9F1773FA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247D63-ACE9-4C21-B3AE-CCD8FEE6D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89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47D63-ACE9-4C21-B3AE-CCD8FEE6D50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583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401242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0999" y="3640060"/>
            <a:ext cx="8458201" cy="916781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0999" y="2914650"/>
            <a:ext cx="8458201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1" y="4855464"/>
            <a:ext cx="758953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D60B0-3456-4AFC-89D2-43371A17E95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0A10-FBFC-4764-91F9-0DAC43804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D60B0-3456-4AFC-89D2-43371A17E95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0A10-FBFC-4764-91F9-0DAC43804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ramki-photoshop.ru/fon/rozovyj/fon46.jpg"/>
          <p:cNvPicPr>
            <a:picLocks noChangeAspect="1" noChangeArrowheads="1"/>
          </p:cNvPicPr>
          <p:nvPr userDrawn="1"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9144000" cy="5143505"/>
          </a:xfrm>
          <a:prstGeom prst="frame">
            <a:avLst>
              <a:gd name="adj1" fmla="val 453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Picture 10" descr="https://openclipart.org/image/2400px/svg_to_png/28521/jean-victor-balin-locotoy.png"/>
          <p:cNvPicPr>
            <a:picLocks noChangeAspect="1" noChangeArrowheads="1"/>
          </p:cNvPicPr>
          <p:nvPr userDrawn="1"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85723" y="2928941"/>
            <a:ext cx="3594932" cy="1857382"/>
          </a:xfrm>
          <a:prstGeom prst="rect">
            <a:avLst/>
          </a:prstGeom>
          <a:noFill/>
        </p:spPr>
      </p:pic>
      <p:grpSp>
        <p:nvGrpSpPr>
          <p:cNvPr id="2" name="Группа 16"/>
          <p:cNvGrpSpPr/>
          <p:nvPr userDrawn="1"/>
        </p:nvGrpSpPr>
        <p:grpSpPr>
          <a:xfrm>
            <a:off x="3714747" y="2928941"/>
            <a:ext cx="5095131" cy="1857382"/>
            <a:chOff x="3714744" y="2928940"/>
            <a:chExt cx="5095130" cy="1857382"/>
          </a:xfrm>
        </p:grpSpPr>
        <p:pic>
          <p:nvPicPr>
            <p:cNvPr id="9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3714744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10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5357818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11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3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7000892" y="2928940"/>
              <a:ext cx="1808982" cy="1857382"/>
            </a:xfrm>
            <a:prstGeom prst="rect">
              <a:avLst/>
            </a:prstGeom>
            <a:noFill/>
          </p:spPr>
        </p:pic>
      </p:grpSp>
      <p:pic>
        <p:nvPicPr>
          <p:cNvPr id="12292" name="Picture 4" descr="http://li-web.ru/"/>
          <p:cNvPicPr>
            <a:picLocks noChangeAspect="1" noChangeArrowheads="1"/>
          </p:cNvPicPr>
          <p:nvPr userDrawn="1"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 rot="171078">
            <a:off x="2182633" y="2895442"/>
            <a:ext cx="1668761" cy="1144328"/>
          </a:xfrm>
          <a:prstGeom prst="rect">
            <a:avLst/>
          </a:prstGeom>
          <a:noFill/>
        </p:spPr>
      </p:pic>
      <p:pic>
        <p:nvPicPr>
          <p:cNvPr id="12294" name="Picture 6" descr="http://li-web.ru/"/>
          <p:cNvPicPr>
            <a:picLocks noChangeAspect="1" noChangeArrowheads="1"/>
          </p:cNvPicPr>
          <p:nvPr userDrawn="1"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 rot="21160106">
            <a:off x="5519158" y="2386340"/>
            <a:ext cx="1669737" cy="1515912"/>
          </a:xfrm>
          <a:prstGeom prst="rect">
            <a:avLst/>
          </a:prstGeom>
          <a:noFill/>
        </p:spPr>
      </p:pic>
      <p:pic>
        <p:nvPicPr>
          <p:cNvPr id="12296" name="Picture 8" descr="http://li-web.ru/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 rot="228594">
            <a:off x="3970190" y="2761103"/>
            <a:ext cx="1441733" cy="1285884"/>
          </a:xfrm>
          <a:prstGeom prst="rect">
            <a:avLst/>
          </a:prstGeom>
          <a:noFill/>
        </p:spPr>
      </p:pic>
      <p:pic>
        <p:nvPicPr>
          <p:cNvPr id="12298" name="Picture 10" descr="http://li-web.ru/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 rot="344123">
            <a:off x="7199019" y="2928940"/>
            <a:ext cx="1789410" cy="1009035"/>
          </a:xfrm>
          <a:prstGeom prst="rect">
            <a:avLst/>
          </a:prstGeom>
          <a:noFill/>
        </p:spPr>
      </p:pic>
      <p:sp>
        <p:nvSpPr>
          <p:cNvPr id="12" name="Облако 11"/>
          <p:cNvSpPr/>
          <p:nvPr userDrawn="1"/>
        </p:nvSpPr>
        <p:spPr>
          <a:xfrm rot="21316393">
            <a:off x="4448778" y="404958"/>
            <a:ext cx="1181488" cy="525696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 userDrawn="1"/>
        </p:nvSpPr>
        <p:spPr>
          <a:xfrm rot="687126">
            <a:off x="6612741" y="461658"/>
            <a:ext cx="1104462" cy="518479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 userDrawn="1"/>
        </p:nvSpPr>
        <p:spPr>
          <a:xfrm rot="180881">
            <a:off x="2357422" y="428610"/>
            <a:ext cx="1214446" cy="571504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pic>
        <p:nvPicPr>
          <p:cNvPr id="15" name="Рисунок 14" descr="167475262.png"/>
          <p:cNvPicPr>
            <a:picLocks noChangeAspect="1"/>
          </p:cNvPicPr>
          <p:nvPr userDrawn="1"/>
        </p:nvPicPr>
        <p:blipFill>
          <a:blip r:embed="rId8" cstate="print">
            <a:lum bright="-10000" contrast="20000"/>
          </a:blip>
          <a:stretch>
            <a:fillRect/>
          </a:stretch>
        </p:blipFill>
        <p:spPr>
          <a:xfrm rot="21014274">
            <a:off x="548294" y="405431"/>
            <a:ext cx="1543678" cy="15436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bestfreeclipart.tk/clipart/resource/2016/02/21/lake-clip-art-free-free-clipart-images.png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501244" y="3357569"/>
            <a:ext cx="2642756" cy="1646646"/>
          </a:xfrm>
          <a:prstGeom prst="rect">
            <a:avLst/>
          </a:prstGeom>
          <a:noFill/>
        </p:spPr>
      </p:pic>
      <p:pic>
        <p:nvPicPr>
          <p:cNvPr id="10248" name="Picture 8" descr="http://s2.pic4you.ru/allimage/y2013/08-18/12216/3719084.png"/>
          <p:cNvPicPr>
            <a:picLocks noChangeAspect="1" noChangeArrowheads="1"/>
          </p:cNvPicPr>
          <p:nvPr userDrawn="1"/>
        </p:nvPicPr>
        <p:blipFill>
          <a:blip r:embed="rId3" cstate="print"/>
          <a:srcRect l="32350"/>
          <a:stretch>
            <a:fillRect/>
          </a:stretch>
        </p:blipFill>
        <p:spPr bwMode="auto">
          <a:xfrm>
            <a:off x="71407" y="214297"/>
            <a:ext cx="1643138" cy="4730743"/>
          </a:xfrm>
          <a:prstGeom prst="rect">
            <a:avLst/>
          </a:prstGeom>
          <a:noFill/>
        </p:spPr>
      </p:pic>
      <p:pic>
        <p:nvPicPr>
          <p:cNvPr id="7" name="Picture 2" descr="http://www.ramki-photoshop.ru/fon/rozovyj/fon46.jpg"/>
          <p:cNvPicPr>
            <a:picLocks noChangeAspect="1" noChangeArrowheads="1"/>
          </p:cNvPicPr>
          <p:nvPr userDrawn="1"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9144000" cy="5143505"/>
          </a:xfrm>
          <a:prstGeom prst="frame">
            <a:avLst>
              <a:gd name="adj1" fmla="val 453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10242" name="AutoShape 2" descr="http://bestfreeclipart.tk/clipart/resource/2016/02/21/lake-clip-art-free-free-clipart-images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10" descr="http://li-web.ru/"/>
          <p:cNvPicPr>
            <a:picLocks noChangeAspect="1" noChangeArrowheads="1"/>
          </p:cNvPicPr>
          <p:nvPr userDrawn="1"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 rot="344123">
            <a:off x="6486919" y="3394937"/>
            <a:ext cx="2240868" cy="1263609"/>
          </a:xfrm>
          <a:prstGeom prst="rect">
            <a:avLst/>
          </a:prstGeom>
          <a:noFill/>
        </p:spPr>
      </p:pic>
      <p:pic>
        <p:nvPicPr>
          <p:cNvPr id="9" name="Picture 8" descr="http://li-web.ru/"/>
          <p:cNvPicPr>
            <a:picLocks noChangeAspect="1" noChangeArrowheads="1"/>
          </p:cNvPicPr>
          <p:nvPr userDrawn="1"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 flipH="1">
            <a:off x="571475" y="3357570"/>
            <a:ext cx="1714512" cy="1529176"/>
          </a:xfrm>
          <a:prstGeom prst="rect">
            <a:avLst/>
          </a:prstGeom>
          <a:noFill/>
        </p:spPr>
      </p:pic>
      <p:sp>
        <p:nvSpPr>
          <p:cNvPr id="10" name="Облако 9"/>
          <p:cNvSpPr/>
          <p:nvPr userDrawn="1"/>
        </p:nvSpPr>
        <p:spPr>
          <a:xfrm rot="687126">
            <a:off x="5759099" y="527520"/>
            <a:ext cx="1051424" cy="549559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 userDrawn="1"/>
        </p:nvSpPr>
        <p:spPr>
          <a:xfrm rot="21316393">
            <a:off x="3662830" y="476154"/>
            <a:ext cx="1175403" cy="522303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 userDrawn="1"/>
        </p:nvSpPr>
        <p:spPr>
          <a:xfrm rot="10594185">
            <a:off x="1800994" y="461753"/>
            <a:ext cx="1123861" cy="537551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pic>
        <p:nvPicPr>
          <p:cNvPr id="13" name="Рисунок 12" descr="167475262.png"/>
          <p:cNvPicPr>
            <a:picLocks noChangeAspect="1"/>
          </p:cNvPicPr>
          <p:nvPr userDrawn="1"/>
        </p:nvPicPr>
        <p:blipFill>
          <a:blip r:embed="rId7" cstate="print">
            <a:lum bright="-10000" contrast="20000"/>
          </a:blip>
          <a:stretch>
            <a:fillRect/>
          </a:stretch>
        </p:blipFill>
        <p:spPr>
          <a:xfrm rot="1038429">
            <a:off x="7100624" y="385465"/>
            <a:ext cx="1357305" cy="1357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bestfreeclipart.tk/clipart/resource/2016/02/21/lake-clip-art-free-free-clipart-images.png"/>
          <p:cNvPicPr>
            <a:picLocks noChangeAspect="1" noChangeArrowheads="1"/>
          </p:cNvPicPr>
          <p:nvPr userDrawn="1"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85721" y="3143254"/>
            <a:ext cx="2642756" cy="1646646"/>
          </a:xfrm>
          <a:prstGeom prst="rect">
            <a:avLst/>
          </a:prstGeom>
          <a:noFill/>
        </p:spPr>
      </p:pic>
      <p:pic>
        <p:nvPicPr>
          <p:cNvPr id="3" name="Picture 8" descr="http://s2.pic4you.ru/allimage/y2013/08-18/12216/3719084.png"/>
          <p:cNvPicPr>
            <a:picLocks noChangeAspect="1" noChangeArrowheads="1"/>
          </p:cNvPicPr>
          <p:nvPr userDrawn="1"/>
        </p:nvPicPr>
        <p:blipFill>
          <a:blip r:embed="rId3" cstate="print"/>
          <a:srcRect l="32350"/>
          <a:stretch>
            <a:fillRect/>
          </a:stretch>
        </p:blipFill>
        <p:spPr bwMode="auto">
          <a:xfrm>
            <a:off x="142845" y="412757"/>
            <a:ext cx="1643138" cy="4730743"/>
          </a:xfrm>
          <a:prstGeom prst="rect">
            <a:avLst/>
          </a:prstGeom>
          <a:noFill/>
        </p:spPr>
      </p:pic>
      <p:pic>
        <p:nvPicPr>
          <p:cNvPr id="8" name="Picture 2" descr="http://www.ramki-photoshop.ru/fon/rozovyj/fon46.jpg"/>
          <p:cNvPicPr>
            <a:picLocks noChangeAspect="1" noChangeArrowheads="1"/>
          </p:cNvPicPr>
          <p:nvPr userDrawn="1"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9144000" cy="5143505"/>
          </a:xfrm>
          <a:prstGeom prst="frame">
            <a:avLst>
              <a:gd name="adj1" fmla="val 453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Облако 3"/>
          <p:cNvSpPr/>
          <p:nvPr userDrawn="1"/>
        </p:nvSpPr>
        <p:spPr>
          <a:xfrm rot="10594185">
            <a:off x="1800994" y="461753"/>
            <a:ext cx="1123861" cy="537551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 userDrawn="1"/>
        </p:nvSpPr>
        <p:spPr>
          <a:xfrm rot="21316393">
            <a:off x="3662830" y="476154"/>
            <a:ext cx="1175403" cy="522303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 userDrawn="1"/>
        </p:nvSpPr>
        <p:spPr>
          <a:xfrm rot="687126">
            <a:off x="5759099" y="527520"/>
            <a:ext cx="1051424" cy="549559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pic>
        <p:nvPicPr>
          <p:cNvPr id="7" name="Рисунок 6" descr="167475262.png"/>
          <p:cNvPicPr>
            <a:picLocks noChangeAspect="1"/>
          </p:cNvPicPr>
          <p:nvPr userDrawn="1"/>
        </p:nvPicPr>
        <p:blipFill>
          <a:blip r:embed="rId5" cstate="print">
            <a:lum bright="-10000" contrast="20000"/>
          </a:blip>
          <a:stretch>
            <a:fillRect/>
          </a:stretch>
        </p:blipFill>
        <p:spPr>
          <a:xfrm rot="1038429">
            <a:off x="7100624" y="385465"/>
            <a:ext cx="1357305" cy="13573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://s2.pic4you.ru/allimage/y2013/08-18/12216/3719084.png"/>
          <p:cNvPicPr>
            <a:picLocks noChangeAspect="1" noChangeArrowheads="1"/>
          </p:cNvPicPr>
          <p:nvPr userDrawn="1"/>
        </p:nvPicPr>
        <p:blipFill>
          <a:blip r:embed="rId2" cstate="print"/>
          <a:srcRect l="35292" t="-1510"/>
          <a:stretch>
            <a:fillRect/>
          </a:stretch>
        </p:blipFill>
        <p:spPr bwMode="auto">
          <a:xfrm>
            <a:off x="214283" y="214298"/>
            <a:ext cx="1571700" cy="4802181"/>
          </a:xfrm>
          <a:prstGeom prst="rect">
            <a:avLst/>
          </a:prstGeom>
          <a:noFill/>
        </p:spPr>
      </p:pic>
      <p:pic>
        <p:nvPicPr>
          <p:cNvPr id="7" name="Picture 2" descr="http://www.ramki-photoshop.ru/fon/rozovyj/fon46.jpg"/>
          <p:cNvPicPr>
            <a:picLocks noChangeAspect="1" noChangeArrowheads="1"/>
          </p:cNvPicPr>
          <p:nvPr userDrawn="1"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0" y="1"/>
            <a:ext cx="9144000" cy="5143505"/>
          </a:xfrm>
          <a:prstGeom prst="frame">
            <a:avLst>
              <a:gd name="adj1" fmla="val 4531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grpSp>
        <p:nvGrpSpPr>
          <p:cNvPr id="2" name="Группа 9"/>
          <p:cNvGrpSpPr/>
          <p:nvPr userDrawn="1"/>
        </p:nvGrpSpPr>
        <p:grpSpPr>
          <a:xfrm>
            <a:off x="642912" y="3571884"/>
            <a:ext cx="4857785" cy="1214446"/>
            <a:chOff x="285720" y="2928940"/>
            <a:chExt cx="8524154" cy="1857382"/>
          </a:xfrm>
        </p:grpSpPr>
        <p:pic>
          <p:nvPicPr>
            <p:cNvPr id="11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285720" y="2928940"/>
              <a:ext cx="3594932" cy="1857382"/>
            </a:xfrm>
            <a:prstGeom prst="rect">
              <a:avLst/>
            </a:prstGeom>
            <a:noFill/>
          </p:spPr>
        </p:pic>
        <p:pic>
          <p:nvPicPr>
            <p:cNvPr id="12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3714744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13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5357818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14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7000892" y="2928940"/>
              <a:ext cx="1808982" cy="1857382"/>
            </a:xfrm>
            <a:prstGeom prst="rect">
              <a:avLst/>
            </a:prstGeom>
            <a:noFill/>
          </p:spPr>
        </p:pic>
      </p:grpSp>
      <p:pic>
        <p:nvPicPr>
          <p:cNvPr id="15" name="Picture 4" descr="http://li-web.ru/"/>
          <p:cNvPicPr>
            <a:picLocks noChangeAspect="1" noChangeArrowheads="1"/>
          </p:cNvPicPr>
          <p:nvPr userDrawn="1"/>
        </p:nvPicPr>
        <p:blipFill>
          <a:blip r:embed="rId5" cstate="print">
            <a:lum bright="-10000" contrast="10000"/>
          </a:blip>
          <a:srcRect/>
          <a:stretch>
            <a:fillRect/>
          </a:stretch>
        </p:blipFill>
        <p:spPr bwMode="auto">
          <a:xfrm rot="626352" flipH="1">
            <a:off x="2003277" y="260321"/>
            <a:ext cx="1383188" cy="948501"/>
          </a:xfrm>
          <a:prstGeom prst="rect">
            <a:avLst/>
          </a:prstGeom>
          <a:noFill/>
        </p:spPr>
      </p:pic>
      <p:grpSp>
        <p:nvGrpSpPr>
          <p:cNvPr id="3" name="Группа 17"/>
          <p:cNvGrpSpPr/>
          <p:nvPr userDrawn="1"/>
        </p:nvGrpSpPr>
        <p:grpSpPr>
          <a:xfrm>
            <a:off x="5429256" y="3571883"/>
            <a:ext cx="2928958" cy="1214440"/>
            <a:chOff x="3714744" y="2928940"/>
            <a:chExt cx="5095130" cy="1857382"/>
          </a:xfrm>
        </p:grpSpPr>
        <p:pic>
          <p:nvPicPr>
            <p:cNvPr id="19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3714744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20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5357818" y="2928940"/>
              <a:ext cx="1808982" cy="1857382"/>
            </a:xfrm>
            <a:prstGeom prst="rect">
              <a:avLst/>
            </a:prstGeom>
            <a:noFill/>
          </p:spPr>
        </p:pic>
        <p:pic>
          <p:nvPicPr>
            <p:cNvPr id="21" name="Picture 10" descr="https://openclipart.org/image/2400px/svg_to_png/28521/jean-victor-balin-locotoy.png"/>
            <p:cNvPicPr>
              <a:picLocks noChangeAspect="1" noChangeArrowheads="1"/>
            </p:cNvPicPr>
            <p:nvPr userDrawn="1"/>
          </p:nvPicPr>
          <p:blipFill>
            <a:blip r:embed="rId4" cstate="print">
              <a:lum bright="-10000" contrast="10000"/>
            </a:blip>
            <a:srcRect l="49680"/>
            <a:stretch>
              <a:fillRect/>
            </a:stretch>
          </p:blipFill>
          <p:spPr bwMode="auto">
            <a:xfrm>
              <a:off x="7000892" y="2928940"/>
              <a:ext cx="1808982" cy="1857382"/>
            </a:xfrm>
            <a:prstGeom prst="rect">
              <a:avLst/>
            </a:prstGeom>
            <a:noFill/>
          </p:spPr>
        </p:pic>
      </p:grpSp>
      <p:pic>
        <p:nvPicPr>
          <p:cNvPr id="22" name="Picture 8" descr="http://s2.pic4you.ru/allimage/y2013/08-18/12216/3719084.png"/>
          <p:cNvPicPr>
            <a:picLocks noChangeAspect="1" noChangeArrowheads="1"/>
          </p:cNvPicPr>
          <p:nvPr userDrawn="1"/>
        </p:nvPicPr>
        <p:blipFill>
          <a:blip r:embed="rId2" cstate="print"/>
          <a:srcRect l="35292" t="-1510"/>
          <a:stretch>
            <a:fillRect/>
          </a:stretch>
        </p:blipFill>
        <p:spPr bwMode="auto">
          <a:xfrm flipH="1">
            <a:off x="7500959" y="571488"/>
            <a:ext cx="1454796" cy="4444991"/>
          </a:xfrm>
          <a:prstGeom prst="rect">
            <a:avLst/>
          </a:prstGeom>
          <a:noFill/>
        </p:spPr>
      </p:pic>
      <p:sp>
        <p:nvSpPr>
          <p:cNvPr id="23" name="Облако 22"/>
          <p:cNvSpPr/>
          <p:nvPr userDrawn="1"/>
        </p:nvSpPr>
        <p:spPr>
          <a:xfrm rot="21316393">
            <a:off x="3733226" y="465982"/>
            <a:ext cx="927106" cy="486775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24" name="Облако 23"/>
          <p:cNvSpPr/>
          <p:nvPr userDrawn="1"/>
        </p:nvSpPr>
        <p:spPr>
          <a:xfrm rot="687126">
            <a:off x="5845096" y="395435"/>
            <a:ext cx="1176084" cy="708689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25" name="Облако 24"/>
          <p:cNvSpPr/>
          <p:nvPr userDrawn="1"/>
        </p:nvSpPr>
        <p:spPr>
          <a:xfrm>
            <a:off x="1000103" y="357174"/>
            <a:ext cx="857255" cy="428627"/>
          </a:xfrm>
          <a:prstGeom prst="cloud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1266" name="AutoShape 2" descr="http://liveangarsk.ru/files/ava/picture-35782-3efcf8a0deed319d2def81e358c2d805.gif"/>
          <p:cNvSpPr>
            <a:spLocks noChangeAspect="1" noChangeArrowheads="1"/>
          </p:cNvSpPr>
          <p:nvPr userDrawn="1"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http://fs158.www.ex.ua/show/167475262/167475262.png?800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://i057.radikal.ru/1311/95/ec61376c7f54.jpg"/>
          <p:cNvSpPr>
            <a:spLocks noChangeAspect="1" noChangeArrowheads="1"/>
          </p:cNvSpPr>
          <p:nvPr userDrawn="1"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Рисунок 25" descr="167475262.png"/>
          <p:cNvPicPr>
            <a:picLocks noChangeAspect="1"/>
          </p:cNvPicPr>
          <p:nvPr userDrawn="1"/>
        </p:nvPicPr>
        <p:blipFill>
          <a:blip r:embed="rId6" cstate="print">
            <a:lum bright="-10000" contrast="20000"/>
          </a:blip>
          <a:stretch>
            <a:fillRect/>
          </a:stretch>
        </p:blipFill>
        <p:spPr>
          <a:xfrm rot="1038429">
            <a:off x="7093237" y="407071"/>
            <a:ext cx="1210315" cy="1210314"/>
          </a:xfrm>
          <a:prstGeom prst="rect">
            <a:avLst/>
          </a:prstGeom>
        </p:spPr>
      </p:pic>
      <p:pic>
        <p:nvPicPr>
          <p:cNvPr id="16" name="Picture 6" descr="http://li-web.ru/"/>
          <p:cNvPicPr>
            <a:picLocks noChangeAspect="1" noChangeArrowheads="1"/>
          </p:cNvPicPr>
          <p:nvPr userDrawn="1"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 rot="21160106">
            <a:off x="4993205" y="285743"/>
            <a:ext cx="1188887" cy="107936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2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1" y="4855464"/>
            <a:ext cx="758953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258367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0999" y="1257300"/>
            <a:ext cx="8458201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6" y="2210315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4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1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1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1" y="4057650"/>
            <a:ext cx="8610601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2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29" y="987028"/>
            <a:ext cx="4288537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1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4" y="342900"/>
            <a:ext cx="8686800" cy="630936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D60B0-3456-4AFC-89D2-43371A17E95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0A10-FBFC-4764-91F9-0DAC43804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4114801"/>
            <a:ext cx="8458201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2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2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D60B0-3456-4AFC-89D2-43371A17E95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0A10-FBFC-4764-91F9-0DAC438049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1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D60B0-3456-4AFC-89D2-43371A17E95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C0A10-FBFC-4764-91F9-0DAC438049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1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4149914"/>
            <a:ext cx="5867401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1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1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11/17/2022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1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1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1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8" r:id="rId13"/>
    <p:sldLayoutId id="2147483699" r:id="rId14"/>
    <p:sldLayoutId id="2147483701" r:id="rId15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microsoft.com/office/2007/relationships/hdphoto" Target="../media/hdphoto4.wdp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5" Type="http://schemas.microsoft.com/office/2007/relationships/hdphoto" Target="../media/hdphoto5.wdp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Relationship Id="rId5" Type="http://schemas.microsoft.com/office/2007/relationships/hdphoto" Target="../media/hdphoto8.wdp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5" y="915566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по ПДД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детей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средней разновозрастной группы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«Наша безопасная дорога»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795886"/>
            <a:ext cx="8458201" cy="68580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5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Этапы реализации проекта программы</a:t>
            </a:r>
            <a:endParaRPr lang="ru-RU" sz="56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 проекта рассчитана на </a:t>
            </a:r>
            <a:r>
              <a:rPr lang="ru-RU" sz="5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 недели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с </a:t>
            </a:r>
            <a:r>
              <a:rPr lang="ru-RU" sz="5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«11»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октября по </a:t>
            </a:r>
            <a:r>
              <a:rPr lang="ru-RU" sz="5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«22»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октября. </a:t>
            </a:r>
          </a:p>
          <a:p>
            <a:pPr algn="just"/>
            <a:endParaRPr lang="ru-RU" sz="5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Этапы:</a:t>
            </a:r>
          </a:p>
          <a:p>
            <a:pPr algn="just"/>
            <a:r>
              <a:rPr lang="ru-RU" sz="56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этап.</a:t>
            </a:r>
            <a:endParaRPr lang="ru-RU" sz="5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Подготовка стихотворений, загадок, игр, на тему транспорт, ПДД, иллюстративный материал.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Подготовка атрибутов для игр, НОД.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Подготовка консультаций для родителей.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Составление перспективного плана основного этапа.</a:t>
            </a:r>
          </a:p>
          <a:p>
            <a:pPr algn="just"/>
            <a:endParaRPr lang="ru-RU" sz="56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6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Практический этап. </a:t>
            </a:r>
            <a:endParaRPr lang="ru-RU" sz="5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детьми: НОД, подвижные игры, дидактические игры, наблюдения, чтение художественных произведений, продуктивные виды деятельности. 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родителями: консультации, памятки, беседы, оформление папок-передвижек, изготовление </a:t>
            </a:r>
            <a:r>
              <a:rPr lang="ru-RU" sz="5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макетов 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улиц села; изготовление книжек-малышек</a:t>
            </a:r>
            <a:r>
              <a:rPr lang="ru-RU" sz="5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5600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56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Заключительный этап.</a:t>
            </a:r>
            <a:r>
              <a:rPr lang="ru-RU" sz="5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Театральная </a:t>
            </a:r>
            <a:r>
              <a:rPr lang="ru-RU" sz="5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«Перекрёсток!» - итоговое мероприятие</a:t>
            </a:r>
            <a:endParaRPr lang="ru-RU" sz="5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086252"/>
              </p:ext>
            </p:extLst>
          </p:nvPr>
        </p:nvGraphicFramePr>
        <p:xfrm>
          <a:off x="395535" y="699542"/>
          <a:ext cx="8352928" cy="3881319"/>
        </p:xfrm>
        <a:graphic>
          <a:graphicData uri="http://schemas.openxmlformats.org/drawingml/2006/table">
            <a:tbl>
              <a:tblPr firstRow="1" firstCol="1" bandRow="1"/>
              <a:tblGrid>
                <a:gridCol w="3744417"/>
                <a:gridCol w="3194087"/>
                <a:gridCol w="1414424"/>
              </a:tblGrid>
              <a:tr h="225042"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деятельности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042">
                <a:tc gridSpan="3">
                  <a:txBody>
                    <a:bodyPr/>
                    <a:lstStyle/>
                    <a:p>
                      <a:pPr algn="ctr"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«Подготовительно-проектировочный» этап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12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1Постановка проблемы перед детьми: «Зачем нужно знать Правила дорожного движения?»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2.Обсуждение проблемы, довести до детей важность проблемы: « Если мы не будем соблюдать ПДД, то будет беда!»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3.Подбор детской и методической литературы, наглядного материала, игр, непосредственной образовательной деятельности, информации через интернет.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4.Пополнение развивающей предметно-пространственной среды.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5.Ознакомление родителей с проектом.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методической базы для реализации проекта и обеспечение необходимой информацией родителей.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Пополнение уголка Безопасности в группе новыми играми и пособиями.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11-15 октября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398" marR="553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670952" y="270197"/>
            <a:ext cx="180209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мероприятий.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900932"/>
              </p:ext>
            </p:extLst>
          </p:nvPr>
        </p:nvGraphicFramePr>
        <p:xfrm>
          <a:off x="251520" y="267495"/>
          <a:ext cx="8568952" cy="4531539"/>
        </p:xfrm>
        <a:graphic>
          <a:graphicData uri="http://schemas.openxmlformats.org/drawingml/2006/table">
            <a:tbl>
              <a:tblPr/>
              <a:tblGrid>
                <a:gridCol w="4442900"/>
                <a:gridCol w="3198426"/>
                <a:gridCol w="876282"/>
                <a:gridCol w="51344"/>
              </a:tblGrid>
              <a:tr h="271934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«Практический» этап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12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Рассматривание     иллюстраций «Транспорт».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Беседа с детьми «Наша безопасная улица».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80"/>
                        </a:lnSpc>
                        <a:spcAft>
                          <a:spcPts val="1125"/>
                        </a:spcAft>
                      </a:pP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П/И «Пешеходы и водители»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Д/и)</a:t>
                      </a:r>
                      <a:r>
                        <a:rPr lang="ru-RU" sz="1200" b="1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Дидактическая игра «Транспорт»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НОД ФКЦМ. Тема. «Транспорт»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Взаимодействие с родителями: Изготовление книжки -малышки.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Развивать умение классифицировать виды транспорта по месту его передвижения – наземный, воздушный, водный; умение рассуждать, делать выводы.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Продолжать формировать представление дошкольников о безопасности дорожного движения; ознакомление с понятиями: проезжая часть, тротуар, бордюр.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Обобщить знания детей о транспорте, его функциях и назначении;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Сформировать знания детей о видах транспорта;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 октября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017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Беседа по картинкам «Светофор»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П/и ««Сигналы светофора»;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Чтение Н. Мигунова «Учимся переходить дорогу»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Д/И «Виды транспорта»,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Раскраски по теме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Взаимодействие с родителями: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Изготовление макетов улицы города;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Закрепить представления о ПДД (светофор регулирует движение транспорта и пешеходов; красный свет светофора нужно стоять, на зеленый - двигаться; переходить улицу можно только со взрослым, крепко держась за руку.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19 октября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419" marR="9419" marT="78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202117"/>
              </p:ext>
            </p:extLst>
          </p:nvPr>
        </p:nvGraphicFramePr>
        <p:xfrm>
          <a:off x="179512" y="0"/>
          <a:ext cx="8691536" cy="5143500"/>
        </p:xfrm>
        <a:graphic>
          <a:graphicData uri="http://schemas.openxmlformats.org/drawingml/2006/table">
            <a:tbl>
              <a:tblPr/>
              <a:tblGrid>
                <a:gridCol w="4520811"/>
                <a:gridCol w="3180277"/>
                <a:gridCol w="990448"/>
              </a:tblGrid>
              <a:tr h="24909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Беседа «Где можно играть»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Д/и «Собери Светофор»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НОД Аппликация «Светофор».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Сюжетно-ролевые игры: «На пешеходном переходе»,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П/И </a:t>
                      </a: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«Ловкий пешеход»,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Сюжетно-ролевые игры: «На пешеходном переходе»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Взаимодействие с родителями.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«Правила дорожные  совсем-совсем не сложные»;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закрепить представление о назначение светофора его сигналах. Собирать целое из частей по образцу.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Закрепить знание красного, зелёного, желтого цвета.. Формировать умение  детей аккуратно приклеивать детали на основу.</a:t>
                      </a:r>
                      <a:r>
                        <a:rPr lang="ru-RU" sz="1200" u="sng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u="sng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: продолжать учить детей ориентироваться по дорожным знакам, соблюдать правила дорожного движения. Воспитывать умение быть вежливыми, внимательными друг к другу, уметь ориентироваться в дорожной ситуации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 октября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252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Викторина «Знатоки ПДД»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ЧтениеХ</a:t>
                      </a:r>
                      <a:r>
                        <a:rPr lang="ru-RU" sz="1200" dirty="0">
                          <a:solidFill>
                            <a:srgbClr val="211E1E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/Л.Т. Шорыгина «Сказка о правилах дорожного движения»,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Д/и «Дорожные знаки»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П/и «Регулировщик».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НОД Развитие речи. Тема. «Внимание дорога». Взаимодействие с родителями.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Консультация «Изготовление настольной игры «Правила дорожного движения»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Закрепить знание детей о правилах дорожного движения, представление детей о светофоре, о назначении его сигналов. Расширять знания о правилах поведения на улице.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Цель: расширять и закреплять знания детей о правилах дорожного движения;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развивать связную речь детей, слуховое внимание, тонкие движения пальцев рук, общую моторику.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Цель. Совершенствовать представление о легковых и грузовых автомобилях.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 октября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949" marR="7949" marT="66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124948"/>
              </p:ext>
            </p:extLst>
          </p:nvPr>
        </p:nvGraphicFramePr>
        <p:xfrm>
          <a:off x="179512" y="339502"/>
          <a:ext cx="8691536" cy="4636389"/>
        </p:xfrm>
        <a:graphic>
          <a:graphicData uri="http://schemas.openxmlformats.org/drawingml/2006/table">
            <a:tbl>
              <a:tblPr/>
              <a:tblGrid>
                <a:gridCol w="4520811"/>
                <a:gridCol w="3180277"/>
                <a:gridCol w="990448"/>
              </a:tblGrid>
              <a:tr h="249097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Беседа «Правила дорожного движения выполняй без возражения»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Д/И «Половинки»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ОД рисование «дорожные знаки»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Чтение С. Михалков «Моя улица».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Театральная постановка «Перекрёсток!» - итоговое мероприятие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Взаимодействие с родителями Акция «Везу ребенка правильно»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" marR="1143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Цель: познакомить детей с движением транспорта и пешеходов; развивать ориентировку в пространстве, дать представление о том, что важно знать, как правильно ходить по улице.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Дать детям представление о различных дорожных знаках и их назначении;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Совершенствовать навыки выполнения изображения с использованием различных изобразительных средств;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Цель: расширение кругозора детей о правилах дорожного движения, об обеспечении безопасности жизни.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Задачи: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углубить знания о правилах поведения на улице; довести до сознания детей, к чему может привести нарушение правил дорожного движения;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Цель данного челленджа – продемонстрировать, что безопасность юных пассажиров всегда зависит только от взрослых, которые находятся за рулем автомобиля.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" marR="1143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 октября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" marR="1143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47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68376" y="858710"/>
            <a:ext cx="77768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проекта.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Рассматривание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иллюстраций «Транспорт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   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72608" y="2283718"/>
            <a:ext cx="361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Развивать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классифицировать виды транспорта по месту его передвижения – наземный, воздушный, водный; умение рассуждать, делать выводы.</a:t>
            </a:r>
          </a:p>
        </p:txBody>
      </p:sp>
      <p:pic>
        <p:nvPicPr>
          <p:cNvPr id="5124" name="Picture 4" descr="C:\Users\3\Desktop\1111\Новая папка\111\IMG_20211118_081502_3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3" t="11745" r="11391"/>
          <a:stretch/>
        </p:blipFill>
        <p:spPr bwMode="auto">
          <a:xfrm>
            <a:off x="539552" y="460263"/>
            <a:ext cx="2200275" cy="32148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 descr="C:\Users\3\Desktop\Новая папка\-5233430784642238988_1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" b="13079"/>
          <a:stretch/>
        </p:blipFill>
        <p:spPr bwMode="auto">
          <a:xfrm>
            <a:off x="2505522" y="2067694"/>
            <a:ext cx="2461072" cy="2660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5875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979712" y="864612"/>
            <a:ext cx="46805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детьми 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«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Наша безопасная улица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1457908"/>
            <a:ext cx="3168352" cy="32357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220072" y="2139702"/>
            <a:ext cx="32403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Сформировать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дошкольников о безопасности дорожного движения; ознакомление с понятиями: проезжая часть, тротуар, бордюр.</a:t>
            </a:r>
          </a:p>
        </p:txBody>
      </p:sp>
    </p:spTree>
    <p:extLst>
      <p:ext uri="{BB962C8B-B14F-4D97-AF65-F5344CB8AC3E}">
        <p14:creationId xmlns:p14="http://schemas.microsoft.com/office/powerpoint/2010/main" val="77768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8399" y="1779661"/>
            <a:ext cx="15876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Д/И «Транспорт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82239" y="2859782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продолжать знакомить детей с основными видами транспортных средств(общественный, строительный, спортивный, городской, специализированный, воздушный, военный, водный).</a:t>
            </a:r>
          </a:p>
        </p:txBody>
      </p:sp>
      <p:pic>
        <p:nvPicPr>
          <p:cNvPr id="7170" name="Picture 2" descr="C:\Users\3\Desktop\1111\Новая папка\111\IMG_20211118_081535_7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3" b="12408"/>
          <a:stretch/>
        </p:blipFill>
        <p:spPr bwMode="auto">
          <a:xfrm>
            <a:off x="4079279" y="2211709"/>
            <a:ext cx="2002960" cy="20355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1907704" y="1222995"/>
            <a:ext cx="1647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Д/И «Половинки»</a:t>
            </a:r>
          </a:p>
        </p:txBody>
      </p:sp>
      <p:pic>
        <p:nvPicPr>
          <p:cNvPr id="7" name="Picture 2" descr="C:\Users\3\Desktop\1111\Новая папка\111\IMG_20211118_081503_1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8" r="35604" b="6202"/>
          <a:stretch/>
        </p:blipFill>
        <p:spPr bwMode="auto">
          <a:xfrm>
            <a:off x="1907704" y="1655042"/>
            <a:ext cx="1762125" cy="23149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863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\Desktop\ВОСПИТАТЕЛЬ\фото работа\фото 2021\IMG_20211117_1122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23578"/>
            <a:ext cx="2592288" cy="34563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3707904" y="1105347"/>
            <a:ext cx="29436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«Регулировщик и пешеходы»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1951551"/>
            <a:ext cx="44650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Закрепление знаний детей о жестах полицейского-регулировщика, предназначенных для пешеходов. Развитие внимания.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навыков выполнения движений в соответствии с сигналами регулировщика.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Жезл регулировщика, пешеходный переход «Зебра»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623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3\Desktop\ВОСПИТАТЕЛЬ\фото работа\фото 2021\IMG_20211117_112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92524"/>
            <a:ext cx="2538282" cy="33843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4067944" y="1951551"/>
            <a:ext cx="44650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Совершенствовать умение детей быстро реагировать на зрительный сигнал; начинать движение и заканчивать его по сигналу воспитателя. 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843558"/>
            <a:ext cx="2527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П/И «Пешеходы и водители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962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7" y="3579862"/>
            <a:ext cx="8458201" cy="685800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96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Введение;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Актуальность проекта;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Цели, задачи, ожидаемые результаты и продукты;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Аннотация проекта;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Этапы реализации проекта;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План мероприятий;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Ресурсы;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Вывод;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Литература.</a:t>
            </a:r>
            <a:endParaRPr lang="ru-RU" sz="9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559" y="365924"/>
            <a:ext cx="17238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ФКЦМ.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«Транспорт»</a:t>
            </a:r>
          </a:p>
        </p:txBody>
      </p:sp>
      <p:pic>
        <p:nvPicPr>
          <p:cNvPr id="3" name="Picture 3" descr="C:\Users\3\Desktop\1111\Новая папка\111\IMG_20211118_081528_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7623"/>
            <a:ext cx="2520280" cy="20569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2771800" y="1146820"/>
            <a:ext cx="45365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детей о видах транспорта (наземном, водном, воздушном).</a:t>
            </a:r>
          </a:p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знания детей о транспорте, его функциях и назначении;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Сформировать знания детей о видах транспорта;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представления о профессиях людей, связанных с транспортом;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Вызвать интерес детей к новым знаниям.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детей умение различать и называть виды транспорта;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умение детей отвечать на вопросы полным предложением;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зрительное внимание, логическое мышление и общую моторику детей.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раздаточному материалу;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дружеские отношения в группе.</a:t>
            </a:r>
          </a:p>
        </p:txBody>
      </p:sp>
      <p:pic>
        <p:nvPicPr>
          <p:cNvPr id="5" name="Picture 1" descr="C:\Users\3\Desktop\фото с телефона 2021 ноябрь\IMG_20211021_0953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9" t="6490" r="26815"/>
          <a:stretch/>
        </p:blipFill>
        <p:spPr bwMode="auto">
          <a:xfrm flipH="1">
            <a:off x="7308304" y="627534"/>
            <a:ext cx="1628775" cy="42702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7011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2188" y="1059582"/>
            <a:ext cx="5958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Взаимодействие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книжки -малышки.</a:t>
            </a:r>
          </a:p>
        </p:txBody>
      </p:sp>
      <p:pic>
        <p:nvPicPr>
          <p:cNvPr id="6146" name="Picture 2" descr="C:\Users\3\Desktop\1111\Новая папка\111\IMG_20211118_081514_8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87707"/>
            <a:ext cx="1944216" cy="26882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3\Desktop\1111\Новая папка\111\IMG_20211118_081515_3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23778"/>
            <a:ext cx="2660296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Users\3\Desktop\1111\IMG-fedabec1841494ce1ff246d4637546c2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9622"/>
            <a:ext cx="2034226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6161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411510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endParaRPr lang="en-US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Знатоки ПДД»</a:t>
            </a:r>
          </a:p>
        </p:txBody>
      </p:sp>
      <p:pic>
        <p:nvPicPr>
          <p:cNvPr id="8196" name="Picture 4" descr="C:\Users\3\Desktop\1111\Новая папка\111\IMG_20211118_080536_2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12500" r="19533" b="10317"/>
          <a:stretch/>
        </p:blipFill>
        <p:spPr bwMode="auto">
          <a:xfrm>
            <a:off x="539552" y="483518"/>
            <a:ext cx="1809750" cy="26677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7" name="Picture 5" descr="C:\Users\3\Desktop\1111\Новая папка\111\IMG_20211118_080544_0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99742"/>
            <a:ext cx="3000333" cy="22502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8" name="Picture 6" descr="C:\Users\3\Desktop\1111\Новая папка\111\IMG_20211118_080549_06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049" b="17164"/>
          <a:stretch/>
        </p:blipFill>
        <p:spPr bwMode="auto">
          <a:xfrm>
            <a:off x="2568817" y="1491630"/>
            <a:ext cx="3170169" cy="23580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1024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0801" y="1059582"/>
            <a:ext cx="20572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Д/и «Дорожные знаки»</a:t>
            </a:r>
          </a:p>
        </p:txBody>
      </p:sp>
      <p:pic>
        <p:nvPicPr>
          <p:cNvPr id="9217" name="Picture 1" descr="C:\Users\3\Desktop\1111\Новая папка\111\IMG_20211118_081549_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0638"/>
            <a:ext cx="2430270" cy="3240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8" name="Picture 2" descr="C:\Users\3\Desktop\1111\Новая папка\111\IMG_20211118_081549_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313" y="1635646"/>
            <a:ext cx="2430270" cy="3240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5724128" y="2355726"/>
            <a:ext cx="3150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расширять и закреплять знания детей о правилах дорожного движения;</a:t>
            </a:r>
          </a:p>
        </p:txBody>
      </p:sp>
    </p:spTree>
    <p:extLst>
      <p:ext uri="{BB962C8B-B14F-4D97-AF65-F5344CB8AC3E}">
        <p14:creationId xmlns:p14="http://schemas.microsoft.com/office/powerpoint/2010/main" val="248314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91556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Развитие речи. </a:t>
            </a:r>
            <a:endParaRPr lang="en-US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«Внимание дорога».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04419" y="1563638"/>
            <a:ext cx="357872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познакомить детей с правилами дорожного движения, правилами безопасного поведения на улице, дорожными знаками.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представление детей об улице, о перекрестке, проезжей части, тротуаре.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представление детей о назначении светофора для машин и людей.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знание светофора для детей.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внимательно слушать взрослого и друг друга, отвечать на вопросы.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навыки связной речи, внимание, память, сообразительность.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доброжелательность, отзывчивость, сочувствие, желание оказывать помощь, необходимость соблюдать правила дорожного движения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3" descr="C:\Users\3\Desktop\1111\Новая папка\111\IMG_20211118_081523_0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35646"/>
            <a:ext cx="1972791" cy="26303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4" name="Picture 2" descr="C:\Users\3\Desktop\1111\Новая папка\111\IMG_20211118_081453_2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8"/>
          <a:stretch/>
        </p:blipFill>
        <p:spPr bwMode="auto">
          <a:xfrm>
            <a:off x="396598" y="3091451"/>
            <a:ext cx="2568981" cy="16981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 descr="C:\Users\3\Desktop\1111\Новая папка\111\IMG_20211118_081555_6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2" b="7284"/>
          <a:stretch/>
        </p:blipFill>
        <p:spPr bwMode="auto">
          <a:xfrm>
            <a:off x="539550" y="400586"/>
            <a:ext cx="2283079" cy="24701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2038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248910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Взаимодействие с родителями: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Изготовление настольной игры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«Маленький пешеход»</a:t>
            </a:r>
            <a:endParaRPr lang="ru-RU" sz="1400" dirty="0"/>
          </a:p>
        </p:txBody>
      </p:sp>
      <p:pic>
        <p:nvPicPr>
          <p:cNvPr id="14339" name="Picture 3" descr="C:\Users\3\Desktop\1111\Новая папка\IMG-20211115-WA0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4" b="12331"/>
          <a:stretch/>
        </p:blipFill>
        <p:spPr bwMode="auto">
          <a:xfrm>
            <a:off x="251520" y="653688"/>
            <a:ext cx="2306510" cy="22060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38" name="Picture 2" descr="C:\Users\3\Desktop\1111\Новая папка\IMG-20211115-WA0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2" b="4089"/>
          <a:stretch/>
        </p:blipFill>
        <p:spPr bwMode="auto">
          <a:xfrm>
            <a:off x="1691680" y="2495407"/>
            <a:ext cx="2073687" cy="24159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40" name="Picture 4" descr="C:\Users\3\Desktop\1111\Новая папка\111\IMG_20211118_081514_8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88318"/>
            <a:ext cx="2260636" cy="30141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341" name="Picture 5" descr="C:\Users\3\Desktop\1111\Новая папка\111\IMG_20211118_081535_54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" b="9466"/>
          <a:stretch/>
        </p:blipFill>
        <p:spPr bwMode="auto">
          <a:xfrm>
            <a:off x="6228184" y="1897186"/>
            <a:ext cx="2650323" cy="30141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7783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1920" y="479821"/>
            <a:ext cx="1735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«Дорожные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знаки»</a:t>
            </a:r>
          </a:p>
        </p:txBody>
      </p:sp>
      <p:pic>
        <p:nvPicPr>
          <p:cNvPr id="16385" name="Picture 1" descr="E:\ПДД\ПДД\20211112_0913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9" t="30985"/>
          <a:stretch/>
        </p:blipFill>
        <p:spPr bwMode="auto">
          <a:xfrm rot="5400000">
            <a:off x="857481" y="2500360"/>
            <a:ext cx="3119610" cy="17392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86" name="Picture 2" descr="E:\ПДД\ПДД\20211112_0913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7" t="15144" b="15748"/>
          <a:stretch/>
        </p:blipFill>
        <p:spPr bwMode="auto">
          <a:xfrm rot="5400000">
            <a:off x="6182097" y="2216306"/>
            <a:ext cx="3106636" cy="22943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87" name="Picture 3" descr="E:\ПДД\ПДД\20211112_0911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7" t="50000"/>
          <a:stretch/>
        </p:blipFill>
        <p:spPr bwMode="auto">
          <a:xfrm rot="5400000">
            <a:off x="-636935" y="1041367"/>
            <a:ext cx="3145061" cy="15121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304446" y="959469"/>
            <a:ext cx="33001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Закрепить знания детей о предупреждающих, запрещающих, 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предписывающих, информационно-указательных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дорожных знаках;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Развивать внимание, творческое воображение детей;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Закреплять с детьми название дорожных знаков и их значения;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Упражнять в умении раскрашивать не заходя за контур дорожных знаков, используя 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гуашь;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Воспитывать навыки ориентировки в пространстве, навыки осознанного использования знания ПДД в повседневной жизни;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Формировать навыки безопасного поведения на дороге;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Воспитывать отзывчивость (желание прийти на помощь в трудную минуту, выполнив задание);</a:t>
            </a:r>
          </a:p>
        </p:txBody>
      </p:sp>
    </p:spTree>
    <p:extLst>
      <p:ext uri="{BB962C8B-B14F-4D97-AF65-F5344CB8AC3E}">
        <p14:creationId xmlns:p14="http://schemas.microsoft.com/office/powerpoint/2010/main" val="300201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1" y="1059582"/>
            <a:ext cx="4104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 детей со светофором и объяснить его функции. </a:t>
            </a:r>
            <a:endParaRPr lang="ru-RU" sz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со светофором, объяснить для чего он нужен;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наклеивать круги на прямоугольник, чередуя их последовательность (красный, желтый, зеленый);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объяснить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обозначает каждый свет светофора;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применении правильных приемов наклеивания;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различать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называть геометрическую форму: круг и три основных цвета;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активизировать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словарь: светофор; зеленый, красный, желтый цвет; руль; безопасность; дорога; транспорт; тротуар; проезжая часть; обочина; пешеходный переход; перекрёсток.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память, мелкую моторику пальцев рук, речь ребенка, самостоятельность и аккуратность в работе, доводить начатое до конца.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помогать всем, кто в этом нуждается и вызывать положительные эмоции от НОД.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496491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аппликация.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Тема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«Наш друг светофор». </a:t>
            </a:r>
          </a:p>
        </p:txBody>
      </p:sp>
      <p:pic>
        <p:nvPicPr>
          <p:cNvPr id="19458" name="Picture 2" descr="C:\Users\3\Desktop\Новая папка\-5233430784642238952_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47" y="1275606"/>
            <a:ext cx="2798221" cy="20986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59" name="Picture 3" descr="C:\Users\3\Desktop\Новая папка\-5233430784642238938_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97484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3505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3\Desktop\фото с телефона 2021 ноябрь\IMG-e844622979ccf553b4f346adec3b42a2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5526"/>
            <a:ext cx="2295165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347864" y="23236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родителями: 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Акция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«Везу ребенка правильно»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659797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данного челленджа – продемонстрировать, что безопасность юных пассажиров всегда зависит только от взрослых, которые находятся за рулем автомобиля.</a:t>
            </a:r>
          </a:p>
        </p:txBody>
      </p:sp>
      <p:pic>
        <p:nvPicPr>
          <p:cNvPr id="1026" name="Picture 2" descr="C:\Users\3\Pictures\2021-11-18\418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1" t="30131" r="19075" b="28422"/>
          <a:stretch/>
        </p:blipFill>
        <p:spPr bwMode="auto">
          <a:xfrm>
            <a:off x="2699792" y="2079687"/>
            <a:ext cx="2088232" cy="2735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511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ПДД\ПДД\20210908_1142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64154" y="1877642"/>
            <a:ext cx="3264363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435" name="Picture 3" descr="E:\ПДД\ПДД\20210908_1141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506" y="1041755"/>
            <a:ext cx="3264363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3141712" y="1161819"/>
            <a:ext cx="34018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селу с применением ПДД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84773" y="1670617"/>
            <a:ext cx="3024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представления детей средней дошкольной группы о безопасности дорожного движения.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познакомить с правилами безопасного поведения на дорогах;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формировать навык ориентирования по дорожным знакам, развивать внимание;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 умение применять правила безопасности на дорогах, воспитывать у детей культуру поведения на улице.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 План маршрут-экскурсии.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48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435846"/>
            <a:ext cx="8352928" cy="685800"/>
          </a:xfrm>
        </p:spPr>
        <p:txBody>
          <a:bodyPr>
            <a:noAutofit/>
          </a:bodyPr>
          <a:lstStyle/>
          <a:p>
            <a:pPr lvl="0" algn="ctr"/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Введение</a:t>
            </a:r>
            <a:endParaRPr lang="ru-RU" sz="14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Авторы проекта</a:t>
            </a:r>
            <a:r>
              <a:rPr lang="ru-RU" sz="1400" b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Кухут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Анастасия Игоревна.</a:t>
            </a:r>
          </a:p>
          <a:p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Тип проекта: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 – игровой</a:t>
            </a:r>
          </a:p>
          <a:p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средней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разновозрастной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группы «Капелька», родители, воспитатели.</a:t>
            </a:r>
          </a:p>
          <a:p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времени проведения: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краткосрочный (2 недели)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Дети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самое ценное и дорогое, что есть в жизни каждого человека. Статистика утверждает, что очень часто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участниками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дорожно-транспортных происшествий являются, именно, дети. Они ещё не умеют в должной степени управлять своим поведением, у них не выработалась способность предвидеть возможную опасность в быстро меняющейся дорожной обстановке. Избежать опасности можно лишь обучая детей Правилам дорожного движения с дошкольного возраста, воспитывая грамотных пешеходов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547664" y="1204179"/>
            <a:ext cx="611966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Взаимодействие с родителями.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Консультация: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зготовление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настольной игры 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«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дорожного движения»;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32" t="35097" r="13147" b="22574"/>
          <a:stretch/>
        </p:blipFill>
        <p:spPr bwMode="auto">
          <a:xfrm>
            <a:off x="2319164" y="2139702"/>
            <a:ext cx="4128749" cy="170844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417314"/>
            <a:ext cx="5904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среда по теме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4088" y="1563638"/>
            <a:ext cx="3635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Дидактические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игры: «Транспорт», «Виды транспорта», «Правила дорожного движения» викторина, «Уроки безопасности», «Дорожные знаки», «Учим дорожные знаки», «Помести знаки в нужное окошко», «Ситуация - «ловушка»», «Причины дорожных аварий».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Картотека </a:t>
            </a:r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 по ПДД (пальчиковая гимнастика, гимнастика для глаз, словесные игры, загадки, стихотворения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3\Desktop\ВОСПИТАТЕЛЬ\фото работа\фото 2021\IMG_20211117_115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868" y="-11154126"/>
            <a:ext cx="6616264" cy="882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3\Desktop\ВОСПИТАТЕЛЬ\фото работа\фото 2021\IMG_20211117_1157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987574"/>
            <a:ext cx="3240360" cy="38644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6558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3\Desktop\ВОСПИТАТЕЛЬ\фото работа\фото 2021\IMG_20211117_115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879" y="601687"/>
            <a:ext cx="3224865" cy="24186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3\Desktop\ВОСПИТАТЕЛЬ\фото работа\фото 2021\IMG_20211117_1151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1"/>
          <a:stretch/>
        </p:blipFill>
        <p:spPr bwMode="auto">
          <a:xfrm>
            <a:off x="179512" y="1995686"/>
            <a:ext cx="2859790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331640" y="725091"/>
            <a:ext cx="5904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Д/И «Угадай, какой знак»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3\Desktop\пдд новое\detsad-347996-145654673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7" t="6554" b="17019"/>
          <a:stretch/>
        </p:blipFill>
        <p:spPr bwMode="auto">
          <a:xfrm>
            <a:off x="3234022" y="1491630"/>
            <a:ext cx="2387924" cy="24765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FFFF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904655" y="3219822"/>
            <a:ext cx="3088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учить детей различать дорожные знаки, закреплять знания детей о правилах дорожного движения;</a:t>
            </a:r>
          </a:p>
          <a:p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умение </a:t>
            </a:r>
            <a:r>
              <a:rPr lang="ru-RU" sz="1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сомастоятельно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пользоваться полученными знаниями в повседневной жизни.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913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3\Desktop\ВОСПИТАТЕЛЬ\фото работа\фото 2021\IMG_20211116_1637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5" r="6086"/>
          <a:stretch/>
        </p:blipFill>
        <p:spPr bwMode="auto">
          <a:xfrm>
            <a:off x="3419872" y="2169164"/>
            <a:ext cx="2376264" cy="21464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3\Desktop\ВОСПИТАТЕЛЬ\фото работа\фото 2021\IMG_20211116_1603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9582"/>
            <a:ext cx="2983029" cy="2237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3\Desktop\ВОСПИТАТЕЛЬ\фото работа\фото 2021\IMG_20211116_1604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394" y="2715766"/>
            <a:ext cx="3072341" cy="23042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1599018" y="415202"/>
            <a:ext cx="5904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Игра!              Игра!              Игра!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4604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\Desktop\ВОСПИТАТЕЛЬ\фото работа\фото 2021\IMG_20211115_100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51670"/>
            <a:ext cx="3792421" cy="28443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3\Desktop\ВОСПИТАТЕЛЬ\фото работа\фото 2021\IMG_20211115_1007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75606"/>
            <a:ext cx="3288365" cy="24662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599018" y="415202"/>
            <a:ext cx="5904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Конструирование.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953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131590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Театральная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«Перекрёсток!» - итоговое мероприятие</a:t>
            </a:r>
          </a:p>
        </p:txBody>
      </p:sp>
      <p:pic>
        <p:nvPicPr>
          <p:cNvPr id="2050" name="Picture 2" descr="C:\Users\3\Desktop\ВОСПИТАТЕЛЬ\фото работа\фото 2021\IMG_20211117_1118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7" b="8588"/>
          <a:stretch/>
        </p:blipFill>
        <p:spPr bwMode="auto">
          <a:xfrm>
            <a:off x="5940152" y="1716364"/>
            <a:ext cx="2232248" cy="24445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3\Desktop\ВОСПИТАТЕЛЬ\фото работа\фото 2021\IMG_20211117_1114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16365"/>
            <a:ext cx="1836204" cy="2448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3\Desktop\ВОСПИТАТЕЛЬ\фото работа\фото 2021\IMG_20211117_112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16365"/>
            <a:ext cx="1944216" cy="24445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4023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299942"/>
            <a:ext cx="8458201" cy="6858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400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7. Ресурсы </a:t>
            </a:r>
            <a:endParaRPr lang="ru-RU" sz="1400" dirty="0" smtClean="0">
              <a:solidFill>
                <a:srgbClr val="0066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Научно-методическое: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Федеральные государственные требования к структуре основной общеобразовательной программы дошкольного образования;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Федеральные государственные требования к условиям реализации основной общеобразовательной Программы дошкольного образования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Годовой план работы;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План работы по профилактике дорожно-транспортного травматизма на учебный год;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Пособия «Дорожные знаки»; «Безопасность на дорогах»; «Дорожная безопасность»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Наглядно-демонстрационные материалы «Дорожные знаки»; «Дорога детям»; «Правила безопасности дорожного движения дошкольников»;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Методические разработки для родителей, детей, педагогов.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Материально-техническое: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 уголок в группе по ПДД;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наглядно-дидактические пособия;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 </a:t>
            </a:r>
            <a:r>
              <a:rPr lang="ru-RU" sz="1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медиатека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фильмов  на тему «Правила дорожного движения».</a:t>
            </a:r>
          </a:p>
          <a:p>
            <a:pPr algn="just">
              <a:lnSpc>
                <a:spcPts val="1575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Информационно-содержательное: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 создание информационного банка данных: разработка занятий, целевых прогулок, вечеров развлечений, праздников, театрализованных постановок и т. д.; форм работы с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родителями; организация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работы с родителями (консультации, собрания, распространение буклетов, наглядная информация);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систематическое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оформление информационного стенда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7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155926"/>
            <a:ext cx="8458201" cy="685800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8. Вывод.</a:t>
            </a: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Проект должен стать мощным импульсом к развитию творческой инициативы дошкольных педагогических коллективов, занимающимся проблемами детства.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Ежегодно на дорогах городов нашей страны совершаются сотни дорожно-транспортных происшествий, в результате которых десятки детей погибают, сотни получают ранения и травмы. Именно поэтому дорожно-транспортный травматизм остается приоритетной проблемой общества, требующей решения, при всеобщем участии и самыми эффективными методами.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Первыми учителями, которые могут помочь обществу решить эту проблему должны стать родители и  воспитатели детского	сада.</a:t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      Как уже говорилось выше, правила дорожного движения едины для детей и взрослых. К сожалению, они написаны «взрослым» языком без всякого расчета на детей. Поэтому главная задача воспитателей и родителей – доступно разъяснить правила ребенку, а при выборе формы обучения донести до детей смысл, опасность несоблюдения правил, при этом, не исказив их содержания. Только совместными усилиями воспитателей и родителей, используя их знания, терпение и такт, возможно, научить наших детей навыкам безопасного общения со сложным миром перехода улиц и дорог.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Предложенный проект – попытка организовать на практике систему деятельности родителей и воспитателей ДОУ по обучению дошкольников основным правилам движения и воспитания у них привычек и поведения умелых и осторожных пешеходов.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939902"/>
            <a:ext cx="8458201" cy="685800"/>
          </a:xfrm>
        </p:spPr>
        <p:txBody>
          <a:bodyPr>
            <a:no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Мы убедились, что такая система работы по обучению детей правилам дорожного движения дает, несомненно, положительные результаты, самое главное в нашем проекте, то, что мы смогли заинтересовать родителей и детей данной проблемой.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Мы считаем, что это направление работы должно всегда находиться в поле пристального внимания педагогов, родителей,  а значит, необходим дальнейший поиск и совершенствование в организации работы по профилактике дорожно-транспортного травматизма.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9. Литература.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Данилова Т.И. Программа «Светофор» Обучение детей дошкольного возраста ПДД.  - СПб., издательство «ДЕТСТВО-ПРЕСС», 2009.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2.Деркунская В. А. Сотрудничество детского сада и семьи в воспитании культуры здоровья дошкольников // Дошкольная педагогика. 2006. N5.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3.Занятия по правилам дорожного движения/ Сост. Н. А. Извекова, А. Ф. Медведева и др.; под ред. Е. А. Романовой, А. Б.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Малюшкина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- М.: ТЦ Сфера, 2008.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Хромцова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 Г. Воспитание безопасного поведения дошкольников на улице: Учебное пособие - М.: Центр педагогического образования, 2007.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227934"/>
            <a:ext cx="8458201" cy="685800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Актуальность. 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и просто жизненная необходимость обучения детей правилам дорожного движения несомненна. Ребёнку дошкольного возраста трудно понять ту опасность, которую представляет автомобиль. Зачастую виновниками дорожно-транспортных происшествий являются сами дети, которые играют вблизи дорог, переходят улицу в неположенных местах.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Легко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 научить ребенка вести себя на дороге? На первый взгляд легко. Надо только познакомить его с основными требованиями ПДД и никаких проблем. На самом деле очень трудно. Ведь сами родители каждый день на глазах своих детей нарушают эти правила, и не задумываются, что ставят перед ребенком неразрешимую задачу: как правильно? Как говорят или как делают? Известно, что привычки, закрепленные в детстве, остаются на всю жизнь.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Поэтому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самого раннего возраста необходимо учить детей безопасному поведению на улицах, дорогах, в транспорте и правилам дорожного движения. В этом должны принимать участие и родители, и дошкольные учреждения.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Именно поэтому актуально становится разработка проекта по ПДД для детей среднего разновозрастного возраста «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 безопасная дорога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проблемы: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незнание детьми правил дорожного движения, правил поведения на улице и на дороге, световых сигналов светофора.</a:t>
            </a:r>
          </a:p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недостаточно уделяют внимание теме «Правила поведения на дороге», «Правила поведения на улице», «Правила дорожного движения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429197"/>
            <a:ext cx="8928992" cy="6858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endParaRPr lang="ru-RU" sz="1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1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endParaRPr lang="ru-RU" sz="1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Цели, задачи, ожидаемые результаты и продукты</a:t>
            </a:r>
          </a:p>
          <a:p>
            <a:pPr algn="just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Стратегическая цель:</a:t>
            </a:r>
            <a:r>
              <a:rPr lang="ru-RU" sz="1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обучения детей среднего дошкольного возраста правилам дорожного движения. </a:t>
            </a:r>
          </a:p>
          <a:p>
            <a:pPr algn="just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Тактические цели:</a:t>
            </a:r>
            <a:endParaRPr lang="ru-RU" sz="14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Создать условия для накопления представлений о различных видах транспорта у детей среднего дошкольного возраста.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Сформировать у детей среднего дошкольного возраста элементарные знания о правилах поведения на дороге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Организовать возможности для формирования навыков безопасного поведения на дорогах у младших дошкольников. </a:t>
            </a:r>
          </a:p>
          <a:p>
            <a:pPr algn="just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4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Систематизировать знания детей по безопасности дорожного движения.</a:t>
            </a:r>
          </a:p>
          <a:p>
            <a:pPr algn="just"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Продолжать знакомить детей со значением дорожных знаков, научить понимать их схематическое изображение для правильной ориентации на улицах и дорогах.</a:t>
            </a:r>
          </a:p>
          <a:p>
            <a:pPr algn="just"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Воспитывать дисциплинированность и сознательное выполнение правил дорожного движения, культуру поведения пешеходов.</a:t>
            </a:r>
          </a:p>
          <a:p>
            <a:pPr algn="just"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Привлекать родителей воспитанников к реализации данного проекта, повышать их сознательность в постоянном соблюдении правил дорожного движения – быть примером для детей.</a:t>
            </a:r>
          </a:p>
          <a:p>
            <a:pPr algn="just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1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исследования: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дорожные знаки, правила дорожного движения.</a:t>
            </a:r>
          </a:p>
          <a:p>
            <a:pPr algn="just">
              <a:spcBef>
                <a:spcPts val="0"/>
              </a:spcBef>
            </a:pPr>
            <a:r>
              <a:rPr lang="ru-RU" sz="1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Ожидаемый результат:</a:t>
            </a:r>
            <a:endParaRPr lang="ru-RU" sz="1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•Дети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 возрастом знают правила дорожного движения, дорожные знаки, умеют применять эти знания в дорожных ситуациях; предвидеть опасные ситуации, искать пути решения выхода из них;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•В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группе пополнилась развивающая предметно-пространственная среда по теме проекта;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•Родители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воспитанников владеют  знаниями  об особенностях обучения дошкольников правилам безопасного поведения на дороге, повысилась сознательность родителей в соблюдении правил дорожного движения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227934"/>
            <a:ext cx="8458201" cy="6858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Продукт проектной деятельности</a:t>
            </a:r>
            <a:r>
              <a:rPr lang="ru-RU" sz="1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 пополнят уголок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пдд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атрибутами для игр, дидактическими играми, создадут картотеку стихов о транспорте, светофоре.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Аннотация проекта.</a:t>
            </a:r>
            <a:endParaRPr lang="ru-RU" sz="14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Мероприятия проводятся в непосредственной образовательной деятельности, в совместной деятельности воспитателя и детей  в виде:  бесед, наблюдений за движением транспорта, чтение художественной литературы, отгадывания загадок;  развивающие, познавательные, сюжетно-ролевые, подвижные игры, оформление уголка по «Правилам дорожного движения», изготовление поделок и рисунков, беседы с родителями, изготовление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Лэп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Бука.  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проектом мы подразумеваем отрезок жизни группы, в процессе которого и дети, и взрослые совершают поисково-познавательную творческую работу. Принципиальной отличительной чертой проекта является период его реализации (длительность) и открывающиеся возможности. Проект (в отличие от прежних занятий в традиционной практике) может длиться столько дней, сколько: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 детей сохраняется интерес к выбранному содержанию;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взрослым удаётся поддерживать желание детей действовать в рамках выбранной темы и пополнять развивающую среду раскрывающими её материалами;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будет сохраняться творческая и методическая готовность взрослых поддерживать проект новыми идеями и ресурсами. </a:t>
            </a:r>
          </a:p>
          <a:p>
            <a:pPr marL="285750" indent="-285750" algn="just"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Благодаря продолжительности проекта дети получают возможность для реализации различных действий, раскрывающих выбранное содержание. При этом каждому ребёнку обеспечивается право и возможность выбора способа познания в соответствии с его особенностями и потребностями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299942"/>
            <a:ext cx="8458201" cy="6858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соответствии с ФГОС проект опирается на научные принципы ее построения: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принцип развивающего образования, целью которого является развитие ребенка. Развивающий характер образования реализуется через деятельность каждого ребенка в зоне его ближайшего развития;</a:t>
            </a:r>
          </a:p>
          <a:p>
            <a:pPr algn="just">
              <a:spcBef>
                <a:spcPts val="0"/>
              </a:spcBef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сочетание принципа научной обоснованности и практической применимости;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единство воспитательных, развивающих и обучающих целей и задач процесса образования детей дошкольного возраста, в процессе реализации которых формируются такие знания, умения и навыки, которые имеют непосредственное отношение к развитию детей дошкольного возраста;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принцип интеграции образовательных областей (физическая культура, здоровье, безопасность, социализация, труд, познание, коммуникация, чтение художественной литературы, художественное творчество, музыка) в соответствии с возрастными возможностями и особенностями воспитанников, спецификой и возможностями образовательных областей;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решение программных образовательных задач в совместной деятельности взрослого и детей и самостоятельной деятельности детей не только в рамках непосредственно образовательной деятельности, но и при проведении режимных моментов в соответствии со спецификой дошкольного образования;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построение образовательного процесса на адекватных возрасту формах работы с детьми. Основной формой работы с детьми дошкольного возраста и ведущим видом деятельности для них является игра. 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принципы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гуманизации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дифференциации и индивидуализации, непрерывности и системности образования. 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Отражение принципа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гуманизации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проекте программы означает: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 признание уникальности и неповторимости личности каждого ребенка;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 признание неограниченных возможностей развития личного потенциала каждого ребенка;</a:t>
            </a:r>
          </a:p>
          <a:p>
            <a:pPr marL="285750" indent="-285750" algn="just">
              <a:spcBef>
                <a:spcPts val="0"/>
              </a:spcBef>
              <a:buFontTx/>
              <a:buChar char="-"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*уважение к личности ребенка со стороны всех участников образовательного процесса.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299942"/>
            <a:ext cx="8458201" cy="685800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Дифференциация и индивидуализация воспитания и обучения обеспечивает развитие ребенка в соответствии с его склонностями, интересами и возможностями. Осуществляется этот принцип через создание условий для воспитания и обучения каждого ребенка с учетом индивидуальных особенностей его развития.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Реализация принципа непрерывности образования требует связи всех ступенек дошкольного образования, начиная с раннего и младшего дошкольного возраста до старшей и подготовительной к школе групп. В течение всего периода жизни  в дошкольном учреждение ребенок получает знания,  умения и навыки  по правилам дорожного движения.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	Приоритетом с точки зрения непрерывности образования является обеспечение к концу дошкольного детства такого уровня развития каждого ребенка, который позволит ему быть успешным в начальной школе.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	Соблюдение принципа преемственности требует не только и не столько овладения детьми определенным объемом информации, знаний, сколько формирование у дошкольника качеств, необходимых для овладения учебной деятельностью - любознательности, инициативности, самостоятельности, произвольности и др. </a:t>
            </a:r>
          </a:p>
          <a:p>
            <a:pPr algn="just">
              <a:spcBef>
                <a:spcPts val="0"/>
              </a:spcBef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Реализация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принципа непрерывности образования требует связи всех ступенек дошкольного образования, начиная с раннего и младшего дошкольного возраста до старшей и подготовительной к школе групп. В течение всего периода жизни  в дошкольном учреждение ребенок получает знания,  умения и навыки  по правилам дорожного движения.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Приоритетом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точки зрения непрерывности образования является обеспечение к концу дошкольного детства такого уровня развития каждого ребенка, который позволит ему быть успешным в начальной школе.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859782"/>
            <a:ext cx="8458201" cy="685800"/>
          </a:xfrm>
        </p:spPr>
        <p:txBody>
          <a:bodyPr>
            <a:normAutofit fontScale="25000" lnSpcReduction="20000"/>
          </a:bodyPr>
          <a:lstStyle/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. 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	Соблюдение принципа преемственности требует не только и не столько овладения детьми определенным объемом информации, знаний, сколько формирование у дошкольника качеств, необходимых для овладения учебной деятельностью - любознательности, инициативности, самостоятельности, произвольности и др. 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	Проектная деятельность развивает познавательную активность, самостоятельность, творчество, умение планировать, ориентироваться в информационном пространстве, работать в коллективе, организовывать процесс познания, который должен завершиться реальным результатом. Этот результат можно увидеть, осмыслить, применить в реальной, практической жизни. 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Ряд авторов Б. Г. Ананьева, Л. Н. </a:t>
            </a:r>
            <a:r>
              <a:rPr lang="ru-RU" sz="5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Божович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Л. С. </a:t>
            </a:r>
            <a:r>
              <a:rPr lang="ru-RU" sz="5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Выготский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Л. А. </a:t>
            </a:r>
            <a:r>
              <a:rPr lang="ru-RU" sz="5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Венгер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А. Г. Запорожец рассматривают проекты с детьми,  как средство развития у старших дошкольников познавательного интереса к предметному миру.</a:t>
            </a:r>
          </a:p>
          <a:p>
            <a:pPr algn="just">
              <a:spcBef>
                <a:spcPts val="0"/>
              </a:spcBef>
            </a:pPr>
            <a:endParaRPr lang="ru-RU" sz="5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5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Пути решения проекта:</a:t>
            </a:r>
          </a:p>
          <a:p>
            <a:pPr algn="just">
              <a:spcBef>
                <a:spcPts val="0"/>
              </a:spcBef>
            </a:pPr>
            <a:endParaRPr lang="ru-RU" sz="56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обдумать </a:t>
            </a:r>
            <a:r>
              <a:rPr lang="ru-RU" sz="5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 будущего</a:t>
            </a:r>
            <a:r>
              <a:rPr lang="ru-RU" sz="5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представить модель того, что собираются создавать;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учесть требования и мнения всех участников создаваемого будущего;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разработать систему реализации идей на основе реальной практики и возможностей конкретного ДОУ;</a:t>
            </a:r>
          </a:p>
          <a:p>
            <a:pPr algn="just">
              <a:spcBef>
                <a:spcPts val="0"/>
              </a:spcBef>
            </a:pP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оценить риски реализации 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5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1157</TotalTime>
  <Words>1950</Words>
  <Application>Microsoft Office PowerPoint</Application>
  <PresentationFormat>Экран (16:9)</PresentationFormat>
  <Paragraphs>307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Пользователь Windows</cp:lastModifiedBy>
  <cp:revision>102</cp:revision>
  <dcterms:created xsi:type="dcterms:W3CDTF">2016-06-21T12:54:11Z</dcterms:created>
  <dcterms:modified xsi:type="dcterms:W3CDTF">2022-11-17T14:27:56Z</dcterms:modified>
</cp:coreProperties>
</file>