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4" r:id="rId8"/>
    <p:sldId id="262" r:id="rId9"/>
    <p:sldId id="273" r:id="rId10"/>
    <p:sldId id="263" r:id="rId11"/>
    <p:sldId id="270" r:id="rId12"/>
    <p:sldId id="266" r:id="rId13"/>
    <p:sldId id="265" r:id="rId14"/>
    <p:sldId id="267" r:id="rId15"/>
    <p:sldId id="271" r:id="rId16"/>
    <p:sldId id="269" r:id="rId17"/>
    <p:sldId id="274" r:id="rId18"/>
    <p:sldId id="272" r:id="rId19"/>
    <p:sldId id="275" r:id="rId20"/>
    <p:sldId id="276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marL="0" indent="0"/>
            <a:r>
              <a:rPr lang="ru-RU" b="1" dirty="0"/>
              <a:t>Основные лексические нормы современного </a:t>
            </a:r>
            <a:br>
              <a:rPr lang="ru-RU" b="1" dirty="0"/>
            </a:br>
            <a:r>
              <a:rPr lang="ru-RU" b="1" dirty="0"/>
              <a:t>русского литературного языка</a:t>
            </a:r>
            <a:r>
              <a:rPr lang="ru-RU" b="1" dirty="0">
                <a:solidFill>
                  <a:srgbClr val="FF0000"/>
                </a:solidFill>
              </a:rPr>
              <a:t/>
            </a:r>
            <a:br>
              <a:rPr lang="ru-RU" b="1" dirty="0">
                <a:solidFill>
                  <a:srgbClr val="FF0000"/>
                </a:solidFill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07704" y="4653136"/>
            <a:ext cx="6400800" cy="175260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defRPr/>
            </a:pPr>
            <a:r>
              <a:rPr lang="ru-RU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БЕКЕТОВА ОЛЬГА АЛЕКСАНДРОВНА</a:t>
            </a:r>
          </a:p>
          <a:p>
            <a:pPr>
              <a:lnSpc>
                <a:spcPct val="90000"/>
              </a:lnSpc>
              <a:defRPr/>
            </a:pPr>
            <a:r>
              <a:rPr lang="ru-RU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МБОУ «СОШ №5» г. Алексина Тульской области </a:t>
            </a:r>
          </a:p>
          <a:p>
            <a:pPr>
              <a:lnSpc>
                <a:spcPct val="90000"/>
              </a:lnSpc>
              <a:defRPr/>
            </a:pPr>
            <a:r>
              <a:rPr lang="ru-RU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УРОК </a:t>
            </a:r>
            <a:r>
              <a:rPr lang="ru-RU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РОДНОГО РУССКОГО </a:t>
            </a:r>
            <a:r>
              <a:rPr lang="ru-RU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ЯЗЫКА В 6 КЛАССЕ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62152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268761"/>
            <a:ext cx="8229600" cy="1440159"/>
          </a:xfrm>
        </p:spPr>
        <p:txBody>
          <a:bodyPr>
            <a:normAutofit/>
          </a:bodyPr>
          <a:lstStyle/>
          <a:p>
            <a:pPr algn="just"/>
            <a:endParaRPr lang="ru-RU" dirty="0" smtClean="0"/>
          </a:p>
          <a:p>
            <a:pPr marL="0" indent="0" algn="just">
              <a:buNone/>
            </a:pPr>
            <a:r>
              <a:rPr lang="ru-RU" b="1" dirty="0" smtClean="0"/>
              <a:t>1. </a:t>
            </a:r>
            <a:r>
              <a:rPr lang="ru-RU" b="1" dirty="0"/>
              <a:t>Смешение паронимов.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83568" y="188640"/>
            <a:ext cx="813690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accent5">
                    <a:lumMod val="75000"/>
                  </a:schemeClr>
                </a:solidFill>
                <a:latin typeface="Times New Roman"/>
              </a:rPr>
              <a:t>Речевые ошибки</a:t>
            </a:r>
            <a:endParaRPr lang="ru-RU" sz="4000" b="1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92462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692696"/>
            <a:ext cx="7941568" cy="4525963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b="1" dirty="0"/>
              <a:t>Зубастая</a:t>
            </a:r>
            <a:r>
              <a:rPr lang="ru-RU" dirty="0"/>
              <a:t> щука в </a:t>
            </a:r>
            <a:r>
              <a:rPr lang="ru-RU" b="1" dirty="0"/>
              <a:t>зубном</a:t>
            </a:r>
            <a:r>
              <a:rPr lang="ru-RU" dirty="0"/>
              <a:t> кабинете</a:t>
            </a:r>
          </a:p>
          <a:p>
            <a:pPr marL="0" indent="0">
              <a:buNone/>
            </a:pPr>
            <a:r>
              <a:rPr lang="ru-RU" dirty="0"/>
              <a:t>Сыграла </a:t>
            </a:r>
            <a:r>
              <a:rPr lang="ru-RU" b="1" dirty="0"/>
              <a:t>эффектно</a:t>
            </a:r>
            <a:r>
              <a:rPr lang="ru-RU" dirty="0"/>
              <a:t> на старом кларнете.</a:t>
            </a:r>
          </a:p>
          <a:p>
            <a:pPr marL="0" indent="0">
              <a:buNone/>
            </a:pPr>
            <a:r>
              <a:rPr lang="ru-RU" dirty="0"/>
              <a:t>А врач </a:t>
            </a:r>
            <a:r>
              <a:rPr lang="ru-RU" b="1" dirty="0"/>
              <a:t>эффективно</a:t>
            </a:r>
            <a:r>
              <a:rPr lang="ru-RU" dirty="0"/>
              <a:t> ей зубы лечил.</a:t>
            </a:r>
          </a:p>
          <a:p>
            <a:pPr marL="0" indent="0">
              <a:buNone/>
            </a:pPr>
            <a:r>
              <a:rPr lang="ru-RU" b="1" dirty="0"/>
              <a:t>Поступком </a:t>
            </a:r>
            <a:r>
              <a:rPr lang="ru-RU" dirty="0"/>
              <a:t>он смелым всех- всех удивил.</a:t>
            </a:r>
          </a:p>
          <a:p>
            <a:pPr marL="0" indent="0">
              <a:buNone/>
            </a:pPr>
            <a:r>
              <a:rPr lang="ru-RU" dirty="0"/>
              <a:t>Меня же друзья за </a:t>
            </a:r>
            <a:r>
              <a:rPr lang="ru-RU" b="1" dirty="0"/>
              <a:t>проступки </a:t>
            </a:r>
            <a:r>
              <a:rPr lang="ru-RU" dirty="0"/>
              <a:t>ругают.</a:t>
            </a:r>
          </a:p>
          <a:p>
            <a:pPr marL="0" indent="0">
              <a:buNone/>
            </a:pPr>
            <a:r>
              <a:rPr lang="ru-RU" dirty="0"/>
              <a:t>Порой </a:t>
            </a:r>
            <a:r>
              <a:rPr lang="ru-RU" b="1" dirty="0"/>
              <a:t>осуждают</a:t>
            </a:r>
            <a:r>
              <a:rPr lang="ru-RU" dirty="0"/>
              <a:t>, порой </a:t>
            </a:r>
            <a:r>
              <a:rPr lang="ru-RU" b="1" dirty="0"/>
              <a:t>обсуждают</a:t>
            </a:r>
            <a:r>
              <a:rPr lang="ru-RU" dirty="0"/>
              <a:t>.</a:t>
            </a:r>
          </a:p>
          <a:p>
            <a:pPr marL="0" indent="0">
              <a:buNone/>
            </a:pPr>
            <a:r>
              <a:rPr lang="ru-RU" b="1" dirty="0"/>
              <a:t>Удачливым</a:t>
            </a:r>
            <a:r>
              <a:rPr lang="ru-RU" dirty="0"/>
              <a:t> парнем считают меня.</a:t>
            </a:r>
          </a:p>
          <a:p>
            <a:pPr marL="0" indent="0">
              <a:buNone/>
            </a:pPr>
            <a:r>
              <a:rPr lang="ru-RU" b="1" dirty="0"/>
              <a:t>Удачной</a:t>
            </a:r>
            <a:r>
              <a:rPr lang="ru-RU" dirty="0"/>
              <a:t> покупкой хвалилась сестра.</a:t>
            </a:r>
          </a:p>
          <a:p>
            <a:pPr marL="0" indent="0">
              <a:buNone/>
            </a:pPr>
            <a:r>
              <a:rPr lang="ru-RU" b="1" dirty="0"/>
              <a:t>Короткое </a:t>
            </a:r>
            <a:r>
              <a:rPr lang="ru-RU" dirty="0"/>
              <a:t>платье купила она</a:t>
            </a:r>
          </a:p>
          <a:p>
            <a:pPr marL="0" indent="0">
              <a:buNone/>
            </a:pPr>
            <a:r>
              <a:rPr lang="ru-RU" dirty="0"/>
              <a:t>И </a:t>
            </a:r>
            <a:r>
              <a:rPr lang="ru-RU" b="1" dirty="0"/>
              <a:t>краткий </a:t>
            </a:r>
            <a:r>
              <a:rPr lang="ru-RU" dirty="0"/>
              <a:t>отчёт о покупке дала.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55576" y="5157192"/>
            <a:ext cx="7848872" cy="83099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algn="just"/>
            <a:r>
              <a:rPr lang="ru-RU" sz="2400" dirty="0">
                <a:solidFill>
                  <a:srgbClr val="000000"/>
                </a:solidFill>
                <a:latin typeface="YS Text"/>
              </a:rPr>
              <a:t>Слова, похожие по произношению, но разные по значению, </a:t>
            </a:r>
            <a:r>
              <a:rPr lang="ru-RU" sz="2400" dirty="0" smtClean="0">
                <a:solidFill>
                  <a:srgbClr val="000000"/>
                </a:solidFill>
                <a:latin typeface="YS Text"/>
              </a:rPr>
              <a:t>называются </a:t>
            </a:r>
            <a:r>
              <a:rPr lang="ru-RU" sz="2400" b="1" dirty="0" smtClean="0">
                <a:solidFill>
                  <a:srgbClr val="FF0000"/>
                </a:solidFill>
                <a:latin typeface="YS Text"/>
              </a:rPr>
              <a:t>паронимами</a:t>
            </a:r>
            <a:r>
              <a:rPr lang="ru-RU" sz="2400" b="1" dirty="0">
                <a:solidFill>
                  <a:srgbClr val="FF0000"/>
                </a:solidFill>
                <a:latin typeface="YS Text"/>
              </a:rPr>
              <a:t>.</a:t>
            </a:r>
            <a:endParaRPr lang="ru-RU" sz="2400" b="1" i="0" dirty="0">
              <a:solidFill>
                <a:srgbClr val="FF0000"/>
              </a:solidFill>
              <a:effectLst/>
              <a:latin typeface="YS Text"/>
            </a:endParaRPr>
          </a:p>
        </p:txBody>
      </p:sp>
    </p:spTree>
    <p:extLst>
      <p:ext uri="{BB962C8B-B14F-4D97-AF65-F5344CB8AC3E}">
        <p14:creationId xmlns:p14="http://schemas.microsoft.com/office/powerpoint/2010/main" val="42680866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548680"/>
            <a:ext cx="8229600" cy="562074"/>
          </a:xfrm>
        </p:spPr>
        <p:txBody>
          <a:bodyPr>
            <a:normAutofit fontScale="90000"/>
          </a:bodyPr>
          <a:lstStyle/>
          <a:p>
            <a:pPr marL="342900" lvl="0" indent="-342900" algn="l">
              <a:spcBef>
                <a:spcPct val="20000"/>
              </a:spcBef>
            </a:pPr>
            <a:r>
              <a:rPr lang="ru-RU" sz="3100" b="1" i="1" dirty="0">
                <a:solidFill>
                  <a:schemeClr val="accent5">
                    <a:lumMod val="75000"/>
                  </a:schemeClr>
                </a:solidFill>
              </a:rPr>
              <a:t>Выберите тот из паронимов, который уместен </a:t>
            </a:r>
            <a:r>
              <a:rPr lang="ru-RU" sz="3100" b="1" i="1" dirty="0" smtClean="0">
                <a:solidFill>
                  <a:schemeClr val="accent5">
                    <a:lumMod val="75000"/>
                  </a:schemeClr>
                </a:solidFill>
              </a:rPr>
              <a:t>в предложенном словосочетании</a:t>
            </a:r>
            <a:r>
              <a:rPr lang="ru-RU" sz="2700" i="1" dirty="0" smtClean="0">
                <a:solidFill>
                  <a:prstClr val="black"/>
                </a:solidFill>
              </a:rPr>
              <a:t/>
            </a:r>
            <a:br>
              <a:rPr lang="ru-RU" sz="2700" i="1" dirty="0" smtClean="0">
                <a:solidFill>
                  <a:prstClr val="black"/>
                </a:solidFill>
              </a:rPr>
            </a:br>
            <a:r>
              <a:rPr lang="ru-RU" sz="2200" dirty="0">
                <a:solidFill>
                  <a:prstClr val="black"/>
                </a:solidFill>
              </a:rPr>
              <a:t/>
            </a:r>
            <a:br>
              <a:rPr lang="ru-RU" sz="2200" dirty="0">
                <a:solidFill>
                  <a:prstClr val="black"/>
                </a:solidFill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124744"/>
            <a:ext cx="8229600" cy="5184576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ru-RU" dirty="0" smtClean="0"/>
              <a:t>(</a:t>
            </a:r>
            <a:r>
              <a:rPr lang="ru-RU" dirty="0"/>
              <a:t>будняя, будничная) </a:t>
            </a:r>
            <a:r>
              <a:rPr lang="ru-RU" dirty="0" smtClean="0"/>
              <a:t>одежда </a:t>
            </a:r>
          </a:p>
          <a:p>
            <a:pPr algn="just"/>
            <a:r>
              <a:rPr lang="ru-RU" dirty="0" smtClean="0"/>
              <a:t>(</a:t>
            </a:r>
            <a:r>
              <a:rPr lang="ru-RU" dirty="0"/>
              <a:t>ветреный, ветряной) </a:t>
            </a:r>
            <a:r>
              <a:rPr lang="ru-RU" dirty="0" smtClean="0"/>
              <a:t>человек</a:t>
            </a:r>
          </a:p>
          <a:p>
            <a:pPr algn="just"/>
            <a:r>
              <a:rPr lang="ru-RU" dirty="0" smtClean="0"/>
              <a:t>(</a:t>
            </a:r>
            <a:r>
              <a:rPr lang="ru-RU" dirty="0"/>
              <a:t>впечатлительное, впечатляющее) </a:t>
            </a:r>
            <a:r>
              <a:rPr lang="ru-RU" dirty="0" smtClean="0"/>
              <a:t>зрелище</a:t>
            </a:r>
          </a:p>
          <a:p>
            <a:pPr algn="just"/>
            <a:r>
              <a:rPr lang="ru-RU" dirty="0" smtClean="0"/>
              <a:t>(глинистая</a:t>
            </a:r>
            <a:r>
              <a:rPr lang="ru-RU" dirty="0"/>
              <a:t>, глиняная) </a:t>
            </a:r>
            <a:r>
              <a:rPr lang="ru-RU" dirty="0" smtClean="0"/>
              <a:t>ваза</a:t>
            </a:r>
          </a:p>
          <a:p>
            <a:pPr algn="just"/>
            <a:r>
              <a:rPr lang="ru-RU" dirty="0" smtClean="0"/>
              <a:t>осиное </a:t>
            </a:r>
            <a:r>
              <a:rPr lang="ru-RU" dirty="0"/>
              <a:t>(гнездо, гнездовье</a:t>
            </a:r>
            <a:r>
              <a:rPr lang="ru-RU" dirty="0" smtClean="0"/>
              <a:t>)</a:t>
            </a:r>
          </a:p>
          <a:p>
            <a:pPr algn="just"/>
            <a:r>
              <a:rPr lang="ru-RU" dirty="0" smtClean="0"/>
              <a:t>(голосистые</a:t>
            </a:r>
            <a:r>
              <a:rPr lang="ru-RU" dirty="0"/>
              <a:t>, голосовые) </a:t>
            </a:r>
            <a:r>
              <a:rPr lang="ru-RU" dirty="0" smtClean="0"/>
              <a:t>связки</a:t>
            </a:r>
          </a:p>
          <a:p>
            <a:pPr algn="just"/>
            <a:r>
              <a:rPr lang="ru-RU" dirty="0"/>
              <a:t>(</a:t>
            </a:r>
            <a:r>
              <a:rPr lang="ru-RU" dirty="0" smtClean="0"/>
              <a:t>деревянная</a:t>
            </a:r>
            <a:r>
              <a:rPr lang="ru-RU" dirty="0"/>
              <a:t>, древесная) </a:t>
            </a:r>
            <a:r>
              <a:rPr lang="ru-RU" dirty="0" smtClean="0"/>
              <a:t>кора</a:t>
            </a:r>
          </a:p>
          <a:p>
            <a:pPr algn="just"/>
            <a:r>
              <a:rPr lang="ru-RU" dirty="0" smtClean="0"/>
              <a:t>(</a:t>
            </a:r>
            <a:r>
              <a:rPr lang="ru-RU" dirty="0"/>
              <a:t>лобная, лобовая) </a:t>
            </a:r>
            <a:r>
              <a:rPr lang="ru-RU" dirty="0" smtClean="0"/>
              <a:t>атака</a:t>
            </a:r>
          </a:p>
          <a:p>
            <a:pPr algn="just"/>
            <a:r>
              <a:rPr lang="ru-RU" dirty="0" smtClean="0"/>
              <a:t>(болотные, болотистые) сапоги</a:t>
            </a:r>
          </a:p>
          <a:p>
            <a:pPr algn="just"/>
            <a:r>
              <a:rPr lang="ru-RU" dirty="0" smtClean="0"/>
              <a:t>(отборные, отборочные) яблоки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41195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27856"/>
            <a:ext cx="8784976" cy="850106"/>
          </a:xfrm>
        </p:spPr>
        <p:txBody>
          <a:bodyPr>
            <a:noAutofit/>
          </a:bodyPr>
          <a:lstStyle/>
          <a:p>
            <a:r>
              <a:rPr lang="ru-RU" sz="3200" b="1" dirty="0" smtClean="0"/>
              <a:t>2. Нарушение </a:t>
            </a:r>
            <a:r>
              <a:rPr lang="ru-RU" sz="3200" b="1" dirty="0"/>
              <a:t>лексической сочетаемости слова.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124744"/>
            <a:ext cx="8229600" cy="5328592"/>
          </a:xfrm>
        </p:spPr>
        <p:txBody>
          <a:bodyPr>
            <a:normAutofit fontScale="85000" lnSpcReduction="20000"/>
          </a:bodyPr>
          <a:lstStyle/>
          <a:p>
            <a:pPr marL="0" indent="0" algn="just">
              <a:buNone/>
            </a:pPr>
            <a:r>
              <a:rPr lang="ru-RU" i="1" dirty="0"/>
              <a:t>Выберите из слов в скобках необходимые (с </a:t>
            </a:r>
            <a:r>
              <a:rPr lang="ru-RU" i="1" dirty="0" smtClean="0"/>
              <a:t>учётом </a:t>
            </a:r>
            <a:r>
              <a:rPr lang="ru-RU" i="1" dirty="0"/>
              <a:t>лексической сочетаемости слов</a:t>
            </a:r>
            <a:r>
              <a:rPr lang="ru-RU" i="1" dirty="0" smtClean="0"/>
              <a:t>).</a:t>
            </a:r>
          </a:p>
          <a:p>
            <a:pPr marL="0" indent="0">
              <a:buNone/>
            </a:pPr>
            <a:endParaRPr lang="ru-RU" dirty="0"/>
          </a:p>
          <a:p>
            <a:r>
              <a:rPr lang="ru-RU" dirty="0" smtClean="0"/>
              <a:t>(облокотиться</a:t>
            </a:r>
            <a:r>
              <a:rPr lang="ru-RU" dirty="0"/>
              <a:t>, опереться) </a:t>
            </a:r>
            <a:r>
              <a:rPr lang="ru-RU" dirty="0" smtClean="0"/>
              <a:t>спиной</a:t>
            </a:r>
          </a:p>
          <a:p>
            <a:r>
              <a:rPr lang="ru-RU" dirty="0" smtClean="0"/>
              <a:t>заклятый </a:t>
            </a:r>
            <a:r>
              <a:rPr lang="ru-RU" dirty="0"/>
              <a:t>(друг, враг</a:t>
            </a:r>
            <a:r>
              <a:rPr lang="ru-RU" dirty="0" smtClean="0"/>
              <a:t>)</a:t>
            </a:r>
          </a:p>
          <a:p>
            <a:r>
              <a:rPr lang="ru-RU" dirty="0" smtClean="0"/>
              <a:t>стоимость </a:t>
            </a:r>
            <a:r>
              <a:rPr lang="ru-RU" dirty="0"/>
              <a:t>(высокая, дорогая</a:t>
            </a:r>
            <a:r>
              <a:rPr lang="ru-RU" dirty="0" smtClean="0"/>
              <a:t>)</a:t>
            </a:r>
          </a:p>
          <a:p>
            <a:r>
              <a:rPr lang="ru-RU" dirty="0" smtClean="0"/>
              <a:t>цена </a:t>
            </a:r>
            <a:r>
              <a:rPr lang="ru-RU" dirty="0"/>
              <a:t>(низкая, дешевая</a:t>
            </a:r>
            <a:r>
              <a:rPr lang="ru-RU" dirty="0" smtClean="0"/>
              <a:t>)</a:t>
            </a:r>
          </a:p>
          <a:p>
            <a:r>
              <a:rPr lang="ru-RU" dirty="0" smtClean="0"/>
              <a:t>(</a:t>
            </a:r>
            <a:r>
              <a:rPr lang="ru-RU" dirty="0"/>
              <a:t>наступила, началась) </a:t>
            </a:r>
            <a:r>
              <a:rPr lang="ru-RU" dirty="0" smtClean="0"/>
              <a:t>война</a:t>
            </a:r>
            <a:endParaRPr lang="ru-RU" dirty="0"/>
          </a:p>
          <a:p>
            <a:r>
              <a:rPr lang="ru-RU" dirty="0"/>
              <a:t>у</a:t>
            </a:r>
            <a:r>
              <a:rPr lang="ru-RU" dirty="0" smtClean="0"/>
              <a:t>толить </a:t>
            </a:r>
            <a:r>
              <a:rPr lang="ru-RU" dirty="0"/>
              <a:t>(жажду, голод, печаль, страх</a:t>
            </a:r>
            <a:r>
              <a:rPr lang="ru-RU" dirty="0" smtClean="0"/>
              <a:t>)</a:t>
            </a:r>
          </a:p>
          <a:p>
            <a:r>
              <a:rPr lang="ru-RU" dirty="0" smtClean="0"/>
              <a:t>стая </a:t>
            </a:r>
            <a:r>
              <a:rPr lang="ru-RU" dirty="0"/>
              <a:t>(ворон, зайцев, волков</a:t>
            </a:r>
            <a:r>
              <a:rPr lang="ru-RU" dirty="0" smtClean="0"/>
              <a:t>)</a:t>
            </a:r>
          </a:p>
          <a:p>
            <a:r>
              <a:rPr lang="ru-RU" dirty="0" smtClean="0"/>
              <a:t>ранний </a:t>
            </a:r>
            <a:r>
              <a:rPr lang="ru-RU" dirty="0"/>
              <a:t>(вечер, день, утро</a:t>
            </a:r>
            <a:r>
              <a:rPr lang="ru-RU" dirty="0" smtClean="0"/>
              <a:t>)</a:t>
            </a:r>
          </a:p>
          <a:p>
            <a:r>
              <a:rPr lang="ru-RU" dirty="0" smtClean="0"/>
              <a:t>оказать </a:t>
            </a:r>
            <a:r>
              <a:rPr lang="ru-RU" dirty="0"/>
              <a:t>(помощь, внимание, содействие</a:t>
            </a:r>
            <a:r>
              <a:rPr lang="ru-RU" dirty="0" smtClean="0"/>
              <a:t>) </a:t>
            </a:r>
          </a:p>
          <a:p>
            <a:r>
              <a:rPr lang="ru-RU" dirty="0" smtClean="0"/>
              <a:t>одержать </a:t>
            </a:r>
            <a:r>
              <a:rPr lang="ru-RU" dirty="0"/>
              <a:t>(победу, поражение, успех, удачу</a:t>
            </a:r>
            <a:r>
              <a:rPr lang="ru-RU" dirty="0" smtClean="0"/>
              <a:t>)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75422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268761"/>
            <a:ext cx="8229600" cy="3456384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800" i="1" dirty="0"/>
              <a:t>Исправьте предложения, в которых наблюдается речевая </a:t>
            </a:r>
            <a:r>
              <a:rPr lang="ru-RU" sz="2800" i="1" dirty="0" smtClean="0"/>
              <a:t>избыточность.</a:t>
            </a:r>
            <a:endParaRPr lang="ru-RU" sz="2800" i="1" dirty="0"/>
          </a:p>
          <a:p>
            <a:pPr marL="514350" indent="-514350">
              <a:buAutoNum type="arabicParenR"/>
            </a:pPr>
            <a:r>
              <a:rPr lang="ru-RU" sz="2800" dirty="0" smtClean="0"/>
              <a:t>Я </a:t>
            </a:r>
            <a:r>
              <a:rPr lang="ru-RU" sz="2800" dirty="0"/>
              <a:t>подпрыгнул вверх и сорвал вишню. </a:t>
            </a:r>
            <a:endParaRPr lang="ru-RU" sz="2800" dirty="0" smtClean="0"/>
          </a:p>
          <a:p>
            <a:pPr marL="514350" indent="-514350">
              <a:buAutoNum type="arabicParenR"/>
            </a:pPr>
            <a:r>
              <a:rPr lang="ru-RU" sz="2800" dirty="0" smtClean="0"/>
              <a:t>От </a:t>
            </a:r>
            <a:r>
              <a:rPr lang="ru-RU" sz="2800" dirty="0"/>
              <a:t>стыда парнишка опустил голову вниз и молчал. </a:t>
            </a:r>
            <a:endParaRPr lang="ru-RU" sz="2800" dirty="0" smtClean="0"/>
          </a:p>
          <a:p>
            <a:pPr marL="514350" indent="-514350">
              <a:buAutoNum type="arabicParenR"/>
            </a:pPr>
            <a:r>
              <a:rPr lang="ru-RU" sz="2800" dirty="0" smtClean="0"/>
              <a:t>Он </a:t>
            </a:r>
            <a:r>
              <a:rPr lang="ru-RU" sz="2800" dirty="0"/>
              <a:t>крепко держал в своих руках штурвал </a:t>
            </a:r>
            <a:r>
              <a:rPr lang="ru-RU" sz="2800" dirty="0" smtClean="0"/>
              <a:t>руля.</a:t>
            </a:r>
          </a:p>
          <a:p>
            <a:pPr marL="514350" indent="-514350">
              <a:buAutoNum type="arabicParenR"/>
            </a:pPr>
            <a:r>
              <a:rPr lang="ru-RU" sz="2800" dirty="0" smtClean="0"/>
              <a:t>Все </a:t>
            </a:r>
            <a:r>
              <a:rPr lang="ru-RU" sz="2800" dirty="0"/>
              <a:t>гости получили памятные сувениры.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010101"/>
                </a:solidFill>
                <a:latin typeface="Roboto"/>
              </a:rPr>
              <a:t>3. Употребление </a:t>
            </a:r>
            <a:r>
              <a:rPr lang="ru-RU" sz="2800" b="1" dirty="0">
                <a:solidFill>
                  <a:srgbClr val="010101"/>
                </a:solidFill>
                <a:latin typeface="Roboto"/>
              </a:rPr>
              <a:t>лишнего слова </a:t>
            </a:r>
            <a:r>
              <a:rPr lang="ru-RU" sz="2800" b="1" dirty="0" smtClean="0">
                <a:solidFill>
                  <a:srgbClr val="010101"/>
                </a:solidFill>
                <a:latin typeface="Roboto"/>
              </a:rPr>
              <a:t>                         (</a:t>
            </a:r>
            <a:r>
              <a:rPr lang="ru-RU" sz="2800" b="1" dirty="0">
                <a:solidFill>
                  <a:srgbClr val="010101"/>
                </a:solidFill>
                <a:latin typeface="Roboto"/>
              </a:rPr>
              <a:t>речевая </a:t>
            </a:r>
            <a:r>
              <a:rPr lang="ru-RU" sz="2800" b="1" dirty="0" smtClean="0">
                <a:solidFill>
                  <a:srgbClr val="010101"/>
                </a:solidFill>
                <a:latin typeface="Roboto"/>
              </a:rPr>
              <a:t>избыточность)</a:t>
            </a:r>
            <a:endParaRPr lang="ru-RU" sz="28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15647" y="5240488"/>
            <a:ext cx="7920880" cy="83099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algn="just"/>
            <a:r>
              <a:rPr lang="ru-RU" sz="2400" dirty="0"/>
              <a:t>Употребление в речи по смыслу и потому логически излишних слов называется </a:t>
            </a:r>
            <a:r>
              <a:rPr lang="ru-RU" sz="2400" b="1" dirty="0">
                <a:solidFill>
                  <a:srgbClr val="FF0000"/>
                </a:solidFill>
              </a:rPr>
              <a:t>ПЛЕОНАЗМОМ</a:t>
            </a:r>
          </a:p>
        </p:txBody>
      </p:sp>
    </p:spTree>
    <p:extLst>
      <p:ext uri="{BB962C8B-B14F-4D97-AF65-F5344CB8AC3E}">
        <p14:creationId xmlns:p14="http://schemas.microsoft.com/office/powerpoint/2010/main" val="1331292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010101"/>
                </a:solidFill>
                <a:latin typeface="Roboto"/>
              </a:rPr>
              <a:t>4. Неуместное повторение одних и тех же либо однокоренных слов</a:t>
            </a:r>
            <a:endParaRPr lang="ru-RU" sz="2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773016"/>
          </a:xfrm>
        </p:spPr>
        <p:txBody>
          <a:bodyPr>
            <a:normAutofit fontScale="77500" lnSpcReduction="20000"/>
          </a:bodyPr>
          <a:lstStyle/>
          <a:p>
            <a:pPr marL="0" indent="0" algn="just">
              <a:buNone/>
            </a:pPr>
            <a:r>
              <a:rPr lang="ru-RU" i="1" dirty="0" smtClean="0"/>
              <a:t>Укажите </a:t>
            </a:r>
            <a:r>
              <a:rPr lang="ru-RU" i="1" dirty="0"/>
              <a:t>неуместно употребленные однокоренные слова, замените их </a:t>
            </a:r>
            <a:r>
              <a:rPr lang="ru-RU" i="1" dirty="0" smtClean="0"/>
              <a:t>синонимами.</a:t>
            </a:r>
          </a:p>
          <a:p>
            <a:pPr marL="0" indent="0">
              <a:buNone/>
            </a:pPr>
            <a:endParaRPr lang="ru-RU" dirty="0"/>
          </a:p>
          <a:p>
            <a:pPr marL="0" indent="0" algn="just">
              <a:buNone/>
            </a:pPr>
            <a:r>
              <a:rPr lang="ru-RU" dirty="0" smtClean="0"/>
              <a:t>1</a:t>
            </a:r>
            <a:r>
              <a:rPr lang="ru-RU" dirty="0"/>
              <a:t>) Писатель писал роман в послевоенные годы.</a:t>
            </a:r>
          </a:p>
          <a:p>
            <a:pPr marL="0" indent="0" algn="just">
              <a:buNone/>
            </a:pPr>
            <a:r>
              <a:rPr lang="ru-RU" dirty="0"/>
              <a:t>2) Лесник знает в своем лесничестве каждое деревце.</a:t>
            </a:r>
          </a:p>
          <a:p>
            <a:pPr marL="0" indent="0" algn="just">
              <a:buNone/>
            </a:pPr>
            <a:r>
              <a:rPr lang="ru-RU" dirty="0"/>
              <a:t>3)Герои-подпольщики вели себя героически.</a:t>
            </a:r>
          </a:p>
          <a:p>
            <a:pPr marL="0" indent="0" algn="just">
              <a:buNone/>
            </a:pPr>
            <a:r>
              <a:rPr lang="ru-RU" dirty="0"/>
              <a:t>4)Илюша говорил, что случился этот случай на зимой.</a:t>
            </a:r>
          </a:p>
          <a:p>
            <a:pPr marL="0" indent="0" algn="just">
              <a:buNone/>
            </a:pPr>
            <a:r>
              <a:rPr lang="ru-RU" dirty="0"/>
              <a:t>5) Пилот вынужден был совершить вынужденную посадку.</a:t>
            </a:r>
          </a:p>
          <a:p>
            <a:pPr marL="0" indent="0" algn="just">
              <a:buNone/>
            </a:pPr>
            <a:r>
              <a:rPr lang="ru-RU" dirty="0"/>
              <a:t>6) Активисты активно участвуют в работе.</a:t>
            </a:r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5301208"/>
            <a:ext cx="8208912" cy="83099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algn="just"/>
            <a:r>
              <a:rPr lang="ru-RU" sz="2400" dirty="0">
                <a:solidFill>
                  <a:srgbClr val="010101"/>
                </a:solidFill>
                <a:latin typeface="Roboto"/>
              </a:rPr>
              <a:t>Повторение однокоренных слов или одинаковых морфем называется </a:t>
            </a:r>
            <a:r>
              <a:rPr lang="ru-RU" sz="2400" b="1" dirty="0" smtClean="0">
                <a:solidFill>
                  <a:srgbClr val="FF0000"/>
                </a:solidFill>
                <a:latin typeface="Roboto"/>
              </a:rPr>
              <a:t>ТАВТОЛОГИЕЙ</a:t>
            </a:r>
            <a:r>
              <a:rPr lang="ru-RU" sz="2400" dirty="0" smtClean="0">
                <a:solidFill>
                  <a:srgbClr val="010101"/>
                </a:solidFill>
                <a:latin typeface="Roboto"/>
              </a:rPr>
              <a:t>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7173619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b="1" dirty="0" smtClean="0">
                <a:latin typeface="Roboto"/>
              </a:rPr>
              <a:t>5. Неправильное употребление в речи фразеологизмов</a:t>
            </a:r>
            <a:endParaRPr lang="ru-RU" sz="2800" b="1" dirty="0">
              <a:latin typeface="Roboto"/>
            </a:endParaRPr>
          </a:p>
        </p:txBody>
      </p:sp>
      <p:pic>
        <p:nvPicPr>
          <p:cNvPr id="2050" name="Picture 2" descr="http://player.myshared.ru/6/548694/slides/slide_32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185"/>
          <a:stretch/>
        </p:blipFill>
        <p:spPr bwMode="auto">
          <a:xfrm>
            <a:off x="0" y="1340768"/>
            <a:ext cx="9144000" cy="53365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92858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b="1" dirty="0" smtClean="0">
                <a:latin typeface="Roboto"/>
              </a:rPr>
              <a:t>5. Неправильное употребление в речи фразеологизмов</a:t>
            </a:r>
            <a:endParaRPr lang="ru-RU" sz="2800" b="1" dirty="0">
              <a:latin typeface="Roboto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 algn="just">
              <a:buNone/>
            </a:pPr>
            <a:r>
              <a:rPr lang="ru-RU" i="1" dirty="0" smtClean="0"/>
              <a:t>Вспомните </a:t>
            </a:r>
            <a:r>
              <a:rPr lang="ru-RU" i="1" dirty="0"/>
              <a:t>фразеологические обороты, начало которых дано в </a:t>
            </a:r>
            <a:r>
              <a:rPr lang="ru-RU" i="1" dirty="0" smtClean="0"/>
              <a:t>тексте.</a:t>
            </a:r>
            <a:endParaRPr lang="ru-RU" i="1" dirty="0"/>
          </a:p>
          <a:p>
            <a:pPr algn="just"/>
            <a:r>
              <a:rPr lang="ru-RU" dirty="0" smtClean="0"/>
              <a:t>На </a:t>
            </a:r>
            <a:r>
              <a:rPr lang="ru-RU" dirty="0"/>
              <a:t>садовом участке ребята работали дружно, старались не ударить …</a:t>
            </a:r>
          </a:p>
          <a:p>
            <a:pPr algn="just"/>
            <a:r>
              <a:rPr lang="ru-RU" dirty="0"/>
              <a:t>Бросились искать </a:t>
            </a:r>
            <a:r>
              <a:rPr lang="ru-RU" dirty="0" smtClean="0"/>
              <a:t>приезжего, а </a:t>
            </a:r>
            <a:r>
              <a:rPr lang="ru-RU" dirty="0"/>
              <a:t>его и след ...</a:t>
            </a:r>
          </a:p>
          <a:p>
            <a:pPr algn="just"/>
            <a:r>
              <a:rPr lang="ru-RU" dirty="0"/>
              <a:t>У Сережи с Мишей дружба крепкая: их водой ...</a:t>
            </a:r>
          </a:p>
          <a:p>
            <a:pPr algn="just"/>
            <a:r>
              <a:rPr lang="ru-RU" dirty="0"/>
              <a:t>Ты всегда преувеличиваешь, делаешь из мухи ...</a:t>
            </a:r>
          </a:p>
          <a:p>
            <a:pPr algn="just"/>
            <a:r>
              <a:rPr lang="ru-RU" dirty="0"/>
              <a:t>Мы его расспрашиваем, а он словно воды ...</a:t>
            </a:r>
          </a:p>
          <a:p>
            <a:pPr algn="just"/>
            <a:r>
              <a:rPr lang="ru-RU" dirty="0"/>
              <a:t>Обиделся Петя на замечания товарищей, надулся как ...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33693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3933056"/>
            <a:ext cx="7931224" cy="1833067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ru-RU" dirty="0" smtClean="0">
                <a:solidFill>
                  <a:srgbClr val="010101"/>
                </a:solidFill>
                <a:latin typeface="Roboto"/>
              </a:rPr>
              <a:t>Употребление </a:t>
            </a:r>
            <a:r>
              <a:rPr lang="ru-RU" dirty="0">
                <a:solidFill>
                  <a:srgbClr val="010101"/>
                </a:solidFill>
                <a:latin typeface="Roboto"/>
              </a:rPr>
              <a:t>слов - паразитов говорит о бедном словарном запасе человека, поэтому таких слов в нашей речи быть не должно.</a:t>
            </a:r>
          </a:p>
          <a:p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609600" y="427038"/>
            <a:ext cx="8229600" cy="5715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b="1" dirty="0" smtClean="0">
                <a:latin typeface="Roboto"/>
              </a:rPr>
              <a:t>6. Слова-паразиты.</a:t>
            </a:r>
            <a:endParaRPr lang="ru-RU" sz="2800" b="1" dirty="0">
              <a:latin typeface="Roboto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55576" y="1395865"/>
            <a:ext cx="7704856" cy="95410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algn="just"/>
            <a:r>
              <a:rPr lang="ru-RU" sz="2800" b="1" dirty="0" smtClean="0">
                <a:solidFill>
                  <a:srgbClr val="FF0000"/>
                </a:solidFill>
                <a:latin typeface="Roboto"/>
              </a:rPr>
              <a:t>Слова-паразиты</a:t>
            </a:r>
            <a:r>
              <a:rPr lang="ru-RU" sz="2800" dirty="0" smtClean="0">
                <a:solidFill>
                  <a:srgbClr val="010101"/>
                </a:solidFill>
                <a:latin typeface="Roboto"/>
              </a:rPr>
              <a:t> </a:t>
            </a:r>
            <a:r>
              <a:rPr lang="ru-RU" sz="2800" dirty="0">
                <a:solidFill>
                  <a:srgbClr val="010101"/>
                </a:solidFill>
                <a:latin typeface="Roboto"/>
              </a:rPr>
              <a:t>- это такие слова, которые засоряют речь</a:t>
            </a:r>
            <a:r>
              <a:rPr lang="ru-RU" sz="2800" dirty="0" smtClean="0">
                <a:solidFill>
                  <a:srgbClr val="010101"/>
                </a:solidFill>
                <a:latin typeface="Roboto"/>
              </a:rPr>
              <a:t>.</a:t>
            </a:r>
            <a:endParaRPr lang="ru-RU" sz="2800" dirty="0">
              <a:solidFill>
                <a:srgbClr val="010101"/>
              </a:solidFill>
              <a:latin typeface="Roboto"/>
            </a:endParaRPr>
          </a:p>
        </p:txBody>
      </p:sp>
    </p:spTree>
    <p:extLst>
      <p:ext uri="{BB962C8B-B14F-4D97-AF65-F5344CB8AC3E}">
        <p14:creationId xmlns:p14="http://schemas.microsoft.com/office/powerpoint/2010/main" val="2832211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689"/>
          <a:stretch/>
        </p:blipFill>
        <p:spPr bwMode="auto">
          <a:xfrm>
            <a:off x="107504" y="188640"/>
            <a:ext cx="8784976" cy="64807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19267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692696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Умен ты или глуп,</a:t>
            </a:r>
          </a:p>
          <a:p>
            <a:pPr marL="0" indent="0">
              <a:buNone/>
            </a:pPr>
            <a:r>
              <a:rPr lang="ru-RU" dirty="0"/>
              <a:t>Велик ты или мал,</a:t>
            </a:r>
          </a:p>
          <a:p>
            <a:pPr marL="0" indent="0">
              <a:buNone/>
            </a:pPr>
            <a:r>
              <a:rPr lang="ru-RU" dirty="0"/>
              <a:t>Не знаем мы, пока</a:t>
            </a:r>
          </a:p>
          <a:p>
            <a:pPr marL="0" indent="0">
              <a:buNone/>
            </a:pPr>
            <a:r>
              <a:rPr lang="ru-RU" dirty="0" smtClean="0"/>
              <a:t>Ты </a:t>
            </a:r>
            <a:r>
              <a:rPr lang="ru-RU" dirty="0"/>
              <a:t>слово не сказал</a:t>
            </a:r>
            <a:r>
              <a:rPr lang="ru-RU" dirty="0" smtClean="0"/>
              <a:t>!</a:t>
            </a:r>
          </a:p>
          <a:p>
            <a:pPr marL="0" indent="0" algn="r">
              <a:buNone/>
            </a:pPr>
            <a:r>
              <a:rPr lang="ru-RU" sz="2800" i="1" dirty="0"/>
              <a:t>Персидский поэт и мыслитель 13 века Саади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83568" y="4581128"/>
            <a:ext cx="7992888" cy="83099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algn="just"/>
            <a:r>
              <a:rPr lang="ru-RU" sz="2400" b="1" dirty="0">
                <a:solidFill>
                  <a:srgbClr val="111115"/>
                </a:solidFill>
                <a:latin typeface="Times New Roman"/>
              </a:rPr>
              <a:t>Слово и речь - это показатели развития общей культуры </a:t>
            </a:r>
            <a:r>
              <a:rPr lang="ru-RU" sz="2400" b="1" dirty="0" smtClean="0">
                <a:solidFill>
                  <a:srgbClr val="111115"/>
                </a:solidFill>
                <a:latin typeface="Times New Roman"/>
              </a:rPr>
              <a:t>человека.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8207410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32656"/>
            <a:ext cx="8352928" cy="5382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50521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15616" y="764704"/>
            <a:ext cx="741682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111115"/>
                </a:solidFill>
                <a:latin typeface="Times New Roman"/>
              </a:rPr>
              <a:t>Для чего служит слово? </a:t>
            </a:r>
            <a:r>
              <a:rPr lang="ru-RU" sz="2400" dirty="0" smtClean="0">
                <a:solidFill>
                  <a:srgbClr val="111115"/>
                </a:solidFill>
                <a:latin typeface="Times New Roman"/>
              </a:rPr>
              <a:t> Каково его назначение?</a:t>
            </a:r>
            <a:endParaRPr lang="ru-RU" sz="2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115616" y="1772816"/>
            <a:ext cx="6768752" cy="120032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algn="just"/>
            <a:r>
              <a:rPr lang="ru-RU" sz="2400" dirty="0">
                <a:solidFill>
                  <a:srgbClr val="111115"/>
                </a:solidFill>
                <a:latin typeface="Times New Roman"/>
              </a:rPr>
              <a:t>Н</a:t>
            </a:r>
            <a:r>
              <a:rPr lang="ru-RU" sz="2400" dirty="0" smtClean="0">
                <a:solidFill>
                  <a:srgbClr val="111115"/>
                </a:solidFill>
                <a:latin typeface="Times New Roman"/>
              </a:rPr>
              <a:t>азначение </a:t>
            </a:r>
            <a:r>
              <a:rPr lang="ru-RU" sz="2400" dirty="0">
                <a:solidFill>
                  <a:srgbClr val="111115"/>
                </a:solidFill>
                <a:latin typeface="Times New Roman"/>
              </a:rPr>
              <a:t>слова – называть (именовать) то, что существует во внешнем и внутреннем мире человека).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0478164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332656"/>
            <a:ext cx="8229600" cy="5976664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ru-RU" b="1" dirty="0" smtClean="0"/>
              <a:t>Слова</a:t>
            </a:r>
          </a:p>
          <a:p>
            <a:pPr marL="0" indent="0" algn="ctr">
              <a:buNone/>
            </a:pPr>
            <a:endParaRPr lang="ru-RU" b="1" dirty="0"/>
          </a:p>
          <a:p>
            <a:pPr marL="0" indent="0" algn="just">
              <a:buNone/>
            </a:pPr>
            <a:r>
              <a:rPr lang="ru-RU" dirty="0"/>
              <a:t>Много слов на земле. Есть дневные слова-</a:t>
            </a:r>
          </a:p>
          <a:p>
            <a:pPr marL="0" indent="0" algn="just">
              <a:buNone/>
            </a:pPr>
            <a:r>
              <a:rPr lang="ru-RU" dirty="0"/>
              <a:t>В них весеннего неба сквозит синева….</a:t>
            </a:r>
          </a:p>
          <a:p>
            <a:pPr marL="0" indent="0" algn="just">
              <a:buNone/>
            </a:pPr>
            <a:r>
              <a:rPr lang="ru-RU" dirty="0"/>
              <a:t>Есть слова - словно раны, слова, словно суд,-</a:t>
            </a:r>
          </a:p>
          <a:p>
            <a:pPr marL="0" indent="0" algn="just">
              <a:buNone/>
            </a:pPr>
            <a:r>
              <a:rPr lang="ru-RU" dirty="0"/>
              <a:t>С ними в плен не сдаются и в плен не берут</a:t>
            </a:r>
          </a:p>
          <a:p>
            <a:pPr marL="0" indent="0" algn="just">
              <a:buNone/>
            </a:pPr>
            <a:r>
              <a:rPr lang="ru-RU" dirty="0"/>
              <a:t>Словом можно убить, словом можно спасти,</a:t>
            </a:r>
          </a:p>
          <a:p>
            <a:pPr marL="0" indent="0" algn="just">
              <a:buNone/>
            </a:pPr>
            <a:r>
              <a:rPr lang="ru-RU" dirty="0"/>
              <a:t>Словом можно полки за собой повести.</a:t>
            </a:r>
          </a:p>
          <a:p>
            <a:pPr marL="0" indent="0" algn="just">
              <a:buNone/>
            </a:pPr>
            <a:r>
              <a:rPr lang="ru-RU" dirty="0"/>
              <a:t>Словом можно продать, и предать, и купить,</a:t>
            </a:r>
          </a:p>
          <a:p>
            <a:pPr marL="0" indent="0" algn="just">
              <a:buNone/>
            </a:pPr>
            <a:r>
              <a:rPr lang="ru-RU" dirty="0"/>
              <a:t>Словом можно в разящий свинец перелить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endParaRPr lang="ru-RU" dirty="0"/>
          </a:p>
          <a:p>
            <a:pPr marL="0" indent="0" algn="r">
              <a:buNone/>
            </a:pPr>
            <a:r>
              <a:rPr lang="ru-RU" i="1" dirty="0"/>
              <a:t>Вадим </a:t>
            </a:r>
            <a:r>
              <a:rPr lang="ru-RU" i="1" dirty="0" err="1"/>
              <a:t>Шафнер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3529502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332657"/>
            <a:ext cx="8229600" cy="864096"/>
          </a:xfrm>
        </p:spPr>
        <p:txBody>
          <a:bodyPr/>
          <a:lstStyle/>
          <a:p>
            <a:r>
              <a:rPr lang="ru-RU" dirty="0" smtClean="0"/>
              <a:t>Что является содержанием слова?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827584" y="1124744"/>
            <a:ext cx="756084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>
                <a:solidFill>
                  <a:srgbClr val="111115"/>
                </a:solidFill>
                <a:latin typeface="Times New Roman"/>
              </a:rPr>
              <a:t>Содержанием слова является его </a:t>
            </a:r>
            <a:r>
              <a:rPr lang="ru-RU" sz="2400" dirty="0" smtClean="0">
                <a:solidFill>
                  <a:srgbClr val="111115"/>
                </a:solidFill>
                <a:latin typeface="Times New Roman"/>
              </a:rPr>
              <a:t>значение,  индивидуальное </a:t>
            </a:r>
            <a:r>
              <a:rPr lang="ru-RU" sz="2400" dirty="0">
                <a:solidFill>
                  <a:srgbClr val="111115"/>
                </a:solidFill>
                <a:latin typeface="Times New Roman"/>
              </a:rPr>
              <a:t>лексическое, т. е. </a:t>
            </a:r>
            <a:r>
              <a:rPr lang="ru-RU" sz="2400" dirty="0" smtClean="0">
                <a:solidFill>
                  <a:srgbClr val="111115"/>
                </a:solidFill>
                <a:latin typeface="Times New Roman"/>
              </a:rPr>
              <a:t>смысл.</a:t>
            </a:r>
          </a:p>
          <a:p>
            <a:pPr algn="just"/>
            <a:endParaRPr lang="ru-RU" sz="2400" b="1" dirty="0">
              <a:solidFill>
                <a:srgbClr val="111115"/>
              </a:solidFill>
              <a:latin typeface="Times New Roman"/>
            </a:endParaRPr>
          </a:p>
          <a:p>
            <a:pPr algn="just"/>
            <a:r>
              <a:rPr lang="ru-RU" sz="2400" b="1" dirty="0">
                <a:solidFill>
                  <a:srgbClr val="111115"/>
                </a:solidFill>
                <a:latin typeface="Times New Roman"/>
              </a:rPr>
              <a:t>В</a:t>
            </a:r>
            <a:r>
              <a:rPr lang="ru-RU" sz="2400" b="1" dirty="0" smtClean="0">
                <a:solidFill>
                  <a:srgbClr val="111115"/>
                </a:solidFill>
                <a:latin typeface="Times New Roman"/>
              </a:rPr>
              <a:t>акансия</a:t>
            </a:r>
            <a:r>
              <a:rPr lang="ru-RU" sz="2400" dirty="0">
                <a:solidFill>
                  <a:srgbClr val="111115"/>
                </a:solidFill>
                <a:latin typeface="Times New Roman"/>
              </a:rPr>
              <a:t> - не </a:t>
            </a:r>
            <a:r>
              <a:rPr lang="ru-RU" sz="2400" dirty="0" smtClean="0">
                <a:solidFill>
                  <a:srgbClr val="111115"/>
                </a:solidFill>
                <a:latin typeface="Times New Roman"/>
              </a:rPr>
              <a:t>замещённая </a:t>
            </a:r>
            <a:r>
              <a:rPr lang="ru-RU" sz="2400" dirty="0">
                <a:solidFill>
                  <a:srgbClr val="111115"/>
                </a:solidFill>
                <a:latin typeface="Times New Roman"/>
              </a:rPr>
              <a:t>должность, свободное место (в учреждении, в учебном заведении</a:t>
            </a:r>
            <a:r>
              <a:rPr lang="ru-RU" sz="2400" dirty="0" smtClean="0">
                <a:solidFill>
                  <a:srgbClr val="111115"/>
                </a:solidFill>
                <a:latin typeface="Times New Roman"/>
              </a:rPr>
              <a:t>).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827584" y="4077072"/>
            <a:ext cx="7560840" cy="120032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lvl="0" algn="just"/>
            <a:r>
              <a:rPr lang="ru-RU" sz="2400" dirty="0" smtClean="0">
                <a:solidFill>
                  <a:srgbClr val="111115"/>
                </a:solidFill>
                <a:latin typeface="Times New Roman"/>
              </a:rPr>
              <a:t>Итак, </a:t>
            </a:r>
            <a:r>
              <a:rPr lang="ru-RU" sz="2400" b="1" dirty="0" smtClean="0">
                <a:solidFill>
                  <a:srgbClr val="FF0000"/>
                </a:solidFill>
                <a:latin typeface="Times New Roman"/>
              </a:rPr>
              <a:t>лексическое </a:t>
            </a:r>
            <a:r>
              <a:rPr lang="ru-RU" sz="2400" b="1" dirty="0">
                <a:solidFill>
                  <a:srgbClr val="FF0000"/>
                </a:solidFill>
                <a:latin typeface="Times New Roman"/>
              </a:rPr>
              <a:t>значение </a:t>
            </a:r>
            <a:r>
              <a:rPr lang="ru-RU" sz="2400" dirty="0">
                <a:solidFill>
                  <a:srgbClr val="111115"/>
                </a:solidFill>
                <a:latin typeface="Times New Roman"/>
              </a:rPr>
              <a:t>– это смысловое содержание слова, одинаково понимаемое людьми, говорящими на данном языке. </a:t>
            </a:r>
            <a:endParaRPr lang="ru-RU" sz="24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63278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764704"/>
            <a:ext cx="8229600" cy="4525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600" b="1" dirty="0">
                <a:solidFill>
                  <a:srgbClr val="FF0000"/>
                </a:solidFill>
              </a:rPr>
              <a:t>Основные лексические нормы современного </a:t>
            </a:r>
            <a:endParaRPr lang="ru-RU" sz="3600" b="1" dirty="0" smtClean="0">
              <a:solidFill>
                <a:srgbClr val="FF0000"/>
              </a:solidFill>
            </a:endParaRPr>
          </a:p>
          <a:p>
            <a:pPr marL="0" indent="0" algn="ctr">
              <a:buNone/>
            </a:pPr>
            <a:r>
              <a:rPr lang="ru-RU" sz="3600" b="1" dirty="0" smtClean="0">
                <a:solidFill>
                  <a:srgbClr val="FF0000"/>
                </a:solidFill>
              </a:rPr>
              <a:t>русского </a:t>
            </a:r>
            <a:r>
              <a:rPr lang="ru-RU" sz="3600" b="1" dirty="0">
                <a:solidFill>
                  <a:srgbClr val="FF0000"/>
                </a:solidFill>
              </a:rPr>
              <a:t>литературного языка</a:t>
            </a:r>
          </a:p>
        </p:txBody>
      </p:sp>
    </p:spTree>
    <p:extLst>
      <p:ext uri="{BB962C8B-B14F-4D97-AF65-F5344CB8AC3E}">
        <p14:creationId xmlns:p14="http://schemas.microsoft.com/office/powerpoint/2010/main" val="2046961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620688"/>
            <a:ext cx="8229600" cy="4525963"/>
          </a:xfrm>
        </p:spPr>
        <p:txBody>
          <a:bodyPr/>
          <a:lstStyle/>
          <a:p>
            <a:r>
              <a:rPr lang="ru-RU" dirty="0"/>
              <a:t>Как вы думаете, что такое лексические нормы русского языка и с чем они связаны?</a:t>
            </a:r>
          </a:p>
        </p:txBody>
      </p:sp>
    </p:spTree>
    <p:extLst>
      <p:ext uri="{BB962C8B-B14F-4D97-AF65-F5344CB8AC3E}">
        <p14:creationId xmlns:p14="http://schemas.microsoft.com/office/powerpoint/2010/main" val="3332619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692697"/>
            <a:ext cx="8229600" cy="2520280"/>
          </a:xfrm>
        </p:spPr>
        <p:txBody>
          <a:bodyPr/>
          <a:lstStyle/>
          <a:p>
            <a:pPr marL="0" indent="0" algn="just">
              <a:buNone/>
            </a:pPr>
            <a:r>
              <a:rPr lang="ru-RU" b="1" dirty="0">
                <a:solidFill>
                  <a:srgbClr val="FF0000"/>
                </a:solidFill>
              </a:rPr>
              <a:t>Лексические нормы русского литературного языка </a:t>
            </a:r>
            <a:r>
              <a:rPr lang="ru-RU" dirty="0"/>
              <a:t>– это нормы употребления слов в свойственном им лексическом значении и нормы сочетания слов с другими </a:t>
            </a:r>
            <a:r>
              <a:rPr lang="ru-RU" dirty="0" smtClean="0"/>
              <a:t>словами.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63321" y="4149080"/>
            <a:ext cx="813690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>
                <a:solidFill>
                  <a:srgbClr val="111115"/>
                </a:solidFill>
                <a:latin typeface="Times New Roman"/>
              </a:rPr>
              <a:t>В устной и письменной речи необходимо соблюдать лексические нормы</a:t>
            </a:r>
            <a:r>
              <a:rPr lang="ru-RU" sz="2400" dirty="0" smtClean="0">
                <a:solidFill>
                  <a:srgbClr val="111115"/>
                </a:solidFill>
                <a:latin typeface="Times New Roman"/>
              </a:rPr>
              <a:t>. Нарушение </a:t>
            </a:r>
            <a:r>
              <a:rPr lang="ru-RU" sz="2400" dirty="0">
                <a:solidFill>
                  <a:srgbClr val="111115"/>
                </a:solidFill>
                <a:latin typeface="Times New Roman"/>
              </a:rPr>
              <a:t>лексических норм приводит к искажению смысла </a:t>
            </a:r>
            <a:r>
              <a:rPr lang="ru-RU" sz="2400" dirty="0" smtClean="0">
                <a:solidFill>
                  <a:srgbClr val="111115"/>
                </a:solidFill>
                <a:latin typeface="Times New Roman"/>
              </a:rPr>
              <a:t>высказывания и возникновению речевых ошибок.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043126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player.myshared.ru/6/548694/slides/slide_4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666"/>
          <a:stretch/>
        </p:blipFill>
        <p:spPr bwMode="auto">
          <a:xfrm>
            <a:off x="-4936" y="-1"/>
            <a:ext cx="9144000" cy="6400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86608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140</TotalTime>
  <Words>765</Words>
  <Application>Microsoft Office PowerPoint</Application>
  <PresentationFormat>Экран (4:3)</PresentationFormat>
  <Paragraphs>101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Основные лексические нормы современного  русского литературного языка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Выберите тот из паронимов, который уместен в предложенном словосочетании  </vt:lpstr>
      <vt:lpstr>2. Нарушение лексической сочетаемости слова.</vt:lpstr>
      <vt:lpstr>3. Употребление лишнего слова                          (речевая избыточность)</vt:lpstr>
      <vt:lpstr>4. Неуместное повторение одних и тех же либо однокоренных слов</vt:lpstr>
      <vt:lpstr>5. Неправильное употребление в речи фразеологизмов</vt:lpstr>
      <vt:lpstr>5. Неправильное употребление в речи фразеологизмов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Женя</dc:creator>
  <cp:lastModifiedBy>Женя</cp:lastModifiedBy>
  <cp:revision>50</cp:revision>
  <dcterms:created xsi:type="dcterms:W3CDTF">2022-10-13T16:53:08Z</dcterms:created>
  <dcterms:modified xsi:type="dcterms:W3CDTF">2022-11-17T15:06:22Z</dcterms:modified>
</cp:coreProperties>
</file>