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9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037937A-FE40-4750-A2A7-601557164CA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C650C8F-6AF1-4AD7-91E6-655BB6446D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Анализ эпизода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повести «Капитанская дочка»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916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pPr lvl="1"/>
            <a:r>
              <a:rPr lang="ru-RU" sz="2400" dirty="0" smtClean="0">
                <a:latin typeface="+mj-lt"/>
              </a:rPr>
              <a:t>9. Кратко </a:t>
            </a:r>
            <a:r>
              <a:rPr lang="ru-RU" sz="2400" dirty="0">
                <a:latin typeface="+mj-lt"/>
              </a:rPr>
              <a:t>проанализировать речь участников диалога;</a:t>
            </a:r>
            <a:br>
              <a:rPr lang="ru-RU" sz="2400" dirty="0">
                <a:latin typeface="+mj-lt"/>
              </a:rPr>
            </a:br>
            <a:r>
              <a:rPr lang="ru-RU" sz="2400" dirty="0" smtClean="0">
                <a:latin typeface="+mj-lt"/>
              </a:rPr>
              <a:t>10. Есть </a:t>
            </a:r>
            <a:r>
              <a:rPr lang="ru-RU" sz="2400" dirty="0">
                <a:latin typeface="+mj-lt"/>
              </a:rPr>
              <a:t>ли авторские пояснения к речи, жестам, мимике, позам героев, сделать их разбор;</a:t>
            </a:r>
            <a:br>
              <a:rPr lang="ru-RU" sz="2400" dirty="0">
                <a:latin typeface="+mj-lt"/>
              </a:rPr>
            </a:br>
            <a:r>
              <a:rPr lang="ru-RU" sz="2400" dirty="0" smtClean="0">
                <a:latin typeface="+mj-lt"/>
              </a:rPr>
              <a:t>11. Выявить </a:t>
            </a:r>
            <a:r>
              <a:rPr lang="ru-RU" sz="2400" dirty="0">
                <a:latin typeface="+mj-lt"/>
              </a:rPr>
              <a:t>особенности поведения персонажей, мотивировку поступков (</a:t>
            </a:r>
            <a:r>
              <a:rPr lang="ru-RU" sz="2400" b="1" dirty="0">
                <a:latin typeface="+mj-lt"/>
              </a:rPr>
              <a:t>авторскую </a:t>
            </a:r>
            <a:r>
              <a:rPr lang="ru-RU" sz="2400" dirty="0">
                <a:latin typeface="+mj-lt"/>
              </a:rPr>
              <a:t>или читательскую);</a:t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365104"/>
            <a:ext cx="4038600" cy="1761059"/>
          </a:xfrm>
        </p:spPr>
        <p:txBody>
          <a:bodyPr/>
          <a:lstStyle/>
          <a:p>
            <a:r>
              <a:rPr lang="ru-RU" dirty="0" smtClean="0"/>
              <a:t>«5»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4365104"/>
            <a:ext cx="4038600" cy="176105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06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dirty="0" smtClean="0">
                <a:latin typeface="+mj-lt"/>
              </a:rPr>
              <a:t/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12.</a:t>
            </a:r>
            <a:r>
              <a:rPr lang="ru-RU" sz="2400" dirty="0">
                <a:latin typeface="+mj-lt"/>
              </a:rPr>
              <a:t> Охарактеризовать структуру эпизода (на какие </a:t>
            </a:r>
            <a:r>
              <a:rPr lang="ru-RU" sz="2400" dirty="0" err="1">
                <a:latin typeface="+mj-lt"/>
              </a:rPr>
              <a:t>микроэпизоды</a:t>
            </a:r>
            <a:r>
              <a:rPr lang="ru-RU" sz="2400" dirty="0">
                <a:latin typeface="+mj-lt"/>
              </a:rPr>
              <a:t> его можно разбить?); провести краткий разбор композиционных элементов эпизода: его завязки, кульминации, развязки.</a:t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36912"/>
            <a:ext cx="4038600" cy="3489251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/>
              <a:t>Завязка </a:t>
            </a:r>
            <a:r>
              <a:rPr lang="ru-RU" dirty="0" smtClean="0"/>
              <a:t>стр.204 </a:t>
            </a:r>
          </a:p>
          <a:p>
            <a:pPr marL="0" indent="0">
              <a:buNone/>
            </a:pPr>
            <a:r>
              <a:rPr lang="ru-RU" dirty="0"/>
              <a:t>(</a:t>
            </a:r>
            <a:r>
              <a:rPr lang="ru-RU" dirty="0" smtClean="0"/>
              <a:t>1 абзац эпизода)</a:t>
            </a:r>
          </a:p>
          <a:p>
            <a:r>
              <a:rPr lang="ru-RU" dirty="0" smtClean="0"/>
              <a:t>Развитие действия</a:t>
            </a:r>
          </a:p>
          <a:p>
            <a:r>
              <a:rPr lang="ru-RU" u="sng" dirty="0" smtClean="0"/>
              <a:t>Кульминация</a:t>
            </a:r>
          </a:p>
          <a:p>
            <a:endParaRPr lang="ru-RU" u="sng" dirty="0" smtClean="0"/>
          </a:p>
          <a:p>
            <a:endParaRPr lang="ru-RU" u="sng" dirty="0"/>
          </a:p>
          <a:p>
            <a:r>
              <a:rPr lang="ru-RU" u="sng" dirty="0" smtClean="0"/>
              <a:t>Спад действия</a:t>
            </a:r>
          </a:p>
          <a:p>
            <a:r>
              <a:rPr lang="ru-RU" u="sng" dirty="0" smtClean="0"/>
              <a:t>Развязка</a:t>
            </a:r>
            <a:r>
              <a:rPr lang="ru-RU" dirty="0" smtClean="0"/>
              <a:t> (финал)   (последний абзац эпизода)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960" y="2636912"/>
            <a:ext cx="4474840" cy="34892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Петр Гринев и замначальника гарнизона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Петр Гринев и замначальника гарнизона, Иван Кузьмич Миронов</a:t>
            </a:r>
          </a:p>
          <a:p>
            <a:endParaRPr lang="ru-RU" dirty="0" smtClean="0"/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Петр Гринев и Миронов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465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pPr lvl="1"/>
            <a:r>
              <a:rPr lang="ru-RU" sz="2400" dirty="0" smtClean="0">
                <a:latin typeface="+mj-lt"/>
              </a:rPr>
              <a:t>13.Выявить </a:t>
            </a:r>
            <a:r>
              <a:rPr lang="ru-RU" sz="2400" dirty="0">
                <a:latin typeface="+mj-lt"/>
              </a:rPr>
              <a:t>художественные детали в эпизоде, определить их значимость.</a:t>
            </a:r>
            <a:br>
              <a:rPr lang="ru-RU" sz="2400" dirty="0">
                <a:latin typeface="+mj-lt"/>
              </a:rPr>
            </a:br>
            <a:r>
              <a:rPr lang="ru-RU" sz="2400" dirty="0" smtClean="0">
                <a:latin typeface="+mj-lt"/>
              </a:rPr>
              <a:t>14. Выявить </a:t>
            </a:r>
            <a:r>
              <a:rPr lang="ru-RU" sz="2400" dirty="0">
                <a:latin typeface="+mj-lt"/>
              </a:rPr>
              <a:t>наличие художественных описаний: портрета, пейзажа, интерьера; охарактеризовать особенности и значение этих элементов эпизода.</a:t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780928"/>
            <a:ext cx="4038600" cy="3345235"/>
          </a:xfrm>
        </p:spPr>
        <p:txBody>
          <a:bodyPr/>
          <a:lstStyle/>
          <a:p>
            <a:r>
              <a:rPr lang="ru-RU" dirty="0" smtClean="0"/>
              <a:t>«5»</a:t>
            </a:r>
          </a:p>
          <a:p>
            <a:r>
              <a:rPr lang="ru-RU" dirty="0" smtClean="0"/>
              <a:t>«4»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780928"/>
            <a:ext cx="4038600" cy="3345235"/>
          </a:xfrm>
        </p:spPr>
        <p:txBody>
          <a:bodyPr/>
          <a:lstStyle/>
          <a:p>
            <a:r>
              <a:rPr lang="ru-RU" dirty="0" smtClean="0"/>
              <a:t>Голова </a:t>
            </a:r>
            <a:r>
              <a:rPr lang="ru-RU" dirty="0" err="1" smtClean="0"/>
              <a:t>Юлая</a:t>
            </a:r>
            <a:endParaRPr lang="ru-RU" dirty="0" smtClean="0"/>
          </a:p>
          <a:p>
            <a:r>
              <a:rPr lang="ru-RU" dirty="0" smtClean="0"/>
              <a:t>Порванное Мироновым письмо</a:t>
            </a:r>
          </a:p>
          <a:p>
            <a:r>
              <a:rPr lang="ru-RU" dirty="0" smtClean="0"/>
              <a:t>Сарафан</a:t>
            </a:r>
          </a:p>
          <a:p>
            <a:r>
              <a:rPr lang="ru-RU" dirty="0" smtClean="0"/>
              <a:t>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738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lvl="1"/>
            <a:r>
              <a:rPr lang="ru-RU" sz="2400" dirty="0" smtClean="0">
                <a:latin typeface="+mj-lt"/>
              </a:rPr>
              <a:t>16. Понять </a:t>
            </a:r>
            <a:r>
              <a:rPr lang="ru-RU" sz="2400" b="1" dirty="0">
                <a:latin typeface="+mj-lt"/>
              </a:rPr>
              <a:t>авторское отношение </a:t>
            </a:r>
            <a:r>
              <a:rPr lang="ru-RU" sz="2400" dirty="0">
                <a:latin typeface="+mj-lt"/>
              </a:rPr>
              <a:t>к </a:t>
            </a:r>
            <a:r>
              <a:rPr lang="ru-RU" sz="2400" b="1" dirty="0">
                <a:latin typeface="+mj-lt"/>
              </a:rPr>
              <a:t>событию</a:t>
            </a:r>
            <a:r>
              <a:rPr lang="ru-RU" sz="2400" dirty="0">
                <a:latin typeface="+mj-lt"/>
              </a:rPr>
              <a:t>; соотнести его с кульминацией и идеей всего произведения в целом; определить отношение автора к проблеме (развернутый разбор) и остроту конфликта в авторской оценке.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348880"/>
            <a:ext cx="4038600" cy="3777283"/>
          </a:xfrm>
        </p:spPr>
        <p:txBody>
          <a:bodyPr/>
          <a:lstStyle/>
          <a:p>
            <a:r>
              <a:rPr lang="ru-RU" dirty="0" smtClean="0"/>
              <a:t>Народная война (Пугачев и официальная власть)</a:t>
            </a:r>
          </a:p>
          <a:p>
            <a:r>
              <a:rPr lang="ru-RU" dirty="0" smtClean="0"/>
              <a:t>Проблемы долга и чести, достоинства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348880"/>
            <a:ext cx="4038600" cy="3777283"/>
          </a:xfrm>
        </p:spPr>
        <p:txBody>
          <a:bodyPr/>
          <a:lstStyle/>
          <a:p>
            <a:r>
              <a:rPr lang="ru-RU" dirty="0"/>
              <a:t>не война лишает людей гуманизма, милосердия. Каждый человек и в мирное время, и во время военных действий сам выбирает, как ему поступить.</a:t>
            </a:r>
          </a:p>
        </p:txBody>
      </p:sp>
    </p:spTree>
    <p:extLst>
      <p:ext uri="{BB962C8B-B14F-4D97-AF65-F5344CB8AC3E}">
        <p14:creationId xmlns:p14="http://schemas.microsoft.com/office/powerpoint/2010/main" val="1516550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04864"/>
            <a:ext cx="7772400" cy="3672407"/>
          </a:xfrm>
        </p:spPr>
        <p:txBody>
          <a:bodyPr>
            <a:noAutofit/>
          </a:bodyPr>
          <a:lstStyle/>
          <a:p>
            <a:r>
              <a:rPr lang="ru-RU" sz="2400" b="0" dirty="0" smtClean="0"/>
              <a:t>Александр </a:t>
            </a:r>
            <a:r>
              <a:rPr lang="ru-RU" sz="2400" b="0" dirty="0"/>
              <a:t>Сергеевич </a:t>
            </a:r>
            <a:r>
              <a:rPr lang="ru-RU" sz="2400" b="0" dirty="0" smtClean="0"/>
              <a:t>Напоминает и </a:t>
            </a:r>
            <a:r>
              <a:rPr lang="ru-RU" sz="2400" b="0" dirty="0"/>
              <a:t>о том, что во время войны обостряется чувство долга перед Родиной</a:t>
            </a:r>
            <a:r>
              <a:rPr lang="ru-RU" sz="2400" b="0" dirty="0" smtClean="0"/>
              <a:t>.</a:t>
            </a:r>
            <a:br>
              <a:rPr lang="ru-RU" sz="2400" b="0" dirty="0" smtClean="0"/>
            </a:br>
            <a:r>
              <a:rPr lang="ru-RU" sz="2400" b="0" dirty="0" smtClean="0"/>
              <a:t> </a:t>
            </a:r>
            <a:r>
              <a:rPr lang="ru-RU" sz="2400" b="0" dirty="0"/>
              <a:t>Ради Отчизны люди готовы жертвовать любовью, семьей. 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 smtClean="0"/>
              <a:t>Самое </a:t>
            </a:r>
            <a:r>
              <a:rPr lang="ru-RU" sz="2400" b="0" dirty="0"/>
              <a:t>же главное – война учит ценить жизнь, расставлять приоритеты.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24745"/>
            <a:ext cx="7772400" cy="1152127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Война – не преграда для искренней любви</a:t>
            </a:r>
          </a:p>
          <a:p>
            <a:endParaRPr lang="ru-RU" sz="2400" dirty="0" smtClean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734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Выявляя авторское отношение к событию, героям, определяем основную мысль не только эпизода, но и произведения в целом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dirty="0" smtClean="0">
                <a:latin typeface="+mj-lt"/>
              </a:rPr>
              <a:t>16. Сформулировать </a:t>
            </a:r>
            <a:r>
              <a:rPr lang="ru-RU" sz="2400" dirty="0">
                <a:latin typeface="+mj-lt"/>
              </a:rPr>
              <a:t>основную мысль (идею) эпизода.</a:t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8442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 сочинения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lvl="1" indent="0">
              <a:buNone/>
            </a:pPr>
            <a:r>
              <a:rPr lang="ru-RU" sz="2800" dirty="0" smtClean="0"/>
              <a:t>17. Проанализировать сюжетную, образную и идейную связь этого эпизода с другими эпизодами или иными элементами структуры произведения (с предисловиями автора, прологом, эпилогом, посвящением, эпиграфом, вставными фрагментами и т.п.)</a:t>
            </a:r>
            <a:r>
              <a:rPr lang="ru-RU" dirty="0" smtClean="0"/>
              <a:t>.</a:t>
            </a:r>
            <a:endParaRPr lang="ru-RU" sz="2000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Выводы:  … </a:t>
            </a:r>
          </a:p>
          <a:p>
            <a:r>
              <a:rPr lang="ru-RU" dirty="0" smtClean="0"/>
              <a:t>(</a:t>
            </a:r>
            <a:r>
              <a:rPr lang="ru-RU" dirty="0"/>
              <a:t>Анализируя эпизод, помните: надо определить его место в художественной системе конкретного произведения, то есть его связь с другими эпизодами и сценами. Только тогда получим представление о месте данного события в общей картине </a:t>
            </a:r>
            <a:r>
              <a:rPr lang="ru-RU" dirty="0" smtClean="0"/>
              <a:t>произведения)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017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413338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Д/З  написать сочинение  по теме «Анализ эпизода (по повести </a:t>
            </a:r>
            <a:r>
              <a:rPr lang="ru-RU" sz="2800" dirty="0" err="1" smtClean="0"/>
              <a:t>А.С.Пушкина</a:t>
            </a:r>
            <a:r>
              <a:rPr lang="ru-RU" sz="2800" dirty="0" smtClean="0"/>
              <a:t> «Капитанская дочка»</a:t>
            </a:r>
          </a:p>
          <a:p>
            <a:r>
              <a:rPr lang="ru-RU" sz="2800" dirty="0" smtClean="0"/>
              <a:t>(на выбор: стр.204-207  или стр.216-218)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60839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 к сочинению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/>
              <a:t>Роль </a:t>
            </a:r>
            <a:r>
              <a:rPr lang="ru-RU" dirty="0" smtClean="0"/>
              <a:t>эпизода </a:t>
            </a:r>
          </a:p>
          <a:p>
            <a:pPr marL="0" indent="0">
              <a:buNone/>
            </a:pPr>
            <a:r>
              <a:rPr lang="ru-RU" dirty="0" smtClean="0"/>
              <a:t>(Произведение= несколько эпизодов)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Изображение важного </a:t>
            </a:r>
            <a:r>
              <a:rPr lang="ru-RU" dirty="0"/>
              <a:t>события, которое как-то </a:t>
            </a:r>
            <a:r>
              <a:rPr lang="ru-RU" dirty="0" smtClean="0"/>
              <a:t>подготовлено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характеристика </a:t>
            </a:r>
            <a:r>
              <a:rPr lang="ru-RU" dirty="0"/>
              <a:t>героя или </a:t>
            </a:r>
            <a:r>
              <a:rPr lang="ru-RU" dirty="0" smtClean="0"/>
              <a:t>среды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изображение одной </a:t>
            </a:r>
            <a:r>
              <a:rPr lang="ru-RU" dirty="0"/>
              <a:t>и </a:t>
            </a:r>
            <a:r>
              <a:rPr lang="ru-RU" dirty="0" smtClean="0"/>
              <a:t>той </a:t>
            </a:r>
            <a:r>
              <a:rPr lang="ru-RU" dirty="0"/>
              <a:t>же </a:t>
            </a:r>
            <a:r>
              <a:rPr lang="ru-RU" dirty="0" smtClean="0"/>
              <a:t>ситуации, </a:t>
            </a:r>
            <a:r>
              <a:rPr lang="ru-RU" dirty="0"/>
              <a:t>но происходящую с разными </a:t>
            </a:r>
            <a:r>
              <a:rPr lang="ru-RU" dirty="0" smtClean="0"/>
              <a:t>героями;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герой один и тот же, </a:t>
            </a:r>
            <a:r>
              <a:rPr lang="ru-RU" dirty="0"/>
              <a:t>но в другой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297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Вступление к сочинению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Повесть </a:t>
            </a:r>
            <a:r>
              <a:rPr lang="ru-RU" dirty="0" err="1" smtClean="0"/>
              <a:t>А.С.Пушкина</a:t>
            </a:r>
            <a:r>
              <a:rPr lang="ru-RU" dirty="0" smtClean="0"/>
              <a:t> «Капитанская дочка»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 чём повесть?</a:t>
            </a:r>
          </a:p>
          <a:p>
            <a:pPr marL="0" indent="0">
              <a:buNone/>
            </a:pPr>
            <a:r>
              <a:rPr lang="ru-RU" dirty="0" smtClean="0"/>
              <a:t>(О  пугачёвском восстании и отношении к нему разных людей)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196752"/>
            <a:ext cx="4041775" cy="927794"/>
          </a:xfrm>
        </p:spPr>
        <p:txBody>
          <a:bodyPr>
            <a:normAutofit fontScale="25000" lnSpcReduction="20000"/>
          </a:bodyPr>
          <a:lstStyle/>
          <a:p>
            <a:pPr marL="0" lvl="1"/>
            <a:endParaRPr lang="ru-RU" dirty="0" smtClean="0"/>
          </a:p>
          <a:p>
            <a:pPr marL="0" lvl="1"/>
            <a:endParaRPr lang="ru-RU" sz="9600" dirty="0" smtClean="0"/>
          </a:p>
          <a:p>
            <a:pPr marL="0" lvl="1"/>
            <a:endParaRPr lang="ru-RU" sz="9600" dirty="0"/>
          </a:p>
          <a:p>
            <a:pPr marL="0" lvl="1"/>
            <a:endParaRPr lang="ru-RU" sz="9600" dirty="0" smtClean="0"/>
          </a:p>
          <a:p>
            <a:pPr marL="0" lvl="1"/>
            <a:endParaRPr lang="ru-RU" sz="9600" dirty="0"/>
          </a:p>
          <a:p>
            <a:pPr marL="0" lvl="1"/>
            <a:r>
              <a:rPr lang="ru-RU" sz="9600" dirty="0" smtClean="0"/>
              <a:t>1. Определить </a:t>
            </a:r>
            <a:r>
              <a:rPr lang="ru-RU" sz="9600" dirty="0"/>
              <a:t>границы эпизода, дать ему название.</a:t>
            </a:r>
          </a:p>
          <a:p>
            <a:endParaRPr lang="ru-RU" sz="6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Стр. 204-207</a:t>
            </a:r>
          </a:p>
          <a:p>
            <a:pPr marL="0" indent="0">
              <a:buNone/>
            </a:pPr>
            <a:r>
              <a:rPr lang="ru-RU" dirty="0" smtClean="0"/>
              <a:t>Со слов «Уж рассветало.»</a:t>
            </a:r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о слов «Народ повалил на площадь; нас погнали туда же.»</a:t>
            </a:r>
          </a:p>
          <a:p>
            <a:pPr marL="0" indent="0">
              <a:buNone/>
            </a:pPr>
            <a:r>
              <a:rPr lang="ru-RU" dirty="0" smtClean="0"/>
              <a:t>Сцена прощания семьи капитана Миронова.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91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</a:t>
            </a:r>
            <a:r>
              <a:rPr lang="ru-RU" dirty="0"/>
              <a:t>Охарактеризовать событие, лежащее в основе эпизода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Накануне боя с пугачёвским войском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Гражданская война, как отклик на отношение власти к народу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68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3. </a:t>
            </a:r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Назвать основных (или единственных) участников эпизода и коротко пояснить: кто они?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Петр Гринев   -</a:t>
            </a:r>
          </a:p>
          <a:p>
            <a:r>
              <a:rPr lang="ru-RU" dirty="0" smtClean="0"/>
              <a:t>Капитан Миронов</a:t>
            </a:r>
          </a:p>
          <a:p>
            <a:r>
              <a:rPr lang="ru-RU" dirty="0" smtClean="0"/>
              <a:t>Василиса Егоровна </a:t>
            </a:r>
          </a:p>
          <a:p>
            <a:r>
              <a:rPr lang="ru-RU" dirty="0" smtClean="0"/>
              <a:t>Маша Миронова</a:t>
            </a:r>
          </a:p>
          <a:p>
            <a:r>
              <a:rPr lang="ru-RU" dirty="0" smtClean="0"/>
              <a:t>другие (Швабрин)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Рассказчик</a:t>
            </a:r>
          </a:p>
          <a:p>
            <a:pPr marL="0" indent="0">
              <a:buNone/>
            </a:pPr>
            <a:r>
              <a:rPr lang="ru-RU" dirty="0" smtClean="0"/>
              <a:t>Главные персонажи повести</a:t>
            </a:r>
          </a:p>
          <a:p>
            <a:pPr marL="0" lvl="1" indent="0">
              <a:buNone/>
            </a:pPr>
            <a:r>
              <a:rPr lang="ru-RU" dirty="0" smtClean="0"/>
              <a:t>4.</a:t>
            </a:r>
            <a:r>
              <a:rPr lang="ru-RU" dirty="0"/>
              <a:t> Каково их место в системе персонажей (главные, заглавные, второстепенные?)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246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Раскрыть </a:t>
            </a:r>
            <a:r>
              <a:rPr lang="ru-RU" dirty="0"/>
              <a:t>особенности начала эпизода и его финала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 каждого эпизода своя внутренняя логика, свой микро сюжет, композиция. Эпизод анализируем с точки зрения выражения в нем </a:t>
            </a:r>
            <a:r>
              <a:rPr lang="ru-RU" b="1" dirty="0" smtClean="0"/>
              <a:t>авторской позиции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Начало: Гринев и Иван Игнатьевич –  «Плохо…»</a:t>
            </a:r>
          </a:p>
          <a:p>
            <a:r>
              <a:rPr lang="ru-RU" dirty="0" smtClean="0"/>
              <a:t>«…нас погнали туда же.» - пленение героев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426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lvl="1"/>
            <a:r>
              <a:rPr lang="ru-RU" sz="2000" dirty="0" smtClean="0"/>
              <a:t>6. Сформулировать </a:t>
            </a:r>
            <a:r>
              <a:rPr lang="ru-RU" sz="2000" dirty="0"/>
              <a:t>вопрос, проблему, находящуюся в центре внимания:</a:t>
            </a:r>
            <a:br>
              <a:rPr lang="ru-RU" sz="2000" dirty="0"/>
            </a:br>
            <a:r>
              <a:rPr lang="ru-RU" sz="2000" dirty="0"/>
              <a:t>а) автора;</a:t>
            </a:r>
            <a:br>
              <a:rPr lang="ru-RU" sz="2000" dirty="0"/>
            </a:br>
            <a:r>
              <a:rPr lang="ru-RU" sz="2000" dirty="0"/>
              <a:t>б) персонажей, особенно если это эпизод-диалог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060848"/>
            <a:ext cx="4038600" cy="4065315"/>
          </a:xfrm>
        </p:spPr>
        <p:txBody>
          <a:bodyPr/>
          <a:lstStyle/>
          <a:p>
            <a:r>
              <a:rPr lang="ru-RU" dirty="0" smtClean="0"/>
              <a:t>Отношение героев к выполнению долга и чести офицера, представителя законной власти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060848"/>
            <a:ext cx="4038600" cy="4065315"/>
          </a:xfrm>
        </p:spPr>
        <p:txBody>
          <a:bodyPr/>
          <a:lstStyle/>
          <a:p>
            <a:r>
              <a:rPr lang="ru-RU" dirty="0" smtClean="0"/>
              <a:t>2 изо всех</a:t>
            </a:r>
          </a:p>
          <a:p>
            <a:r>
              <a:rPr lang="ru-RU" dirty="0" smtClean="0"/>
              <a:t>По-разному проявляются люди в экстремальных ситуациях</a:t>
            </a:r>
          </a:p>
          <a:p>
            <a:r>
              <a:rPr lang="ru-RU" dirty="0" smtClean="0"/>
              <a:t>Автор на стороне….?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660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dirty="0" smtClean="0">
                <a:latin typeface="+mj-lt"/>
              </a:rPr>
              <a:t>7. Выявить </a:t>
            </a:r>
            <a:r>
              <a:rPr lang="ru-RU" sz="2800" dirty="0">
                <a:latin typeface="+mj-lt"/>
              </a:rPr>
              <a:t>и охарактеризовать противоречие (иначе говоря, </a:t>
            </a:r>
            <a:r>
              <a:rPr lang="ru-RU" sz="2800" dirty="0" err="1">
                <a:latin typeface="+mj-lt"/>
              </a:rPr>
              <a:t>миниконфликт</a:t>
            </a:r>
            <a:r>
              <a:rPr lang="ru-RU" sz="2800" dirty="0">
                <a:latin typeface="+mj-lt"/>
              </a:rPr>
              <a:t>), лежащее в основе эпизода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916832"/>
            <a:ext cx="4038600" cy="4209331"/>
          </a:xfrm>
        </p:spPr>
        <p:txBody>
          <a:bodyPr/>
          <a:lstStyle/>
          <a:p>
            <a:r>
              <a:rPr lang="ru-RU" dirty="0" smtClean="0"/>
              <a:t>Как по-разному относятся люди к происходящему</a:t>
            </a:r>
          </a:p>
          <a:p>
            <a:r>
              <a:rPr lang="ru-RU" dirty="0" smtClean="0"/>
              <a:t>(просто человек и обязанные чему- или кому –либо)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1916832"/>
            <a:ext cx="4038600" cy="4209331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/>
              <a:t>Отношение автора </a:t>
            </a:r>
          </a:p>
          <a:p>
            <a:r>
              <a:rPr lang="ru-RU" dirty="0" smtClean="0"/>
              <a:t>Кого осуждает/защищает?</a:t>
            </a:r>
            <a:endParaRPr lang="ru-RU" dirty="0"/>
          </a:p>
          <a:p>
            <a:r>
              <a:rPr lang="ru-RU" dirty="0" smtClean="0"/>
              <a:t>Почему?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955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lvl="1"/>
            <a:r>
              <a:rPr lang="ru-RU" sz="2400" dirty="0" smtClean="0">
                <a:latin typeface="+mj-lt"/>
              </a:rPr>
              <a:t>8. Охарактеризовать </a:t>
            </a:r>
            <a:r>
              <a:rPr lang="ru-RU" sz="2400" dirty="0">
                <a:latin typeface="+mj-lt"/>
              </a:rPr>
              <a:t>героев - участников эпизода: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а) их отношение к событию;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б) к вопросу (проблеме);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в) друг к другу;</a:t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204864"/>
            <a:ext cx="4038600" cy="3921299"/>
          </a:xfrm>
        </p:spPr>
        <p:txBody>
          <a:bodyPr/>
          <a:lstStyle/>
          <a:p>
            <a:r>
              <a:rPr lang="ru-RU" dirty="0" smtClean="0"/>
              <a:t>В экстремальной (особенно!) ситуации </a:t>
            </a:r>
          </a:p>
          <a:p>
            <a:r>
              <a:rPr lang="ru-RU" dirty="0" smtClean="0"/>
              <a:t>Проявляется  человек (характер, взгляды, отношение)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204864"/>
            <a:ext cx="4038600" cy="3921299"/>
          </a:xfrm>
        </p:spPr>
        <p:txBody>
          <a:bodyPr/>
          <a:lstStyle/>
          <a:p>
            <a:r>
              <a:rPr lang="ru-RU" dirty="0" smtClean="0"/>
              <a:t>Семья Миронова (мать, дочь)</a:t>
            </a:r>
          </a:p>
          <a:p>
            <a:r>
              <a:rPr lang="ru-RU" dirty="0" smtClean="0"/>
              <a:t>Гринев</a:t>
            </a:r>
          </a:p>
          <a:p>
            <a:r>
              <a:rPr lang="ru-RU" dirty="0" smtClean="0"/>
              <a:t>Остальные (Швабрин)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7241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</TotalTime>
  <Words>651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Candara</vt:lpstr>
      <vt:lpstr>Symbol</vt:lpstr>
      <vt:lpstr>Wingdings</vt:lpstr>
      <vt:lpstr>Волна</vt:lpstr>
      <vt:lpstr>Анализ эпизода</vt:lpstr>
      <vt:lpstr>Вступление к сочинению</vt:lpstr>
      <vt:lpstr>Вступление к сочинению</vt:lpstr>
      <vt:lpstr>2. Охарактеризовать событие, лежащее в основе эпизода</vt:lpstr>
      <vt:lpstr>  3. Назвать основных (или единственных) участников эпизода и коротко пояснить: кто они? </vt:lpstr>
      <vt:lpstr>5. Раскрыть особенности начала эпизода и его финала</vt:lpstr>
      <vt:lpstr>6. Сформулировать вопрос, проблему, находящуюся в центре внимания: а) автора; б) персонажей, особенно если это эпизод-диалог</vt:lpstr>
      <vt:lpstr>7. Выявить и охарактеризовать противоречие (иначе говоря, миниконфликт), лежащее в основе эпизода. </vt:lpstr>
      <vt:lpstr>8. Охарактеризовать героев - участников эпизода: а) их отношение к событию; б) к вопросу (проблеме); в) друг к другу; </vt:lpstr>
      <vt:lpstr>9. Кратко проанализировать речь участников диалога; 10. Есть ли авторские пояснения к речи, жестам, мимике, позам героев, сделать их разбор; 11. Выявить особенности поведения персонажей, мотивировку поступков (авторскую или читательскую); </vt:lpstr>
      <vt:lpstr> 12. Охарактеризовать структуру эпизода (на какие микроэпизоды его можно разбить?); провести краткий разбор композиционных элементов эпизода: его завязки, кульминации, развязки. </vt:lpstr>
      <vt:lpstr>13.Выявить художественные детали в эпизоде, определить их значимость. 14. Выявить наличие художественных описаний: портрета, пейзажа, интерьера; охарактеризовать особенности и значение этих элементов эпизода. </vt:lpstr>
      <vt:lpstr>16. Понять авторское отношение к событию; соотнести его с кульминацией и идеей всего произведения в целом; определить отношение автора к проблеме (развернутый разбор) и остроту конфликта в авторской оценке.</vt:lpstr>
      <vt:lpstr>Александр Сергеевич Напоминает и о том, что во время войны обостряется чувство долга перед Родиной.  Ради Отчизны люди готовы жертвовать любовью, семьей.  Самое же главное – война учит ценить жизнь, расставлять приоритеты.</vt:lpstr>
      <vt:lpstr>16. Сформулировать основную мысль (идею) эпизода. </vt:lpstr>
      <vt:lpstr>Заключение сочинения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эпизода</dc:title>
  <dc:creator>пк</dc:creator>
  <cp:lastModifiedBy>Home PC</cp:lastModifiedBy>
  <cp:revision>10</cp:revision>
  <dcterms:created xsi:type="dcterms:W3CDTF">2020-11-09T10:05:14Z</dcterms:created>
  <dcterms:modified xsi:type="dcterms:W3CDTF">2022-11-17T15:14:29Z</dcterms:modified>
</cp:coreProperties>
</file>