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2" r:id="rId4"/>
    <p:sldId id="281" r:id="rId5"/>
    <p:sldId id="265" r:id="rId6"/>
    <p:sldId id="266" r:id="rId7"/>
    <p:sldId id="267" r:id="rId8"/>
    <p:sldId id="270" r:id="rId9"/>
    <p:sldId id="271" r:id="rId10"/>
    <p:sldId id="272" r:id="rId11"/>
    <p:sldId id="273" r:id="rId12"/>
    <p:sldId id="278" r:id="rId13"/>
    <p:sldId id="28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D3A30"/>
    <a:srgbClr val="53D2FF"/>
    <a:srgbClr val="ED8787"/>
    <a:srgbClr val="E87F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18" autoAdjust="0"/>
    <p:restoredTop sz="54925" autoAdjust="0"/>
  </p:normalViewPr>
  <p:slideViewPr>
    <p:cSldViewPr snapToGrid="0">
      <p:cViewPr varScale="1">
        <p:scale>
          <a:sx n="79" d="100"/>
          <a:sy n="79" d="100"/>
        </p:scale>
        <p:origin x="-6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84CED-9E66-4D29-B9B2-ECB3D8C638BF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BF23B-EB23-4149-95DA-20F0654C2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B1728-0DC6-4645-9504-F3688CE100B1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8BE92-AD63-4EA8-99C4-5CBAEC712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344C0-4592-4ED4-AAC2-465E3232082A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8F82F-44CE-4730-A38C-364682A7A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63E69-05AD-4E5C-A47F-698B242AC8DF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8D2D7-3222-4B5F-B0A9-005747B30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244F5-9AFB-4047-9859-1DB5014DB7A5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CE5F1-F1EC-403C-8489-D0A4FD091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B3356-1A36-4605-ACD2-3BF9D4673FCC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01984-DE3D-4590-8F33-5EA337382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15340-9846-4C80-A558-BF2428DDE232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56A1-1C43-48BF-B9B2-84AD2472A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A2DDD-6E52-4FA5-A919-919AF2DFC863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FBD82-EB19-481C-9A63-B0744C8FF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36F3B-54EF-4525-8753-411D4C85C72E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6CA91-0B5C-4788-862A-19C47EBA5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A232D-336A-4EA1-B292-C35AF656E4B1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CCC20-E798-46B2-B450-B77AA3647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CB490-4C2B-488F-8A3D-D9BB91759A78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DD8E2-1C9A-4D1A-9E4A-9DFAB613C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30B30-4101-4A9E-B605-698B4E2F147E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248D0-E0CF-4ADD-8CC9-17A0ADEF7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7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0BA3C0-F7AF-4B1F-B4EE-BAD6AC0420FB}" type="datetimeFigureOut">
              <a:rPr lang="ru-RU"/>
              <a:pPr>
                <a:defRPr/>
              </a:pPr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F4AE76-84F0-488A-A627-B909F59DD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file:///F:\&#1044;&#1077;&#1090;&#1089;&#1082;&#1072;&#1103;%20&#1079;&#1072;&#1088;&#1103;&#1076;&#1082;&#1072;%20-%20&#1057;&#1086;&#1083;&#1085;&#1099;&#1096;&#1082;&#1086;%20&#1083;&#1091;&#1095;&#1080;&#1089;&#1090;&#1086;&#1077;%20&#1083;&#1102;&#1073;&#1080;&#1090;%20&#1089;&#1082;&#1072;&#1082;&#1072;&#1090;&#1100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media" Target="file:///E:\&#1044;&#1077;&#1090;&#1089;&#1082;&#1072;&#1103;%20&#1079;&#1072;&#1088;&#1103;&#1076;&#1082;&#1072;%20-%20&#1057;&#1086;&#1083;&#1085;&#1099;&#1096;&#1082;&#1086;%20&#1083;&#1091;&#1095;&#1080;&#1089;&#1090;&#1086;&#1077;%20&#1083;&#1102;&#1073;&#1080;&#1090;%20&#1089;&#1082;&#1072;&#1082;&#1072;&#1090;&#1100;.mp3" TargetMode="Externa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1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0.png"/><Relationship Id="rId2" Type="http://schemas.openxmlformats.org/officeDocument/2006/relationships/image" Target="../media/image5.jpeg"/><Relationship Id="rId16" Type="http://schemas.openxmlformats.org/officeDocument/2006/relationships/image" Target="../media/image22.jpe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29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8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7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89921" y="1333500"/>
            <a:ext cx="5794375" cy="1569660"/>
          </a:xfrm>
          <a:prstGeom prst="rect">
            <a:avLst/>
          </a:prstGeom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Развивающая игра для детей от 5-6 лет</a:t>
            </a:r>
          </a:p>
          <a:p>
            <a:pPr lvl="0" algn="ctr"/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«Школа мяча»</a:t>
            </a:r>
          </a:p>
        </p:txBody>
      </p:sp>
      <p:sp>
        <p:nvSpPr>
          <p:cNvPr id="14339" name="Rectangle 4"/>
          <p:cNvSpPr>
            <a:spLocks noGrp="1"/>
          </p:cNvSpPr>
          <p:nvPr>
            <p:ph type="ctrTitle" idx="4294967295"/>
          </p:nvPr>
        </p:nvSpPr>
        <p:spPr>
          <a:xfrm>
            <a:off x="1532733" y="198438"/>
            <a:ext cx="6383337" cy="468312"/>
          </a:xfrm>
          <a:gradFill flip="none" rotWithShape="1">
            <a:gsLst>
              <a:gs pos="27750">
                <a:srgbClr val="FFFFFF"/>
              </a:gs>
              <a:gs pos="18500">
                <a:srgbClr val="FFFFFF"/>
              </a:gs>
              <a:gs pos="6000">
                <a:schemeClr val="accent1">
                  <a:lumMod val="0"/>
                  <a:lumOff val="100000"/>
                </a:schemeClr>
              </a:gs>
              <a:gs pos="65000">
                <a:srgbClr val="A0E2FA"/>
              </a:gs>
              <a:gs pos="50250">
                <a:srgbClr val="C0ECFC"/>
              </a:gs>
              <a:gs pos="37000">
                <a:schemeClr val="accent1">
                  <a:lumMod val="0"/>
                  <a:lumOff val="100000"/>
                </a:schemeClr>
              </a:gs>
              <a:gs pos="83375">
                <a:srgbClr val="20BAF2"/>
              </a:gs>
              <a:gs pos="85000">
                <a:srgbClr val="40C4F4"/>
              </a:gs>
              <a:gs pos="74000">
                <a:srgbClr val="80D8F8"/>
              </a:gs>
              <a:gs pos="100000">
                <a:srgbClr val="00B0F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МБУ детский сад №76 «Куколка»</a:t>
            </a:r>
          </a:p>
        </p:txBody>
      </p:sp>
      <p:pic>
        <p:nvPicPr>
          <p:cNvPr id="6" name="Детская зарядка - Солнышко лучистое любит скакат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1708" y="3276600"/>
            <a:ext cx="4900584" cy="299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6980525" y="4252971"/>
            <a:ext cx="1871090" cy="24797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7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0"/>
          <p:cNvSpPr txBox="1">
            <a:spLocks/>
          </p:cNvSpPr>
          <p:nvPr/>
        </p:nvSpPr>
        <p:spPr bwMode="auto">
          <a:xfrm>
            <a:off x="4573587" y="914401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7652" name="Picture 7" descr="6 класс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4439" t="3226" r="5603" b="3010"/>
          <a:stretch/>
        </p:blipFill>
        <p:spPr>
          <a:xfrm>
            <a:off x="4885899" y="1214652"/>
            <a:ext cx="3739486" cy="5199797"/>
          </a:xfrm>
        </p:spPr>
      </p:pic>
      <p:sp>
        <p:nvSpPr>
          <p:cNvPr id="8" name="Rectangle 10"/>
          <p:cNvSpPr txBox="1">
            <a:spLocks/>
          </p:cNvSpPr>
          <p:nvPr/>
        </p:nvSpPr>
        <p:spPr bwMode="auto">
          <a:xfrm>
            <a:off x="2617729" y="95393"/>
            <a:ext cx="4536340" cy="580124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6 класс «Хватки сверху»</a:t>
            </a: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994701" y="1931158"/>
            <a:ext cx="3466531" cy="3146066"/>
          </a:xfrm>
          <a:prstGeom prst="rightArrowCallout">
            <a:avLst>
              <a:gd name="adj1" fmla="val 18059"/>
              <a:gd name="adj2" fmla="val 15890"/>
              <a:gd name="adj3" fmla="val 20662"/>
              <a:gd name="adj4" fmla="val 69206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5250" lvl="1" algn="ctr" eaLnBrk="0" hangingPunct="0">
              <a:lnSpc>
                <a:spcPct val="90000"/>
              </a:lnSpc>
              <a:spcBef>
                <a:spcPts val="500"/>
              </a:spcBef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Бросить малый мяч одной рукой на пол, после отскока от пола, подведя кисть руки над  мячом </a:t>
            </a:r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поймать.</a:t>
            </a:r>
            <a:endParaRPr lang="ru-RU" sz="2400" b="1" dirty="0">
              <a:solidFill>
                <a:srgbClr val="4472C4">
                  <a:lumMod val="50000"/>
                </a:srgbClr>
              </a:solidFill>
              <a:latin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28051">
            <a:off x="139069" y="727078"/>
            <a:ext cx="3038992" cy="161129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0728822">
            <a:off x="239548" y="1286707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70439" y="4777396"/>
            <a:ext cx="1514557" cy="20806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35" y="41462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4983163" y="1444627"/>
            <a:ext cx="3638550" cy="4892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10"/>
          <p:cNvSpPr txBox="1">
            <a:spLocks/>
          </p:cNvSpPr>
          <p:nvPr/>
        </p:nvSpPr>
        <p:spPr bwMode="auto">
          <a:xfrm>
            <a:off x="4570412" y="818867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8676" name="Picture 8" descr="7 класс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4455" t="2863" r="4025" b="2993"/>
          <a:stretch/>
        </p:blipFill>
        <p:spPr>
          <a:xfrm>
            <a:off x="4914924" y="1120454"/>
            <a:ext cx="3775028" cy="5212680"/>
          </a:xfrm>
        </p:spPr>
      </p:pic>
      <p:sp>
        <p:nvSpPr>
          <p:cNvPr id="8" name="Rectangle 10"/>
          <p:cNvSpPr txBox="1">
            <a:spLocks/>
          </p:cNvSpPr>
          <p:nvPr/>
        </p:nvSpPr>
        <p:spPr bwMode="auto">
          <a:xfrm>
            <a:off x="2782947" y="84761"/>
            <a:ext cx="4778091" cy="532264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7  класс  «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Поднебески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»</a:t>
            </a: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542736" y="1678677"/>
            <a:ext cx="4027677" cy="3862315"/>
          </a:xfrm>
          <a:prstGeom prst="rightArrowCallout">
            <a:avLst>
              <a:gd name="adj1" fmla="val 18639"/>
              <a:gd name="adj2" fmla="val 19700"/>
              <a:gd name="adj3" fmla="val 25000"/>
              <a:gd name="adj4" fmla="val 6802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Бросить мяч вверх, хлопнуть 1 раз                            в ладоши под мячом, руки развести в стороны, дать мячу пролететь между ладонями, хлопнуть еще раз над мячом, дать упасть на пол, после отскока поймать двумя руками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28051">
            <a:off x="18608" y="544569"/>
            <a:ext cx="2845620" cy="11620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0728822">
            <a:off x="23204" y="830532"/>
            <a:ext cx="2434448" cy="49244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6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5430" y="4895174"/>
            <a:ext cx="2426743" cy="1941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7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0"/>
          <p:cNvSpPr txBox="1">
            <a:spLocks/>
          </p:cNvSpPr>
          <p:nvPr/>
        </p:nvSpPr>
        <p:spPr bwMode="auto">
          <a:xfrm>
            <a:off x="4573587" y="914400"/>
            <a:ext cx="4351206" cy="5404514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2771" name="Rectangle 4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endParaRPr lang="ru-RU" sz="2400" b="1" dirty="0">
              <a:latin typeface="Times New Roman" pitchFamily="18" charset="0"/>
            </a:endParaRPr>
          </a:p>
          <a:p>
            <a:endParaRPr lang="ru-RU" sz="2400" dirty="0">
              <a:latin typeface="Times New Roman" pitchFamily="18" charset="0"/>
            </a:endParaRPr>
          </a:p>
        </p:txBody>
      </p:sp>
      <p:pic>
        <p:nvPicPr>
          <p:cNvPr id="32772" name="Picture 7" descr="2 класс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5416" t="4759" r="6410" b="3365"/>
          <a:stretch/>
        </p:blipFill>
        <p:spPr>
          <a:xfrm>
            <a:off x="5000134" y="1381225"/>
            <a:ext cx="3498112" cy="44708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Rectangle 10"/>
          <p:cNvSpPr txBox="1">
            <a:spLocks/>
          </p:cNvSpPr>
          <p:nvPr/>
        </p:nvSpPr>
        <p:spPr bwMode="auto">
          <a:xfrm>
            <a:off x="2476982" y="83980"/>
            <a:ext cx="4506035" cy="528138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8  класс «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Повертушки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»</a:t>
            </a: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1542199" y="2402006"/>
            <a:ext cx="2893325" cy="2442436"/>
          </a:xfrm>
          <a:prstGeom prst="rightArrowCallout">
            <a:avLst>
              <a:gd name="adj1" fmla="val 22765"/>
              <a:gd name="adj2" fmla="val 22265"/>
              <a:gd name="adj3" fmla="val 25000"/>
              <a:gd name="adj4" fmla="val 67807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Подбросить мяч вверх, сделать 2 хлопка, повернуться на 360, поймать мяч после отскока от пола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14903">
            <a:off x="222390" y="728513"/>
            <a:ext cx="3020572" cy="175124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20134243">
            <a:off x="239548" y="1286707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57298" y="4661794"/>
            <a:ext cx="2016109" cy="2181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33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3995" y="2543235"/>
            <a:ext cx="6503504" cy="36433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9464" y="615792"/>
            <a:ext cx="7791363" cy="14875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79286" y="5048250"/>
            <a:ext cx="2857500" cy="180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510382" y="365253"/>
            <a:ext cx="8120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2800" dirty="0">
              <a:solidFill>
                <a:schemeClr val="hlin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1280273" y="1097592"/>
            <a:ext cx="7715592" cy="4662815"/>
          </a:xfrm>
          <a:prstGeom prst="rect">
            <a:avLst/>
          </a:prstGeom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1.На стенде размещены карточки первого класса из 8 заданий.</a:t>
            </a:r>
          </a:p>
          <a:p>
            <a:pPr marL="457200" indent="-457200" algn="just">
              <a:lnSpc>
                <a:spcPct val="150000"/>
              </a:lnSpc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2.Дети подходят к стенду рассматривают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карточки. Выполняют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по карточкам.</a:t>
            </a:r>
          </a:p>
          <a:p>
            <a:pPr marL="457200" indent="-457200" algn="just">
              <a:lnSpc>
                <a:spcPct val="150000"/>
              </a:lnSpc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3.Ведущий определяет количество повторов в задании.</a:t>
            </a:r>
          </a:p>
          <a:p>
            <a:pPr marL="457200" indent="-457200" algn="just">
              <a:lnSpc>
                <a:spcPct val="150000"/>
              </a:lnSpc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4.Ведущий меняет задания для второго, третьего, четвертого класса на стенде, по мере выполнения задания детьми.</a:t>
            </a:r>
          </a:p>
          <a:p>
            <a:pPr marL="457200" indent="-457200" algn="just">
              <a:lnSpc>
                <a:spcPct val="150000"/>
              </a:lnSpc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5.Игрок выполнивший все задания переходит в следующий класс. Побеждает игрок выполнивший все задания по классам. </a:t>
            </a:r>
          </a:p>
        </p:txBody>
      </p:sp>
      <p:pic>
        <p:nvPicPr>
          <p:cNvPr id="17412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515" y="5436394"/>
            <a:ext cx="1207475" cy="120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0792"/>
            <a:ext cx="9448918" cy="70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146300" y="2"/>
            <a:ext cx="63896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Предварительная работа по обучению детей приемам манипуляций с мячом</a:t>
            </a:r>
            <a:endParaRPr lang="ru-RU" sz="2800" dirty="0">
              <a:solidFill>
                <a:schemeClr val="hlink"/>
              </a:solidFill>
            </a:endParaRP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-2920042" y="3308209"/>
            <a:ext cx="763735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7675"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447675" algn="just"/>
            <a:endParaRPr lang="ru-RU" sz="2000" dirty="0"/>
          </a:p>
          <a:p>
            <a:pPr indent="447675" algn="just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1443789" y="947199"/>
            <a:ext cx="7700210" cy="1200329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chemeClr val="accent3">
                  <a:lumMod val="20000"/>
                  <a:lumOff val="80000"/>
                </a:schemeClr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1.Обучая детей игровым приемам школы мяча можно предварительно устроить соревнования по количеству выполненных упражнений. 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1443789" y="3460615"/>
            <a:ext cx="7811117" cy="2062103"/>
          </a:xfrm>
          <a:prstGeom prst="homePlate">
            <a:avLst>
              <a:gd name="adj" fmla="val 40826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chemeClr val="accent3">
                  <a:lumMod val="20000"/>
                  <a:lumOff val="80000"/>
                </a:schemeClr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Использовать разные методы и приемы</a:t>
            </a:r>
          </a:p>
          <a:p>
            <a:pPr marL="266700" algn="just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наглядные: рисунки, карточки, схемы «Школы мяча,</a:t>
            </a:r>
          </a:p>
          <a:p>
            <a:pPr marL="266700" indent="185738" algn="just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словесные: название упражнений «Свечки» «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Поднебески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, «Гвозди ковать» , указания.</a:t>
            </a:r>
          </a:p>
          <a:p>
            <a:pPr marL="266700" algn="just"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игровые приемы : показ как разгорается свеча, я покажу упражнение а вы найдите это упражнение на стенде ,  творческое задание - предложить детям самим придумать упражнение с мячом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1443790" y="2495050"/>
            <a:ext cx="7732836" cy="461665"/>
          </a:xfrm>
          <a:prstGeom prst="homePlat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chemeClr val="accent3">
                  <a:lumMod val="20000"/>
                  <a:lumOff val="80000"/>
                </a:schemeClr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Размер мяча должен варьироваться от 5 см до 23см 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970581" y="2677266"/>
            <a:ext cx="55494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algn="just">
              <a:buFont typeface="Wingdings" panose="05000000000000000000" pitchFamily="2" charset="2"/>
              <a:buChar char="q"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algn="just">
              <a:buFont typeface="Wingdings" panose="05000000000000000000" pitchFamily="2" charset="2"/>
              <a:buChar char="q"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algn="just">
              <a:buFont typeface="Wingdings" panose="05000000000000000000" pitchFamily="2" charset="2"/>
              <a:buChar char="q"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algn="just">
              <a:buFont typeface="Wingdings" panose="05000000000000000000" pitchFamily="2" charset="2"/>
              <a:buChar char="q"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algn="just">
              <a:buFont typeface="Wingdings" panose="05000000000000000000" pitchFamily="2" charset="2"/>
              <a:buChar char="q"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algn="just">
              <a:buFont typeface="Wingdings" panose="05000000000000000000" pitchFamily="2" charset="2"/>
              <a:buChar char="q"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01629" y="5029310"/>
            <a:ext cx="1150283" cy="19390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4E6599"/>
              </a:clrFrom>
              <a:clrTo>
                <a:srgbClr val="4E659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4431" y="5599672"/>
            <a:ext cx="2309959" cy="12993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3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1489"/>
            <a:ext cx="9448918" cy="70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95583" y="4592767"/>
            <a:ext cx="1603839" cy="23433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2318" y="4420045"/>
            <a:ext cx="1308081" cy="137660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8638903" y="6417058"/>
            <a:ext cx="551339" cy="551303"/>
          </a:xfrm>
          <a:prstGeom prst="ellipse">
            <a:avLst/>
          </a:prstGeom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tint val="50000"/>
              <a:hueOff val="11447524"/>
              <a:satOff val="-60156"/>
              <a:lumOff val="-4353"/>
              <a:alphaOff val="0"/>
            </a:schemeClr>
          </a:fillRef>
          <a:effectRef idx="2">
            <a:schemeClr val="accent4">
              <a:tint val="50000"/>
              <a:hueOff val="11447524"/>
              <a:satOff val="-60156"/>
              <a:lumOff val="-4353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1784" y="2255632"/>
            <a:ext cx="1049226" cy="1511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0641" y="2307269"/>
            <a:ext cx="985954" cy="14085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89729" y="3118566"/>
            <a:ext cx="985954" cy="14263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3777" y="4024786"/>
            <a:ext cx="991439" cy="140401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78122" y="4650426"/>
            <a:ext cx="979904" cy="13797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20932" y="4668023"/>
            <a:ext cx="961645" cy="136210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V="1">
            <a:off x="8193220" y="2325980"/>
            <a:ext cx="952957" cy="134979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043617" y="4018993"/>
            <a:ext cx="980989" cy="13923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136492" y="3131929"/>
            <a:ext cx="954550" cy="136372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4" cstate="print"/>
          <a:srcRect l="17723" t="14486" r="11964" b="14694"/>
          <a:stretch/>
        </p:blipFill>
        <p:spPr>
          <a:xfrm>
            <a:off x="1856595" y="3144385"/>
            <a:ext cx="934065" cy="1297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003151" y="4096610"/>
            <a:ext cx="773252" cy="1107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6" descr="3 класс"/>
          <p:cNvPicPr>
            <a:picLocks noChangeAspect="1" noChangeArrowheads="1"/>
          </p:cNvPicPr>
          <p:nvPr/>
        </p:nvPicPr>
        <p:blipFill rotWithShape="1">
          <a:blip r:embed="rId16" cstate="print"/>
          <a:srcRect l="3438" t="2682" r="7361" b="4381"/>
          <a:stretch/>
        </p:blipFill>
        <p:spPr bwMode="auto">
          <a:xfrm>
            <a:off x="4029003" y="4750303"/>
            <a:ext cx="856384" cy="1179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049842" y="4726793"/>
            <a:ext cx="812727" cy="1168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130756" y="4107024"/>
            <a:ext cx="934508" cy="1298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94480" y="3140976"/>
            <a:ext cx="927512" cy="1279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8297503" y="2325980"/>
            <a:ext cx="910573" cy="1285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2611" y="980602"/>
            <a:ext cx="6130691" cy="152858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472615" y="1798274"/>
            <a:ext cx="2456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086424" y="1826397"/>
            <a:ext cx="5527343" cy="1255594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805603"/>
              </a:avLst>
            </a:prstTxWarp>
            <a:spAutoFit/>
          </a:bodyPr>
          <a:lstStyle/>
          <a:p>
            <a:pPr lvl="0" algn="ctr"/>
            <a:r>
              <a:rPr lang="ru-RU" sz="4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rgbClr val="4472C4">
                        <a:lumMod val="89000"/>
                      </a:srgbClr>
                    </a:gs>
                    <a:gs pos="69000">
                      <a:srgbClr val="002060"/>
                    </a:gs>
                    <a:gs pos="97000">
                      <a:srgbClr val="4472C4">
                        <a:lumMod val="70000"/>
                      </a:srgb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0235" y="3756859"/>
            <a:ext cx="961400" cy="369332"/>
          </a:xfrm>
          <a:prstGeom prst="rect">
            <a:avLst/>
          </a:prstGeom>
          <a:solidFill>
            <a:srgbClr val="FD3A3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46898" y="4592767"/>
            <a:ext cx="1004239" cy="369332"/>
          </a:xfrm>
          <a:prstGeom prst="rect">
            <a:avLst/>
          </a:prstGeom>
          <a:solidFill>
            <a:srgbClr val="33CC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2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22627" y="5500010"/>
            <a:ext cx="9614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3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63059" y="6063672"/>
            <a:ext cx="961400" cy="369332"/>
          </a:xfrm>
          <a:prstGeom prst="rect">
            <a:avLst/>
          </a:prstGeom>
          <a:solidFill>
            <a:srgbClr val="FD3A3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4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81323" y="6098198"/>
            <a:ext cx="945482" cy="369332"/>
          </a:xfrm>
          <a:prstGeom prst="rect">
            <a:avLst/>
          </a:prstGeom>
          <a:solidFill>
            <a:srgbClr val="33CC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43617" y="5493322"/>
            <a:ext cx="9614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6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60771" y="4544887"/>
            <a:ext cx="917852" cy="369332"/>
          </a:xfrm>
          <a:prstGeom prst="rect">
            <a:avLst/>
          </a:prstGeom>
          <a:solidFill>
            <a:srgbClr val="FD3A3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7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07556" y="3720943"/>
            <a:ext cx="961400" cy="36933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8</a:t>
            </a:r>
            <a:r>
              <a:rPr lang="ru-RU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класс</a:t>
            </a:r>
            <a:endParaRPr lang="ru-RU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3322747" y="2411882"/>
            <a:ext cx="1431257" cy="149423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096435" y="5999298"/>
            <a:ext cx="1490399" cy="86741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495583" y="-19770"/>
            <a:ext cx="1819455" cy="855144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18672" y="1048109"/>
            <a:ext cx="8096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27905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 txBox="1">
            <a:spLocks/>
          </p:cNvSpPr>
          <p:nvPr/>
        </p:nvSpPr>
        <p:spPr bwMode="auto">
          <a:xfrm>
            <a:off x="2744100" y="109183"/>
            <a:ext cx="4778091" cy="641444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  <a:p>
            <a:pPr lvl="0" algn="ctr" eaLnBrk="1" hangingPunct="1"/>
            <a:endParaRPr lang="ru-RU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lvl="0" algn="ctr" eaLnBrk="1" hangingPunct="1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1 класс «Гвозди ковать»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Rectangle 10"/>
          <p:cNvSpPr txBox="1">
            <a:spLocks/>
          </p:cNvSpPr>
          <p:nvPr/>
        </p:nvSpPr>
        <p:spPr bwMode="auto">
          <a:xfrm>
            <a:off x="4573587" y="914401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0484" name="Picture 37" descr="1 класс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7584" t="5749" r="6454" b="1728"/>
          <a:stretch/>
        </p:blipFill>
        <p:spPr>
          <a:xfrm>
            <a:off x="4961333" y="1185039"/>
            <a:ext cx="3664052" cy="5274581"/>
          </a:xfrm>
        </p:spPr>
      </p:pic>
      <p:sp>
        <p:nvSpPr>
          <p:cNvPr id="4" name="Выноска со стрелкой вправо 3"/>
          <p:cNvSpPr/>
          <p:nvPr/>
        </p:nvSpPr>
        <p:spPr>
          <a:xfrm>
            <a:off x="692331" y="2622792"/>
            <a:ext cx="3729544" cy="2017448"/>
          </a:xfrm>
          <a:prstGeom prst="rightArrowCallout">
            <a:avLst>
              <a:gd name="adj1" fmla="val 30412"/>
              <a:gd name="adj2" fmla="val 23647"/>
              <a:gd name="adj3" fmla="val 35148"/>
              <a:gd name="adj4" fmla="val 74289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Бросить мяч на пол, при отскоке мяча от пола поймать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6060" y="4746668"/>
            <a:ext cx="2156076" cy="19835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28051">
            <a:off x="161904" y="719578"/>
            <a:ext cx="3068865" cy="177924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20728822">
            <a:off x="239548" y="1286707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 txBox="1">
            <a:spLocks/>
          </p:cNvSpPr>
          <p:nvPr/>
        </p:nvSpPr>
        <p:spPr bwMode="auto">
          <a:xfrm>
            <a:off x="4570412" y="914398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3" name="Rectangle 10"/>
          <p:cNvSpPr txBox="1">
            <a:spLocks/>
          </p:cNvSpPr>
          <p:nvPr/>
        </p:nvSpPr>
        <p:spPr bwMode="auto">
          <a:xfrm>
            <a:off x="2777201" y="149649"/>
            <a:ext cx="4778091" cy="641921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  <a:p>
            <a:pPr lvl="0" algn="ctr" eaLnBrk="1" hangingPunct="1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2 класс  «Хлопушки»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/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Выноска со стрелкой вправо 13"/>
          <p:cNvSpPr/>
          <p:nvPr/>
        </p:nvSpPr>
        <p:spPr>
          <a:xfrm>
            <a:off x="1432594" y="2050260"/>
            <a:ext cx="3137818" cy="3544137"/>
          </a:xfrm>
          <a:prstGeom prst="rightArrowCallout">
            <a:avLst>
              <a:gd name="adj1" fmla="val 23990"/>
              <a:gd name="adj2" fmla="val 16419"/>
              <a:gd name="adj3" fmla="val 25000"/>
              <a:gd name="adj4" fmla="val 69326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Бросить </a:t>
            </a:r>
            <a:r>
              <a:rPr lang="ru-RU" sz="22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мяч на пол, успеть хлопнуть над мячом, при отскоке мяча от пола поймать </a:t>
            </a:r>
          </a:p>
          <a:p>
            <a:pPr algn="ctr"/>
            <a:endParaRPr lang="ru-RU" sz="2200" dirty="0"/>
          </a:p>
        </p:txBody>
      </p:sp>
      <p:pic>
        <p:nvPicPr>
          <p:cNvPr id="21510" name="Picture 6" descr="2 класс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/>
          <a:srcRect r="3542" b="5744"/>
          <a:stretch/>
        </p:blipFill>
        <p:spPr>
          <a:xfrm>
            <a:off x="4834261" y="1183888"/>
            <a:ext cx="3873013" cy="533974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28051">
            <a:off x="161904" y="719578"/>
            <a:ext cx="3068865" cy="177924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0728822">
            <a:off x="239548" y="1286707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3221" y="5171065"/>
            <a:ext cx="1624158" cy="1559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"/>
          <p:cNvSpPr txBox="1">
            <a:spLocks/>
          </p:cNvSpPr>
          <p:nvPr/>
        </p:nvSpPr>
        <p:spPr bwMode="auto">
          <a:xfrm>
            <a:off x="2326874" y="150126"/>
            <a:ext cx="4778091" cy="544322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3 класс 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Зажечь свечу»</a:t>
            </a:r>
          </a:p>
          <a:p>
            <a:pPr algn="ctr" eaLnBrk="1" hangingPunct="1"/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900754" y="2298032"/>
            <a:ext cx="3427175" cy="2490233"/>
          </a:xfrm>
          <a:prstGeom prst="rightArrowCallout">
            <a:avLst>
              <a:gd name="adj1" fmla="val 33011"/>
              <a:gd name="adj2" fmla="val 25000"/>
              <a:gd name="adj3" fmla="val 25000"/>
              <a:gd name="adj4" fmla="val 72543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Подбросить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 мяч и поймать, задание с усложнением хлопнуть в ладоши под мячом.</a:t>
            </a:r>
            <a:endParaRPr lang="ru-RU" dirty="0"/>
          </a:p>
        </p:txBody>
      </p:sp>
      <p:sp>
        <p:nvSpPr>
          <p:cNvPr id="10" name="Rectangle 10"/>
          <p:cNvSpPr txBox="1">
            <a:spLocks/>
          </p:cNvSpPr>
          <p:nvPr/>
        </p:nvSpPr>
        <p:spPr bwMode="auto">
          <a:xfrm>
            <a:off x="4327927" y="858222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2535" name="Picture 7" descr="3 класс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/>
          <a:srcRect r="3303" b="2866"/>
          <a:stretch/>
        </p:blipFill>
        <p:spPr>
          <a:xfrm>
            <a:off x="4715917" y="1182184"/>
            <a:ext cx="3609024" cy="5167933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000223" y="4513188"/>
            <a:ext cx="1327704" cy="23246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28051">
            <a:off x="161904" y="719578"/>
            <a:ext cx="3068865" cy="177924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20728822">
            <a:off x="239548" y="1286707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7" y="16802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0"/>
          <p:cNvSpPr txBox="1">
            <a:spLocks/>
          </p:cNvSpPr>
          <p:nvPr/>
        </p:nvSpPr>
        <p:spPr bwMode="auto">
          <a:xfrm>
            <a:off x="4573587" y="914401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7" name="Picture 6" descr="3 класс"/>
          <p:cNvPicPr>
            <a:picLocks noChangeAspect="1" noChangeArrowheads="1"/>
          </p:cNvPicPr>
          <p:nvPr/>
        </p:nvPicPr>
        <p:blipFill rotWithShape="1">
          <a:blip r:embed="rId3" cstate="print"/>
          <a:srcRect l="3438" t="2682" r="7361" b="4381"/>
          <a:stretch/>
        </p:blipFill>
        <p:spPr bwMode="auto">
          <a:xfrm>
            <a:off x="4914540" y="1187357"/>
            <a:ext cx="3765436" cy="518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 txBox="1">
            <a:spLocks/>
          </p:cNvSpPr>
          <p:nvPr/>
        </p:nvSpPr>
        <p:spPr bwMode="auto">
          <a:xfrm>
            <a:off x="2466267" y="105732"/>
            <a:ext cx="4379701" cy="542795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  <a:p>
            <a:pPr lvl="0" algn="ctr" eaLnBrk="1" hangingPunct="1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4 класс «</a:t>
            </a:r>
            <a:r>
              <a:rPr lang="ru-RU" sz="2800" b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Одноручье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»</a:t>
            </a:r>
          </a:p>
          <a:p>
            <a:pPr algn="ctr" eaLnBrk="1" hangingPunct="1"/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1173707" y="2047166"/>
            <a:ext cx="3385632" cy="2797277"/>
          </a:xfrm>
          <a:prstGeom prst="rightArrowCallout">
            <a:avLst>
              <a:gd name="adj1" fmla="val 25000"/>
              <a:gd name="adj2" fmla="val 23536"/>
              <a:gd name="adj3" fmla="val 25000"/>
              <a:gd name="adj4" fmla="val 7152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Подбрасывать мяч вверх                             и ловить одной рукой. Смена положения рук</a:t>
            </a:r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.</a:t>
            </a:r>
          </a:p>
          <a:p>
            <a:pPr lvl="0" algn="ctr"/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Мяч 5 см.</a:t>
            </a:r>
            <a:endParaRPr lang="ru-RU" sz="2400" b="1" i="1" dirty="0">
              <a:solidFill>
                <a:srgbClr val="4472C4">
                  <a:lumMod val="50000"/>
                </a:srgbClr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11889" y="4844441"/>
            <a:ext cx="2477517" cy="20886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28051">
            <a:off x="85916" y="506897"/>
            <a:ext cx="3068865" cy="17792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0728822">
            <a:off x="133530" y="1086233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629" y="211445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0"/>
          <p:cNvSpPr txBox="1">
            <a:spLocks/>
          </p:cNvSpPr>
          <p:nvPr/>
        </p:nvSpPr>
        <p:spPr bwMode="auto">
          <a:xfrm>
            <a:off x="4573587" y="914401"/>
            <a:ext cx="4351206" cy="5815859"/>
          </a:xfrm>
          <a:prstGeom prst="rect">
            <a:avLst/>
          </a:prstGeom>
          <a:gradFill flip="none" rotWithShape="1">
            <a:gsLst>
              <a:gs pos="30000">
                <a:srgbClr val="00B0F0"/>
              </a:gs>
              <a:gs pos="14000">
                <a:srgbClr val="0070C0"/>
              </a:gs>
              <a:gs pos="49000">
                <a:schemeClr val="accent1">
                  <a:lumMod val="45000"/>
                  <a:lumOff val="55000"/>
                </a:schemeClr>
              </a:gs>
              <a:gs pos="81000">
                <a:schemeClr val="accent1">
                  <a:lumMod val="30000"/>
                  <a:lumOff val="70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26628" name="Picture 6" descr="5 класс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/>
          <a:srcRect l="2629" t="2081" r="1398"/>
          <a:stretch/>
        </p:blipFill>
        <p:spPr>
          <a:xfrm>
            <a:off x="4914541" y="1160059"/>
            <a:ext cx="3697197" cy="5322628"/>
          </a:xfrm>
        </p:spPr>
      </p:pic>
      <p:sp>
        <p:nvSpPr>
          <p:cNvPr id="7" name="Rectangle 10"/>
          <p:cNvSpPr txBox="1">
            <a:spLocks/>
          </p:cNvSpPr>
          <p:nvPr/>
        </p:nvSpPr>
        <p:spPr bwMode="auto">
          <a:xfrm>
            <a:off x="2365244" y="211446"/>
            <a:ext cx="4717944" cy="539182"/>
          </a:xfrm>
          <a:prstGeom prst="rect">
            <a:avLst/>
          </a:prstGeom>
          <a:gradFill flip="none" rotWithShape="1">
            <a:gsLst>
              <a:gs pos="37000">
                <a:srgbClr val="53D2FF"/>
              </a:gs>
              <a:gs pos="17000">
                <a:srgbClr val="0FB3F0"/>
              </a:gs>
              <a:gs pos="76000">
                <a:schemeClr val="accent1">
                  <a:lumMod val="45000"/>
                  <a:lumOff val="55000"/>
                </a:schemeClr>
              </a:gs>
              <a:gs pos="61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dirty="0"/>
              <a:t> </a:t>
            </a:r>
          </a:p>
          <a:p>
            <a:pPr algn="ctr" eaLnBrk="1" hangingPunct="1"/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5 класс «Хватки снизу»</a:t>
            </a:r>
          </a:p>
          <a:p>
            <a:pPr algn="ctr" eaLnBrk="1" hangingPunct="1"/>
            <a:endParaRPr lang="ru-RU" sz="2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791572" y="1692324"/>
            <a:ext cx="3577301" cy="3247653"/>
          </a:xfrm>
          <a:prstGeom prst="rightArrowCallout">
            <a:avLst>
              <a:gd name="adj1" fmla="val 25000"/>
              <a:gd name="adj2" fmla="val 23739"/>
              <a:gd name="adj3" fmla="val 24580"/>
              <a:gd name="adj4" fmla="val 68411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Бросить  малый мяч одной рукой на пол, после отскока от пола, подведя </a:t>
            </a:r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под ладонь  </a:t>
            </a: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Times New Roman" pitchFamily="18" charset="0"/>
              </a:rPr>
              <a:t>мяч поймать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28051">
            <a:off x="3734" y="562288"/>
            <a:ext cx="2712264" cy="13847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0728822">
            <a:off x="-50670" y="959866"/>
            <a:ext cx="2606932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635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0"/>
                <a:gradFill flip="none" rotWithShape="1">
                  <a:gsLst>
                    <a:gs pos="0">
                      <a:srgbClr val="0070C0"/>
                    </a:gs>
                    <a:gs pos="23000">
                      <a:schemeClr val="accent5">
                        <a:lumMod val="89000"/>
                      </a:schemeClr>
                    </a:gs>
                    <a:gs pos="69000">
                      <a:srgbClr val="002060"/>
                    </a:gs>
                    <a:gs pos="97000">
                      <a:schemeClr val="accent5">
                        <a:lumMod val="7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мяча»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65244" y="5024773"/>
            <a:ext cx="1757355" cy="19598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9.9|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1997</TotalTime>
  <Words>458</Words>
  <Application>Microsoft Office PowerPoint</Application>
  <PresentationFormat>Экран (4:3)</PresentationFormat>
  <Paragraphs>85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МБУ детский сад №76 «Куколка»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name</cp:lastModifiedBy>
  <cp:revision>130</cp:revision>
  <dcterms:created xsi:type="dcterms:W3CDTF">2013-11-19T05:52:05Z</dcterms:created>
  <dcterms:modified xsi:type="dcterms:W3CDTF">2022-11-13T12:31:31Z</dcterms:modified>
</cp:coreProperties>
</file>