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6" r:id="rId4"/>
    <p:sldId id="257" r:id="rId5"/>
    <p:sldId id="268" r:id="rId6"/>
    <p:sldId id="264" r:id="rId7"/>
    <p:sldId id="267" r:id="rId8"/>
    <p:sldId id="269" r:id="rId9"/>
    <p:sldId id="271" r:id="rId10"/>
    <p:sldId id="272" r:id="rId11"/>
    <p:sldId id="273" r:id="rId12"/>
    <p:sldId id="259" r:id="rId13"/>
    <p:sldId id="263" r:id="rId14"/>
    <p:sldId id="274" r:id="rId15"/>
    <p:sldId id="275" r:id="rId16"/>
    <p:sldId id="276" r:id="rId17"/>
    <p:sldId id="277" r:id="rId18"/>
    <p:sldId id="278" r:id="rId19"/>
    <p:sldId id="279" r:id="rId20"/>
    <p:sldId id="262" r:id="rId21"/>
    <p:sldId id="261" r:id="rId22"/>
    <p:sldId id="260" r:id="rId23"/>
    <p:sldId id="26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/>
              <a:pPr/>
              <a:t>17.11.2022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006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17.11.2022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025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17.11.2022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1246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17.11.2022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08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17.11.2022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05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17.11.2022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1703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17.11.2022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744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17.11.2022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22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17.11.2022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1909554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17.11.2022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3730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17.11.2022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731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17.11.2022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971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smtClean="0"/>
              <a:t>РОДНОЙ </a:t>
            </a:r>
            <a:r>
              <a:rPr lang="ru-RU" sz="4000" smtClean="0"/>
              <a:t>ЯЗЫК</a:t>
            </a:r>
            <a:br>
              <a:rPr lang="ru-RU" sz="400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Стилистически окрашенная лексика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509120"/>
            <a:ext cx="6400800" cy="1752600"/>
          </a:xfrm>
        </p:spPr>
        <p:txBody>
          <a:bodyPr/>
          <a:lstStyle/>
          <a:p>
            <a:pPr lvl="0">
              <a:lnSpc>
                <a:spcPct val="90000"/>
              </a:lnSpc>
              <a:defRPr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БЕКЕТОВА ОЛЬГА АЛЕКСАНДРОВНА</a:t>
            </a:r>
          </a:p>
          <a:p>
            <a:pPr lvl="0">
              <a:lnSpc>
                <a:spcPct val="90000"/>
              </a:lnSpc>
              <a:defRPr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МБОУ «СОШ №5» г. Алексина Тульской области </a:t>
            </a:r>
          </a:p>
          <a:p>
            <a:pPr lvl="0">
              <a:lnSpc>
                <a:spcPct val="90000"/>
              </a:lnSpc>
              <a:defRPr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 РОДНОГО РУССКОГО ЯЗЫКА В 6 КЛАССЕ</a:t>
            </a:r>
          </a:p>
          <a:p>
            <a:pPr lvl="0"/>
            <a:endParaRPr lang="ru-RU" dirty="0">
              <a:solidFill>
                <a:prstClr val="black">
                  <a:tint val="7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3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47700" y="260648"/>
            <a:ext cx="7848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Georgia" pitchFamily="18" charset="0"/>
              </a:rPr>
              <a:t>Что такое синонимы?</a:t>
            </a:r>
          </a:p>
          <a:p>
            <a:pPr algn="ctr"/>
            <a:r>
              <a:rPr lang="ru-RU" sz="2000" b="1" dirty="0">
                <a:latin typeface="Georgia" pitchFamily="18" charset="0"/>
              </a:rPr>
              <a:t>Какую функцию выполняют синонимы в речи? </a:t>
            </a:r>
          </a:p>
          <a:p>
            <a:pPr algn="ctr"/>
            <a:r>
              <a:rPr lang="ru-RU" b="1" dirty="0">
                <a:latin typeface="Georgia" pitchFamily="18" charset="0"/>
              </a:rPr>
              <a:t>Что</a:t>
            </a:r>
            <a:r>
              <a:rPr lang="ru-RU" sz="2000" b="1" dirty="0">
                <a:latin typeface="Georgia" pitchFamily="18" charset="0"/>
              </a:rPr>
              <a:t> означает понятие «стилистические синонимы»?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1000" y="4365104"/>
            <a:ext cx="8382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Стилистические синонимы </a:t>
            </a:r>
            <a:r>
              <a:rPr lang="ru-RU" sz="2000" dirty="0">
                <a:latin typeface="Georgia" pitchFamily="18" charset="0"/>
              </a:rPr>
              <a:t>— это слова, тождественные по своему значению и различные по стилистической окраске или имеющие разную сферу употребления</a:t>
            </a:r>
            <a:r>
              <a:rPr lang="ru-RU" sz="2000" dirty="0" smtClean="0">
                <a:latin typeface="Georgia" pitchFamily="18" charset="0"/>
              </a:rPr>
              <a:t>:</a:t>
            </a:r>
          </a:p>
          <a:p>
            <a:pPr algn="just" eaLnBrk="1" hangingPunct="1"/>
            <a:endParaRPr lang="ru-RU" sz="2000" dirty="0">
              <a:latin typeface="Georgia" pitchFamily="18" charset="0"/>
            </a:endParaRPr>
          </a:p>
          <a:p>
            <a:pPr algn="ctr" eaLnBrk="1" hangingPunct="1"/>
            <a:r>
              <a:rPr lang="ru-RU" sz="2000" dirty="0">
                <a:latin typeface="Georgia" pitchFamily="18" charset="0"/>
              </a:rPr>
              <a:t>глаза – очи (</a:t>
            </a:r>
            <a:r>
              <a:rPr lang="ru-RU" sz="2000" i="1" dirty="0">
                <a:latin typeface="Georgia" pitchFamily="18" charset="0"/>
              </a:rPr>
              <a:t>книжн.</a:t>
            </a:r>
            <a:r>
              <a:rPr lang="ru-RU" sz="2000" dirty="0">
                <a:latin typeface="Georgia" pitchFamily="18" charset="0"/>
              </a:rPr>
              <a:t>), зенки (</a:t>
            </a:r>
            <a:r>
              <a:rPr lang="ru-RU" sz="2000" i="1" dirty="0">
                <a:latin typeface="Georgia" pitchFamily="18" charset="0"/>
              </a:rPr>
              <a:t>прост.</a:t>
            </a:r>
            <a:r>
              <a:rPr lang="ru-RU" sz="2000" dirty="0">
                <a:latin typeface="Georgia" pitchFamily="18" charset="0"/>
              </a:rPr>
              <a:t>)</a:t>
            </a:r>
          </a:p>
          <a:p>
            <a:pPr algn="ctr" eaLnBrk="1" hangingPunct="1"/>
            <a:r>
              <a:rPr lang="ru-RU" sz="2000" dirty="0">
                <a:latin typeface="Georgia" pitchFamily="18" charset="0"/>
              </a:rPr>
              <a:t>обман– навет (</a:t>
            </a:r>
            <a:r>
              <a:rPr lang="ru-RU" sz="2000" i="1" dirty="0">
                <a:latin typeface="Georgia" pitchFamily="18" charset="0"/>
              </a:rPr>
              <a:t>книжн.</a:t>
            </a:r>
            <a:r>
              <a:rPr lang="ru-RU" sz="2000" dirty="0">
                <a:latin typeface="Georgia" pitchFamily="18" charset="0"/>
              </a:rPr>
              <a:t>), враки  (</a:t>
            </a:r>
            <a:r>
              <a:rPr lang="ru-RU" sz="2000" i="1" dirty="0">
                <a:latin typeface="Georgia" pitchFamily="18" charset="0"/>
              </a:rPr>
              <a:t>разг.</a:t>
            </a:r>
            <a:r>
              <a:rPr lang="ru-RU" sz="2000" dirty="0">
                <a:latin typeface="Georgia" pitchFamily="18" charset="0"/>
              </a:rPr>
              <a:t>)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1000" y="3096255"/>
            <a:ext cx="8382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2000" dirty="0">
                <a:latin typeface="Georgia" pitchFamily="18" charset="0"/>
              </a:rPr>
              <a:t>Синонимы служат для </a:t>
            </a:r>
            <a:r>
              <a:rPr lang="ru-RU" sz="2000" dirty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уточнения мысли, </a:t>
            </a:r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для </a:t>
            </a:r>
            <a:r>
              <a:rPr lang="ru-RU" sz="2000" dirty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повышения образности и художественной выразительности </a:t>
            </a:r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речи, для </a:t>
            </a:r>
            <a:r>
              <a:rPr lang="ru-RU" sz="2000" dirty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избегания </a:t>
            </a:r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повторов.</a:t>
            </a:r>
            <a:endParaRPr lang="ru-RU" sz="2000" i="1" dirty="0">
              <a:latin typeface="Georgia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81000" y="1484784"/>
            <a:ext cx="8382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Синонимы </a:t>
            </a:r>
            <a:r>
              <a:rPr lang="ru-RU" sz="2000" dirty="0">
                <a:latin typeface="Georgia" pitchFamily="18" charset="0"/>
              </a:rPr>
              <a:t>— это слова одной и той же части речи, различные по звучанию и написанию, но имеющие одинаковое или близкое лексическое </a:t>
            </a:r>
            <a:r>
              <a:rPr lang="ru-RU" sz="2000" dirty="0" smtClean="0">
                <a:latin typeface="Georgia" pitchFamily="18" charset="0"/>
              </a:rPr>
              <a:t>значение:</a:t>
            </a:r>
          </a:p>
          <a:p>
            <a:pPr algn="just" eaLnBrk="1" hangingPunct="1"/>
            <a:r>
              <a:rPr lang="ru-RU" sz="2000" i="1" dirty="0" smtClean="0">
                <a:latin typeface="Georgia" pitchFamily="18" charset="0"/>
              </a:rPr>
              <a:t>кавалерия </a:t>
            </a:r>
            <a:r>
              <a:rPr lang="ru-RU" sz="2000" i="1" dirty="0">
                <a:latin typeface="Georgia" pitchFamily="18" charset="0"/>
              </a:rPr>
              <a:t>– конница, большой – </a:t>
            </a:r>
            <a:r>
              <a:rPr lang="ru-RU" sz="2000" i="1" dirty="0" smtClean="0">
                <a:latin typeface="Georgia" pitchFamily="18" charset="0"/>
              </a:rPr>
              <a:t>огромный, бояться </a:t>
            </a:r>
            <a:r>
              <a:rPr lang="ru-RU" sz="2000" i="1" dirty="0">
                <a:latin typeface="Georgia" pitchFamily="18" charset="0"/>
              </a:rPr>
              <a:t>– робеть</a:t>
            </a:r>
          </a:p>
        </p:txBody>
      </p:sp>
    </p:spTree>
    <p:extLst>
      <p:ext uri="{BB962C8B-B14F-4D97-AF65-F5344CB8AC3E}">
        <p14:creationId xmlns:p14="http://schemas.microsoft.com/office/powerpoint/2010/main" val="99573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bigslide.ru/images/6/5747/83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0"/>
            <a:ext cx="81089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051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bigslide.ru/images/6/5747/960/img29.jpg"/>
          <p:cNvPicPr>
            <a:picLocks noChangeAspect="1" noChangeArrowheads="1"/>
          </p:cNvPicPr>
          <p:nvPr/>
        </p:nvPicPr>
        <p:blipFill rotWithShape="1">
          <a:blip r:embed="rId2"/>
          <a:srcRect l="2727" t="18182" r="9243" b="3637"/>
          <a:stretch/>
        </p:blipFill>
        <p:spPr bwMode="auto">
          <a:xfrm>
            <a:off x="323528" y="476672"/>
            <a:ext cx="8424936" cy="58326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605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6632"/>
            <a:ext cx="8229600" cy="1669294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Замените разговорные слова стилистически нейтральными синонимами.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57224" y="1916832"/>
            <a:ext cx="3638576" cy="42093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Стужа                      -      </a:t>
            </a:r>
          </a:p>
          <a:p>
            <a:pPr>
              <a:buNone/>
            </a:pPr>
            <a:r>
              <a:rPr lang="ru-RU" dirty="0" smtClean="0"/>
              <a:t>Чересчур                - </a:t>
            </a:r>
          </a:p>
          <a:p>
            <a:pPr>
              <a:buNone/>
            </a:pPr>
            <a:r>
              <a:rPr lang="ru-RU" dirty="0" smtClean="0"/>
              <a:t>Швырнуть              -</a:t>
            </a:r>
          </a:p>
          <a:p>
            <a:pPr>
              <a:buNone/>
            </a:pPr>
            <a:r>
              <a:rPr lang="ru-RU" dirty="0" smtClean="0"/>
              <a:t>Закадычный (друг)   -</a:t>
            </a:r>
          </a:p>
          <a:p>
            <a:pPr>
              <a:buNone/>
            </a:pPr>
            <a:r>
              <a:rPr lang="ru-RU" dirty="0" smtClean="0"/>
              <a:t>Прижимистый           -</a:t>
            </a:r>
          </a:p>
          <a:p>
            <a:pPr>
              <a:buNone/>
            </a:pPr>
            <a:r>
              <a:rPr lang="ru-RU" dirty="0" smtClean="0"/>
              <a:t>Болтать (без умолку) -</a:t>
            </a:r>
          </a:p>
          <a:p>
            <a:pPr>
              <a:buNone/>
            </a:pPr>
            <a:r>
              <a:rPr lang="ru-RU" dirty="0" smtClean="0"/>
              <a:t>Шушукаться           -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244280" cy="42093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мороз, холод</a:t>
            </a:r>
          </a:p>
          <a:p>
            <a:pPr>
              <a:buNone/>
            </a:pPr>
            <a:r>
              <a:rPr lang="ru-RU" dirty="0" smtClean="0"/>
              <a:t>слишком</a:t>
            </a:r>
          </a:p>
          <a:p>
            <a:pPr>
              <a:buNone/>
            </a:pPr>
            <a:r>
              <a:rPr lang="ru-RU" dirty="0" smtClean="0"/>
              <a:t>бросить, кинуть</a:t>
            </a:r>
          </a:p>
          <a:p>
            <a:pPr>
              <a:buNone/>
            </a:pPr>
            <a:r>
              <a:rPr lang="ru-RU" dirty="0" smtClean="0"/>
              <a:t>близкий</a:t>
            </a:r>
          </a:p>
          <a:p>
            <a:pPr>
              <a:buNone/>
            </a:pPr>
            <a:r>
              <a:rPr lang="ru-RU" dirty="0" smtClean="0"/>
              <a:t>жадный</a:t>
            </a:r>
          </a:p>
          <a:p>
            <a:pPr>
              <a:buNone/>
            </a:pPr>
            <a:r>
              <a:rPr lang="ru-RU" dirty="0" smtClean="0"/>
              <a:t>разговаривать (говорить)</a:t>
            </a:r>
          </a:p>
          <a:p>
            <a:pPr>
              <a:buNone/>
            </a:pPr>
            <a:r>
              <a:rPr lang="ru-RU" dirty="0" smtClean="0"/>
              <a:t>шептаться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0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Замените книжные слова стилистически нейтральными синонимами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57224" y="1643050"/>
            <a:ext cx="3710014" cy="48577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Мизерный                -</a:t>
            </a:r>
          </a:p>
          <a:p>
            <a:pPr>
              <a:buNone/>
            </a:pPr>
            <a:r>
              <a:rPr lang="ru-RU" dirty="0" smtClean="0"/>
              <a:t>Гипотеза                    -</a:t>
            </a:r>
          </a:p>
          <a:p>
            <a:pPr>
              <a:buNone/>
            </a:pPr>
            <a:r>
              <a:rPr lang="ru-RU" dirty="0" smtClean="0"/>
              <a:t>Отчизна                     -</a:t>
            </a:r>
          </a:p>
          <a:p>
            <a:pPr>
              <a:buNone/>
            </a:pPr>
            <a:r>
              <a:rPr lang="ru-RU" dirty="0" smtClean="0"/>
              <a:t>Превозносить          -</a:t>
            </a:r>
          </a:p>
          <a:p>
            <a:pPr>
              <a:buNone/>
            </a:pPr>
            <a:r>
              <a:rPr lang="ru-RU" dirty="0" smtClean="0"/>
              <a:t>Неизгладимое  (впечатление)      -</a:t>
            </a:r>
          </a:p>
          <a:p>
            <a:pPr>
              <a:buNone/>
            </a:pPr>
            <a:r>
              <a:rPr lang="ru-RU" dirty="0" smtClean="0"/>
              <a:t>Дарование                -</a:t>
            </a:r>
          </a:p>
          <a:p>
            <a:pPr>
              <a:buNone/>
            </a:pPr>
            <a:r>
              <a:rPr lang="ru-RU" dirty="0" smtClean="0"/>
              <a:t>(Повернуть) вспять  -</a:t>
            </a:r>
          </a:p>
          <a:p>
            <a:pPr>
              <a:buNone/>
            </a:pPr>
            <a:r>
              <a:rPr lang="ru-RU" dirty="0" smtClean="0"/>
              <a:t>Исцелить                    -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571612"/>
            <a:ext cx="4038600" cy="50006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маленький</a:t>
            </a:r>
          </a:p>
          <a:p>
            <a:pPr>
              <a:buNone/>
            </a:pPr>
            <a:r>
              <a:rPr lang="ru-RU" dirty="0" smtClean="0"/>
              <a:t>предположение</a:t>
            </a:r>
          </a:p>
          <a:p>
            <a:pPr>
              <a:buNone/>
            </a:pPr>
            <a:r>
              <a:rPr lang="ru-RU" dirty="0" smtClean="0"/>
              <a:t>Родина</a:t>
            </a:r>
          </a:p>
          <a:p>
            <a:pPr>
              <a:buNone/>
            </a:pPr>
            <a:r>
              <a:rPr lang="ru-RU" dirty="0" smtClean="0"/>
              <a:t>хвалить, восхвалять</a:t>
            </a:r>
          </a:p>
          <a:p>
            <a:pPr>
              <a:buNone/>
            </a:pPr>
            <a:r>
              <a:rPr lang="ru-RU" dirty="0" smtClean="0"/>
              <a:t>незабываемое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талант, способности</a:t>
            </a:r>
          </a:p>
          <a:p>
            <a:pPr>
              <a:buNone/>
            </a:pPr>
            <a:r>
              <a:rPr lang="ru-RU" dirty="0" smtClean="0"/>
              <a:t>назад</a:t>
            </a:r>
          </a:p>
          <a:p>
            <a:pPr>
              <a:buNone/>
            </a:pPr>
            <a:r>
              <a:rPr lang="ru-RU" dirty="0" smtClean="0"/>
              <a:t>вылечить, излечить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72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Замените слова, относящиеся к «высокой» лексике, стилистически нейтральными синонимами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71538" y="2714620"/>
            <a:ext cx="4000528" cy="34115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Рукотворный              -     </a:t>
            </a:r>
          </a:p>
          <a:p>
            <a:pPr>
              <a:buNone/>
            </a:pPr>
            <a:r>
              <a:rPr lang="ru-RU" dirty="0" smtClean="0"/>
              <a:t>Озарить                       -   </a:t>
            </a:r>
          </a:p>
          <a:p>
            <a:pPr>
              <a:buNone/>
            </a:pPr>
            <a:r>
              <a:rPr lang="ru-RU" dirty="0" smtClean="0"/>
              <a:t>Воздвигнуть (храм)  -   </a:t>
            </a:r>
          </a:p>
          <a:p>
            <a:pPr>
              <a:buNone/>
            </a:pPr>
            <a:r>
              <a:rPr lang="ru-RU" dirty="0" smtClean="0"/>
              <a:t>Очи                               </a:t>
            </a:r>
            <a:r>
              <a:rPr lang="ru-RU" sz="3200" dirty="0" smtClean="0"/>
              <a:t>- 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357818" y="2714620"/>
            <a:ext cx="3328982" cy="34115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искусственный</a:t>
            </a:r>
          </a:p>
          <a:p>
            <a:pPr>
              <a:buNone/>
            </a:pPr>
            <a:r>
              <a:rPr lang="ru-RU" dirty="0" smtClean="0"/>
              <a:t>осветить</a:t>
            </a:r>
          </a:p>
          <a:p>
            <a:pPr>
              <a:buNone/>
            </a:pPr>
            <a:r>
              <a:rPr lang="ru-RU" dirty="0" smtClean="0"/>
              <a:t>построить</a:t>
            </a:r>
          </a:p>
          <a:p>
            <a:pPr>
              <a:buNone/>
            </a:pPr>
            <a:r>
              <a:rPr lang="ru-RU" dirty="0" smtClean="0"/>
              <a:t>глаза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23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21457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 </a:t>
            </a:r>
            <a:r>
              <a:rPr lang="ru-RU" sz="3200" dirty="0" smtClean="0"/>
              <a:t>Замените разговорное слово </a:t>
            </a:r>
            <a:r>
              <a:rPr lang="ru-RU" sz="3200" b="1" dirty="0" smtClean="0"/>
              <a:t>ОБЫЧАЙ</a:t>
            </a:r>
            <a:r>
              <a:rPr lang="ru-RU" sz="3200" dirty="0" smtClean="0"/>
              <a:t> в предложении 2 стилистически нейтральным синонимом.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7972452" cy="342902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/>
              <a:t>         (1) </a:t>
            </a:r>
            <a:r>
              <a:rPr lang="ru-RU" sz="2800" dirty="0" err="1" smtClean="0"/>
              <a:t>Станкин</a:t>
            </a:r>
            <a:r>
              <a:rPr lang="ru-RU" sz="2800" dirty="0" smtClean="0"/>
              <a:t>, не скользнув по записке взглядом, сунул её в парту. (2) Это был его обычай – он не отвлекался на уроке ни на что постороннее. (М. </a:t>
            </a:r>
            <a:r>
              <a:rPr lang="ru-RU" sz="2800" dirty="0" err="1" smtClean="0"/>
              <a:t>Бренемер</a:t>
            </a:r>
            <a:r>
              <a:rPr lang="ru-RU" sz="2800" dirty="0" smtClean="0"/>
              <a:t>)</a:t>
            </a:r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                           Ответ: </a:t>
            </a:r>
            <a:r>
              <a:rPr lang="ru-RU" b="1" dirty="0" smtClean="0"/>
              <a:t>правило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66607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Замените книжное слово </a:t>
            </a:r>
            <a:r>
              <a:rPr lang="ru-RU" sz="3200" b="1" dirty="0" smtClean="0"/>
              <a:t>ПРОСТИРАЛСЯ</a:t>
            </a:r>
            <a:r>
              <a:rPr lang="ru-RU" sz="3200" dirty="0" smtClean="0"/>
              <a:t> стилистически нейтральным синонимом.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115328" cy="319722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        И там, в незримой дали, вставала перед ними иная, волшебная страна, простирался светлый край. (Р. </a:t>
            </a:r>
            <a:r>
              <a:rPr lang="ru-RU" sz="2800" dirty="0" err="1" smtClean="0"/>
              <a:t>Фраерман</a:t>
            </a:r>
            <a:r>
              <a:rPr lang="ru-RU" sz="2800" dirty="0" smtClean="0"/>
              <a:t>)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         Ответ: </a:t>
            </a:r>
            <a:r>
              <a:rPr lang="ru-RU" b="1" dirty="0" smtClean="0"/>
              <a:t>находился, лежал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100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Замените разговорное слово </a:t>
            </a:r>
            <a:r>
              <a:rPr lang="ru-RU" sz="3600" b="1" dirty="0" smtClean="0"/>
              <a:t>КЛИКАВШИЙ</a:t>
            </a:r>
            <a:r>
              <a:rPr lang="ru-RU" sz="3600" dirty="0" smtClean="0"/>
              <a:t> стилистически нейтральным синонимом.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003232" cy="355441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          Ксюшин голос, кликавший брата, уходил в далёкую чёрную пустоту и не возвращался откликом. (Р. </a:t>
            </a:r>
            <a:r>
              <a:rPr lang="ru-RU" sz="2800" dirty="0" err="1" smtClean="0"/>
              <a:t>Достян</a:t>
            </a:r>
            <a:r>
              <a:rPr lang="ru-RU" sz="2800" dirty="0" smtClean="0"/>
              <a:t>)</a:t>
            </a:r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                       Ответ: </a:t>
            </a:r>
            <a:r>
              <a:rPr lang="ru-RU" b="1" dirty="0" smtClean="0"/>
              <a:t>звавший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7751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415079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Замените слово</a:t>
            </a:r>
            <a:r>
              <a:rPr lang="ru-RU" sz="3200" b="1" dirty="0" smtClean="0"/>
              <a:t> НЕЖЕЛИ </a:t>
            </a:r>
            <a:r>
              <a:rPr lang="ru-RU" sz="3200" dirty="0" smtClean="0"/>
              <a:t>стилистически нейтральным синонимом.</a:t>
            </a: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2132856"/>
            <a:ext cx="8030696" cy="201052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Литературу мы знали и любили и, конечно, больше времени тратили на чтение книг, нежели на приготовление уроков.</a:t>
            </a:r>
            <a:endParaRPr lang="ru-RU" sz="28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82492" y="4221088"/>
            <a:ext cx="19243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</a:rPr>
              <a:t>Ответ: </a:t>
            </a:r>
            <a:r>
              <a:rPr lang="ru-RU" sz="3200" b="1" dirty="0" smtClean="0">
                <a:solidFill>
                  <a:prstClr val="black"/>
                </a:solidFill>
              </a:rPr>
              <a:t>чем</a:t>
            </a:r>
            <a:endParaRPr lang="ru-RU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61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8"/>
          <p:cNvSpPr>
            <a:spLocks noChangeArrowheads="1" noChangeShapeType="1" noTextEdit="1"/>
          </p:cNvSpPr>
          <p:nvPr/>
        </p:nvSpPr>
        <p:spPr bwMode="auto">
          <a:xfrm>
            <a:off x="1028700" y="363682"/>
            <a:ext cx="6934200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Georgia"/>
              </a:rPr>
              <a:t>Вспомним  теорию</a:t>
            </a:r>
          </a:p>
        </p:txBody>
      </p:sp>
      <p:sp>
        <p:nvSpPr>
          <p:cNvPr id="4" name="Скругленный прямоугольник 11"/>
          <p:cNvSpPr>
            <a:spLocks noChangeArrowheads="1"/>
          </p:cNvSpPr>
          <p:nvPr/>
        </p:nvSpPr>
        <p:spPr bwMode="auto">
          <a:xfrm>
            <a:off x="2178843" y="1052736"/>
            <a:ext cx="4786313" cy="71323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3200" b="1" dirty="0">
                <a:solidFill>
                  <a:schemeClr val="accent2"/>
                </a:solidFill>
                <a:latin typeface="Georgia" pitchFamily="18" charset="0"/>
              </a:rPr>
              <a:t>СТИЛИ РЕЧИ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3275856" y="1916832"/>
            <a:ext cx="1219944" cy="576064"/>
          </a:xfrm>
          <a:prstGeom prst="straightConnector1">
            <a:avLst/>
          </a:prstGeom>
          <a:ln w="28575">
            <a:solidFill>
              <a:srgbClr val="0033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11"/>
          <p:cNvSpPr>
            <a:spLocks noChangeArrowheads="1"/>
          </p:cNvSpPr>
          <p:nvPr/>
        </p:nvSpPr>
        <p:spPr bwMode="auto">
          <a:xfrm>
            <a:off x="1571747" y="2492896"/>
            <a:ext cx="2514600" cy="857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chemeClr val="accent2"/>
                </a:solidFill>
                <a:latin typeface="Georgia" pitchFamily="18" charset="0"/>
              </a:rPr>
              <a:t>разговорный</a:t>
            </a:r>
          </a:p>
        </p:txBody>
      </p:sp>
      <p:sp>
        <p:nvSpPr>
          <p:cNvPr id="11" name="Скругленный прямоугольник 11"/>
          <p:cNvSpPr>
            <a:spLocks noChangeArrowheads="1"/>
          </p:cNvSpPr>
          <p:nvPr/>
        </p:nvSpPr>
        <p:spPr bwMode="auto">
          <a:xfrm>
            <a:off x="4838700" y="2506751"/>
            <a:ext cx="2514600" cy="857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chemeClr val="accent2"/>
                </a:solidFill>
                <a:latin typeface="Georgia" pitchFamily="18" charset="0"/>
              </a:rPr>
              <a:t>книжные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648200" y="1916832"/>
            <a:ext cx="1029612" cy="576064"/>
          </a:xfrm>
          <a:prstGeom prst="straightConnector1">
            <a:avLst/>
          </a:prstGeom>
          <a:ln w="28575">
            <a:solidFill>
              <a:srgbClr val="0033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162800" y="3456159"/>
            <a:ext cx="381000" cy="347464"/>
          </a:xfrm>
          <a:prstGeom prst="straightConnector1">
            <a:avLst/>
          </a:prstGeom>
          <a:ln w="28575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4710545" y="3456159"/>
            <a:ext cx="381000" cy="347464"/>
          </a:xfrm>
          <a:prstGeom prst="straightConnector1">
            <a:avLst/>
          </a:prstGeom>
          <a:ln w="28575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5677812" y="3456159"/>
            <a:ext cx="265788" cy="1321165"/>
          </a:xfrm>
          <a:prstGeom prst="straightConnector1">
            <a:avLst/>
          </a:prstGeom>
          <a:ln w="28575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096000" y="3456159"/>
            <a:ext cx="360218" cy="1147483"/>
          </a:xfrm>
          <a:prstGeom prst="straightConnector1">
            <a:avLst/>
          </a:prstGeom>
          <a:ln w="28575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11"/>
          <p:cNvSpPr>
            <a:spLocks noChangeArrowheads="1"/>
          </p:cNvSpPr>
          <p:nvPr/>
        </p:nvSpPr>
        <p:spPr bwMode="auto">
          <a:xfrm>
            <a:off x="2822140" y="4777324"/>
            <a:ext cx="2824499" cy="45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000" b="1" dirty="0">
                <a:latin typeface="Georgia" pitchFamily="18" charset="0"/>
              </a:rPr>
              <a:t>художественный</a:t>
            </a:r>
          </a:p>
        </p:txBody>
      </p:sp>
      <p:sp>
        <p:nvSpPr>
          <p:cNvPr id="27" name="Скругленный прямоугольник 11"/>
          <p:cNvSpPr>
            <a:spLocks noChangeArrowheads="1"/>
          </p:cNvSpPr>
          <p:nvPr/>
        </p:nvSpPr>
        <p:spPr bwMode="auto">
          <a:xfrm>
            <a:off x="2853314" y="3860676"/>
            <a:ext cx="2762153" cy="74597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000" b="1" dirty="0" smtClean="0">
                <a:latin typeface="Georgia" pitchFamily="18" charset="0"/>
              </a:rPr>
              <a:t>официально-деловой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8" name="Скругленный прямоугольник 11"/>
          <p:cNvSpPr>
            <a:spLocks noChangeArrowheads="1"/>
          </p:cNvSpPr>
          <p:nvPr/>
        </p:nvSpPr>
        <p:spPr bwMode="auto">
          <a:xfrm>
            <a:off x="5943600" y="4606652"/>
            <a:ext cx="2971800" cy="45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000" b="1" dirty="0">
                <a:latin typeface="Georgia" pitchFamily="18" charset="0"/>
              </a:rPr>
              <a:t>публицистический</a:t>
            </a:r>
          </a:p>
        </p:txBody>
      </p:sp>
      <p:sp>
        <p:nvSpPr>
          <p:cNvPr id="29" name="Скругленный прямоугольник 11"/>
          <p:cNvSpPr>
            <a:spLocks noChangeArrowheads="1"/>
          </p:cNvSpPr>
          <p:nvPr/>
        </p:nvSpPr>
        <p:spPr bwMode="auto">
          <a:xfrm>
            <a:off x="6456218" y="3844280"/>
            <a:ext cx="2438400" cy="45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000" b="1" dirty="0">
                <a:latin typeface="Georgia" pitchFamily="18" charset="0"/>
              </a:rPr>
              <a:t>научный</a:t>
            </a:r>
          </a:p>
        </p:txBody>
      </p:sp>
      <p:sp>
        <p:nvSpPr>
          <p:cNvPr id="6174" name="TextBox 38"/>
          <p:cNvSpPr txBox="1">
            <a:spLocks noChangeArrowheads="1"/>
          </p:cNvSpPr>
          <p:nvPr/>
        </p:nvSpPr>
        <p:spPr bwMode="auto">
          <a:xfrm>
            <a:off x="152400" y="5517232"/>
            <a:ext cx="88392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Стили речи </a:t>
            </a:r>
            <a:r>
              <a:rPr lang="ru-RU" sz="2000" b="1" dirty="0">
                <a:latin typeface="Georgia" pitchFamily="18" charset="0"/>
              </a:rPr>
              <a:t>– это деление внутри литературного языка, </a:t>
            </a:r>
            <a:r>
              <a:rPr lang="ru-RU" sz="2000" b="1" dirty="0" smtClean="0">
                <a:latin typeface="Georgia" pitchFamily="18" charset="0"/>
              </a:rPr>
              <a:t>обусловленное </a:t>
            </a:r>
            <a:r>
              <a:rPr lang="ru-RU" sz="2000" b="1" dirty="0">
                <a:latin typeface="Georgia" pitchFamily="18" charset="0"/>
              </a:rPr>
              <a:t>целями и задачами общения. </a:t>
            </a:r>
          </a:p>
          <a:p>
            <a:pPr algn="just" eaLnBrk="1" hangingPunct="1"/>
            <a:r>
              <a:rPr lang="ru-RU" sz="2000" b="1" dirty="0">
                <a:latin typeface="Georgia" pitchFamily="18" charset="0"/>
              </a:rPr>
              <a:t>Форма высказываний человека зависит от того, </a:t>
            </a: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где</a:t>
            </a:r>
            <a:r>
              <a:rPr lang="ru-RU" sz="2000" b="1" dirty="0">
                <a:latin typeface="Georgia" pitchFamily="18" charset="0"/>
              </a:rPr>
              <a:t>, </a:t>
            </a: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с кем</a:t>
            </a:r>
            <a:r>
              <a:rPr lang="ru-RU" sz="2000" b="1" dirty="0">
                <a:latin typeface="Georgia" pitchFamily="18" charset="0"/>
              </a:rPr>
              <a:t> и </a:t>
            </a: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зачем </a:t>
            </a:r>
            <a:r>
              <a:rPr lang="ru-RU" sz="2000" b="1" dirty="0">
                <a:latin typeface="Georgia" pitchFamily="18" charset="0"/>
              </a:rPr>
              <a:t>он говорит. </a:t>
            </a:r>
          </a:p>
        </p:txBody>
      </p:sp>
    </p:spTree>
    <p:extLst>
      <p:ext uri="{BB962C8B-B14F-4D97-AF65-F5344CB8AC3E}">
        <p14:creationId xmlns:p14="http://schemas.microsoft.com/office/powerpoint/2010/main" val="1256035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bigslide.ru/images/14/13835/960/img7.jpg"/>
          <p:cNvPicPr>
            <a:picLocks noChangeAspect="1" noChangeArrowheads="1"/>
          </p:cNvPicPr>
          <p:nvPr/>
        </p:nvPicPr>
        <p:blipFill rotWithShape="1">
          <a:blip r:embed="rId2"/>
          <a:srcRect b="31647"/>
          <a:stretch/>
        </p:blipFill>
        <p:spPr bwMode="auto">
          <a:xfrm>
            <a:off x="35613" y="332656"/>
            <a:ext cx="9108387" cy="41044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1720" y="5157192"/>
            <a:ext cx="6336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</a:rPr>
              <a:t>Ответ: </a:t>
            </a:r>
            <a:r>
              <a:rPr lang="ru-RU" sz="3200" b="1" dirty="0" smtClean="0">
                <a:solidFill>
                  <a:prstClr val="black"/>
                </a:solidFill>
              </a:rPr>
              <a:t>убеждала, уговаривала</a:t>
            </a:r>
            <a:endParaRPr lang="ru-RU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73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metod-kopilka.ru/images/doc/44/39145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260647"/>
            <a:ext cx="8108900" cy="64608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952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это за сочетания?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268760"/>
            <a:ext cx="7355160" cy="345638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i="1" dirty="0" smtClean="0"/>
              <a:t>слышал </a:t>
            </a:r>
            <a:r>
              <a:rPr lang="ru-RU" i="1" dirty="0"/>
              <a:t>краем </a:t>
            </a:r>
            <a:r>
              <a:rPr lang="ru-RU" i="1" dirty="0" smtClean="0"/>
              <a:t>уха</a:t>
            </a:r>
          </a:p>
          <a:p>
            <a:pPr marL="0" lvl="0" indent="0">
              <a:buNone/>
            </a:pPr>
            <a:r>
              <a:rPr lang="ru-RU" i="1" dirty="0" smtClean="0"/>
              <a:t>хлопал ушами</a:t>
            </a:r>
          </a:p>
          <a:p>
            <a:pPr marL="0" lvl="0" indent="0">
              <a:buNone/>
            </a:pPr>
            <a:r>
              <a:rPr lang="ru-RU" i="1" dirty="0" smtClean="0"/>
              <a:t>работал </a:t>
            </a:r>
            <a:r>
              <a:rPr lang="ru-RU" i="1" dirty="0"/>
              <a:t>не покладая </a:t>
            </a:r>
            <a:r>
              <a:rPr lang="ru-RU" i="1" dirty="0" smtClean="0"/>
              <a:t>рук</a:t>
            </a:r>
          </a:p>
          <a:p>
            <a:pPr marL="0" lvl="0" indent="0">
              <a:buNone/>
            </a:pPr>
            <a:r>
              <a:rPr lang="ru-RU" i="1" dirty="0" smtClean="0"/>
              <a:t>как </a:t>
            </a:r>
            <a:r>
              <a:rPr lang="ru-RU" i="1" dirty="0"/>
              <a:t>белка в </a:t>
            </a:r>
            <a:r>
              <a:rPr lang="ru-RU" i="1" dirty="0" smtClean="0"/>
              <a:t>колесе</a:t>
            </a:r>
          </a:p>
          <a:p>
            <a:pPr marL="0" lvl="0" indent="0">
              <a:buNone/>
            </a:pPr>
            <a:r>
              <a:rPr lang="ru-RU" i="1" dirty="0" smtClean="0"/>
              <a:t>шевелил мозгами</a:t>
            </a:r>
          </a:p>
          <a:p>
            <a:pPr marL="0" lvl="0" indent="0">
              <a:buNone/>
            </a:pPr>
            <a:r>
              <a:rPr lang="ru-RU" i="1" dirty="0" smtClean="0"/>
              <a:t>считал ворон</a:t>
            </a:r>
          </a:p>
          <a:p>
            <a:pPr marL="0" lvl="0" indent="0">
              <a:buNone/>
            </a:pPr>
            <a:r>
              <a:rPr lang="ru-RU" i="1" dirty="0" smtClean="0"/>
              <a:t>зарубил </a:t>
            </a:r>
            <a:r>
              <a:rPr lang="ru-RU" i="1" dirty="0"/>
              <a:t>на </a:t>
            </a:r>
            <a:r>
              <a:rPr lang="ru-RU" i="1" dirty="0" smtClean="0"/>
              <a:t>носу</a:t>
            </a:r>
          </a:p>
          <a:p>
            <a:pPr marL="0" lvl="0" indent="0">
              <a:buNone/>
            </a:pPr>
            <a:r>
              <a:rPr lang="ru-RU" i="1" dirty="0" smtClean="0"/>
              <a:t>бил баклуши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157192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Выберите </a:t>
            </a:r>
            <a:r>
              <a:rPr lang="ru-RU" sz="2800" dirty="0"/>
              <a:t>фразеологизм, который характеризует вашу работу </a:t>
            </a:r>
            <a:r>
              <a:rPr lang="ru-RU" sz="2800" dirty="0" smtClean="0"/>
              <a:t>уроке.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5899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1166170"/>
              </p:ext>
            </p:extLst>
          </p:nvPr>
        </p:nvGraphicFramePr>
        <p:xfrm>
          <a:off x="443996" y="404664"/>
          <a:ext cx="8232459" cy="2523744"/>
        </p:xfrm>
        <a:graphic>
          <a:graphicData uri="http://schemas.openxmlformats.org/drawingml/2006/table">
            <a:tbl>
              <a:tblPr firstRow="1" firstCol="1" bandRow="1"/>
              <a:tblGrid>
                <a:gridCol w="2122380"/>
                <a:gridCol w="2189552"/>
                <a:gridCol w="392052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ОЧИ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ГЛАЗА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ГЛЯДЕЛКИ, ШАРЫ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ЛИК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ЛИЦО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МОРДА, РОЖА, РЫЛО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ДЛАНЬ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РУКА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ЛАПА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КАРА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НАКАЗАНИЕ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НАГОНЯЙ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ВКУШАТЬ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ЕСТЬ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УПЛЕТАТЬ, ЖРАТЬ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1988" y="3212976"/>
            <a:ext cx="8376476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• </a:t>
            </a:r>
            <a:r>
              <a:rPr lang="ru-RU" sz="2400" dirty="0" smtClean="0"/>
              <a:t>Сравните </a:t>
            </a:r>
            <a:r>
              <a:rPr lang="ru-RU" sz="2400" dirty="0"/>
              <a:t>слова в колонках. В </a:t>
            </a:r>
            <a:r>
              <a:rPr lang="ru-RU" sz="2400" dirty="0" smtClean="0"/>
              <a:t>чём </a:t>
            </a:r>
            <a:r>
              <a:rPr lang="ru-RU" sz="2400" dirty="0"/>
              <a:t>сходства и отличия между ними</a:t>
            </a:r>
            <a:r>
              <a:rPr lang="ru-RU" sz="2400" dirty="0" smtClean="0"/>
              <a:t>?</a:t>
            </a:r>
          </a:p>
          <a:p>
            <a:pPr algn="just"/>
            <a:endParaRPr lang="ru-RU" sz="2000" dirty="0"/>
          </a:p>
          <a:p>
            <a:pPr algn="just"/>
            <a:r>
              <a:rPr lang="ru-RU" sz="2400" dirty="0" smtClean="0"/>
              <a:t>• Какие </a:t>
            </a:r>
            <a:r>
              <a:rPr lang="ru-RU" sz="2400" dirty="0"/>
              <a:t>сходства есть между словами одной КОЛОНКИ</a:t>
            </a:r>
            <a:r>
              <a:rPr lang="ru-RU" sz="2400" dirty="0" smtClean="0"/>
              <a:t>?</a:t>
            </a:r>
          </a:p>
          <a:p>
            <a:pPr algn="just"/>
            <a:endParaRPr lang="ru-RU" sz="2000" dirty="0"/>
          </a:p>
          <a:p>
            <a:pPr algn="just"/>
            <a:r>
              <a:rPr lang="ru-RU" sz="2400" dirty="0" smtClean="0"/>
              <a:t>• Как </a:t>
            </a:r>
            <a:r>
              <a:rPr lang="ru-RU" sz="2400" dirty="0"/>
              <a:t>вы думаете, почему в первой </a:t>
            </a:r>
            <a:r>
              <a:rPr lang="ru-RU" sz="2400" dirty="0" smtClean="0"/>
              <a:t>СТРОКЕ стоят  </a:t>
            </a:r>
            <a:r>
              <a:rPr lang="ru-RU" sz="2400" dirty="0"/>
              <a:t>« +» и  </a:t>
            </a:r>
            <a:r>
              <a:rPr lang="ru-RU" sz="2400" dirty="0" smtClean="0"/>
              <a:t>«-»?</a:t>
            </a:r>
          </a:p>
          <a:p>
            <a:pPr algn="just"/>
            <a:r>
              <a:rPr lang="ru-RU" sz="2400" dirty="0" smtClean="0"/>
              <a:t> </a:t>
            </a:r>
            <a:endParaRPr lang="ru-RU" sz="2400" dirty="0"/>
          </a:p>
          <a:p>
            <a:pPr algn="just"/>
            <a:r>
              <a:rPr lang="ru-RU" sz="2400" dirty="0" smtClean="0"/>
              <a:t>• В  </a:t>
            </a:r>
            <a:r>
              <a:rPr lang="ru-RU" sz="2400" dirty="0"/>
              <a:t>какой ситуации можно использовать одни слова, а в какой другие?</a:t>
            </a:r>
          </a:p>
        </p:txBody>
      </p:sp>
    </p:spTree>
    <p:extLst>
      <p:ext uri="{BB962C8B-B14F-4D97-AF65-F5344CB8AC3E}">
        <p14:creationId xmlns:p14="http://schemas.microsoft.com/office/powerpoint/2010/main" val="393661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92696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1.	Эти книги продали за невысокую цену. </a:t>
            </a:r>
          </a:p>
          <a:p>
            <a:r>
              <a:rPr lang="ru-RU" sz="2800" dirty="0"/>
              <a:t>2.	Эти книги реализовали по цене 20 рублей. </a:t>
            </a:r>
          </a:p>
          <a:p>
            <a:r>
              <a:rPr lang="ru-RU" sz="2800" dirty="0"/>
              <a:t>3.	Эти книги спихнули чуть ли не даром.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924944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•</a:t>
            </a:r>
            <a:r>
              <a:rPr lang="ru-RU" sz="2400" dirty="0"/>
              <a:t>	Все ли предложения можно употребить в любой речевой ситуации?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•	Давайте подумаем, как называют слова, которые можно использовать в любом стиле речи? </a:t>
            </a:r>
          </a:p>
        </p:txBody>
      </p:sp>
    </p:spTree>
    <p:extLst>
      <p:ext uri="{BB962C8B-B14F-4D97-AF65-F5344CB8AC3E}">
        <p14:creationId xmlns:p14="http://schemas.microsoft.com/office/powerpoint/2010/main" val="95205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s1.ppt4web.ru/images/5622/69932/640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99" y="188640"/>
            <a:ext cx="8900989" cy="66693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086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ПЕРЕД </a:t>
            </a:r>
            <a:r>
              <a:rPr lang="ru-RU" sz="2400" dirty="0"/>
              <a:t>ВАМИ НЕСКОЛЬКО СЛОВ, ВАША ЗАДАЧА </a:t>
            </a:r>
            <a:r>
              <a:rPr lang="ru-RU" sz="2400" dirty="0" smtClean="0"/>
              <a:t>РАССТАВИТЬ </a:t>
            </a:r>
            <a:r>
              <a:rPr lang="ru-RU" sz="2400" dirty="0"/>
              <a:t>ИХ В НУЖНОМ ПОРЯДКЕ, ЧТОБЫ ПОЛУЧИЛАСЬ ТЕМА УРОКА.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1772816"/>
            <a:ext cx="142190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лексики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9926" y="2306247"/>
            <a:ext cx="251968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/>
              <a:t>с</a:t>
            </a:r>
            <a:r>
              <a:rPr lang="ru-RU" sz="2400" dirty="0" smtClean="0"/>
              <a:t>тилистическая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117336"/>
            <a:ext cx="142190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русского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67094" y="1556691"/>
            <a:ext cx="98985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языка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07274" y="3117336"/>
            <a:ext cx="122413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окраска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3887470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Стилистическая окраска лексики русского языка</a:t>
            </a:r>
          </a:p>
        </p:txBody>
      </p:sp>
    </p:spTree>
    <p:extLst>
      <p:ext uri="{BB962C8B-B14F-4D97-AF65-F5344CB8AC3E}">
        <p14:creationId xmlns:p14="http://schemas.microsoft.com/office/powerpoint/2010/main" val="1241088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1"/>
          <p:cNvSpPr>
            <a:spLocks noChangeArrowheads="1"/>
          </p:cNvSpPr>
          <p:nvPr/>
        </p:nvSpPr>
        <p:spPr bwMode="auto">
          <a:xfrm>
            <a:off x="1939636" y="476672"/>
            <a:ext cx="5181600" cy="857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3200" b="1" dirty="0">
                <a:solidFill>
                  <a:srgbClr val="333399"/>
                </a:solidFill>
                <a:latin typeface="Georgia" pitchFamily="18" charset="0"/>
              </a:rPr>
              <a:t>ОКРАСКА СЛОВ</a:t>
            </a:r>
          </a:p>
        </p:txBody>
      </p:sp>
      <p:cxnSp>
        <p:nvCxnSpPr>
          <p:cNvPr id="7" name="Прямая со стрелкой 6"/>
          <p:cNvCxnSpPr>
            <a:endCxn id="10" idx="0"/>
          </p:cNvCxnSpPr>
          <p:nvPr/>
        </p:nvCxnSpPr>
        <p:spPr>
          <a:xfrm flipH="1">
            <a:off x="2438400" y="1393726"/>
            <a:ext cx="2092037" cy="511274"/>
          </a:xfrm>
          <a:prstGeom prst="straightConnector1">
            <a:avLst/>
          </a:prstGeom>
          <a:ln w="28575">
            <a:solidFill>
              <a:srgbClr val="0033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11"/>
          <p:cNvSpPr>
            <a:spLocks noChangeArrowheads="1"/>
          </p:cNvSpPr>
          <p:nvPr/>
        </p:nvSpPr>
        <p:spPr bwMode="auto">
          <a:xfrm>
            <a:off x="914400" y="1905000"/>
            <a:ext cx="3048000" cy="990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333399"/>
                </a:solidFill>
                <a:latin typeface="Georgia" pitchFamily="18" charset="0"/>
              </a:rPr>
              <a:t>нейтральные</a:t>
            </a:r>
          </a:p>
          <a:p>
            <a:pPr marL="342900" indent="-342900" algn="ctr">
              <a:defRPr/>
            </a:pPr>
            <a:r>
              <a:rPr lang="ru-RU" sz="2400" b="1" dirty="0">
                <a:solidFill>
                  <a:srgbClr val="333399"/>
                </a:solidFill>
                <a:latin typeface="Georgia" pitchFamily="18" charset="0"/>
              </a:rPr>
              <a:t>слова</a:t>
            </a:r>
            <a:r>
              <a:rPr lang="ru-RU" sz="1600" dirty="0"/>
              <a:t> </a:t>
            </a:r>
            <a:endParaRPr lang="ru-RU" sz="1600" b="1" dirty="0">
              <a:solidFill>
                <a:srgbClr val="333399"/>
              </a:solidFill>
              <a:latin typeface="Georgia" pitchFamily="18" charset="0"/>
            </a:endParaRPr>
          </a:p>
        </p:txBody>
      </p:sp>
      <p:sp>
        <p:nvSpPr>
          <p:cNvPr id="11" name="Скругленный прямоугольник 11"/>
          <p:cNvSpPr>
            <a:spLocks noChangeArrowheads="1"/>
          </p:cNvSpPr>
          <p:nvPr/>
        </p:nvSpPr>
        <p:spPr bwMode="auto">
          <a:xfrm>
            <a:off x="4378036" y="1885950"/>
            <a:ext cx="4370428" cy="10096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333399"/>
                </a:solidFill>
                <a:latin typeface="Georgia" pitchFamily="18" charset="0"/>
              </a:rPr>
              <a:t>стилистически</a:t>
            </a:r>
          </a:p>
          <a:p>
            <a:pPr marL="342900" indent="-342900" algn="ctr">
              <a:defRPr/>
            </a:pPr>
            <a:r>
              <a:rPr lang="ru-RU" sz="2400" b="1" dirty="0">
                <a:solidFill>
                  <a:srgbClr val="333399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333399"/>
                </a:solidFill>
                <a:latin typeface="Georgia" pitchFamily="18" charset="0"/>
              </a:rPr>
              <a:t>окрашенные слова</a:t>
            </a:r>
            <a:endParaRPr lang="ru-RU" sz="2400" b="1" dirty="0">
              <a:solidFill>
                <a:srgbClr val="333399"/>
              </a:solidFill>
              <a:latin typeface="Georgia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775448" y="1426631"/>
            <a:ext cx="1812776" cy="342900"/>
          </a:xfrm>
          <a:prstGeom prst="straightConnector1">
            <a:avLst/>
          </a:prstGeom>
          <a:ln w="28575">
            <a:solidFill>
              <a:srgbClr val="0033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5928370" y="3224758"/>
            <a:ext cx="457200" cy="1588"/>
          </a:xfrm>
          <a:prstGeom prst="straightConnector1">
            <a:avLst/>
          </a:prstGeom>
          <a:ln w="28575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3784848" y="3474934"/>
            <a:ext cx="1447800" cy="533400"/>
          </a:xfrm>
          <a:prstGeom prst="straightConnector1">
            <a:avLst/>
          </a:prstGeom>
          <a:ln w="28575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7484919" y="3492252"/>
            <a:ext cx="1447800" cy="457200"/>
          </a:xfrm>
          <a:prstGeom prst="straightConnector1">
            <a:avLst/>
          </a:prstGeom>
          <a:ln w="28575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11"/>
          <p:cNvSpPr>
            <a:spLocks noChangeArrowheads="1"/>
          </p:cNvSpPr>
          <p:nvPr/>
        </p:nvSpPr>
        <p:spPr bwMode="auto">
          <a:xfrm>
            <a:off x="5116202" y="3513034"/>
            <a:ext cx="2438400" cy="45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книжные</a:t>
            </a:r>
          </a:p>
        </p:txBody>
      </p:sp>
      <p:sp>
        <p:nvSpPr>
          <p:cNvPr id="28" name="Скругленный прямоугольник 11"/>
          <p:cNvSpPr>
            <a:spLocks noChangeArrowheads="1"/>
          </p:cNvSpPr>
          <p:nvPr/>
        </p:nvSpPr>
        <p:spPr bwMode="auto">
          <a:xfrm>
            <a:off x="2901861" y="4514025"/>
            <a:ext cx="2438400" cy="45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разговорные</a:t>
            </a:r>
          </a:p>
        </p:txBody>
      </p:sp>
      <p:sp>
        <p:nvSpPr>
          <p:cNvPr id="29" name="Скругленный прямоугольник 11"/>
          <p:cNvSpPr>
            <a:spLocks noChangeArrowheads="1"/>
          </p:cNvSpPr>
          <p:nvPr/>
        </p:nvSpPr>
        <p:spPr bwMode="auto">
          <a:xfrm>
            <a:off x="6084168" y="4465534"/>
            <a:ext cx="2940868" cy="45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просторечные</a:t>
            </a:r>
          </a:p>
        </p:txBody>
      </p:sp>
    </p:spTree>
    <p:extLst>
      <p:ext uri="{BB962C8B-B14F-4D97-AF65-F5344CB8AC3E}">
        <p14:creationId xmlns:p14="http://schemas.microsoft.com/office/powerpoint/2010/main" val="375130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8"/>
          <p:cNvSpPr>
            <a:spLocks noChangeArrowheads="1" noChangeShapeType="1" noTextEdit="1"/>
          </p:cNvSpPr>
          <p:nvPr/>
        </p:nvSpPr>
        <p:spPr bwMode="auto">
          <a:xfrm>
            <a:off x="990600" y="96982"/>
            <a:ext cx="7010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99"/>
                </a:solidFill>
                <a:latin typeface="Georgia"/>
              </a:rPr>
              <a:t>Приведём примеры</a:t>
            </a:r>
          </a:p>
        </p:txBody>
      </p:sp>
      <p:sp>
        <p:nvSpPr>
          <p:cNvPr id="10" name="Скругленный прямоугольник 11"/>
          <p:cNvSpPr>
            <a:spLocks noChangeArrowheads="1"/>
          </p:cNvSpPr>
          <p:nvPr/>
        </p:nvSpPr>
        <p:spPr bwMode="auto">
          <a:xfrm>
            <a:off x="304800" y="705716"/>
            <a:ext cx="2755032" cy="990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333399"/>
                </a:solidFill>
                <a:latin typeface="Georgia" pitchFamily="18" charset="0"/>
              </a:rPr>
              <a:t>нейтральные</a:t>
            </a:r>
          </a:p>
          <a:p>
            <a:pPr marL="342900" indent="-342900" algn="ctr">
              <a:defRPr/>
            </a:pPr>
            <a:r>
              <a:rPr lang="ru-RU" sz="2400" b="1" dirty="0">
                <a:solidFill>
                  <a:srgbClr val="333399"/>
                </a:solidFill>
                <a:latin typeface="Georgia" pitchFamily="18" charset="0"/>
              </a:rPr>
              <a:t>слова</a:t>
            </a:r>
            <a:endParaRPr lang="ru-RU" sz="1600" b="1" dirty="0">
              <a:solidFill>
                <a:srgbClr val="333399"/>
              </a:solidFill>
              <a:latin typeface="Georgia" pitchFamily="18" charset="0"/>
            </a:endParaRPr>
          </a:p>
        </p:txBody>
      </p:sp>
      <p:sp>
        <p:nvSpPr>
          <p:cNvPr id="11" name="Скругленный прямоугольник 11"/>
          <p:cNvSpPr>
            <a:spLocks noChangeArrowheads="1"/>
          </p:cNvSpPr>
          <p:nvPr/>
        </p:nvSpPr>
        <p:spPr bwMode="auto">
          <a:xfrm>
            <a:off x="4067944" y="705716"/>
            <a:ext cx="4536504" cy="10096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333399"/>
                </a:solidFill>
                <a:latin typeface="Georgia" pitchFamily="18" charset="0"/>
              </a:rPr>
              <a:t>стилистически</a:t>
            </a:r>
          </a:p>
          <a:p>
            <a:pPr marL="342900" indent="-342900" algn="ctr">
              <a:defRPr/>
            </a:pPr>
            <a:r>
              <a:rPr lang="ru-RU" sz="2400" b="1" dirty="0">
                <a:solidFill>
                  <a:srgbClr val="333399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333399"/>
                </a:solidFill>
                <a:latin typeface="Georgia" pitchFamily="18" charset="0"/>
              </a:rPr>
              <a:t>окрашенные слова</a:t>
            </a:r>
            <a:endParaRPr lang="ru-RU" sz="2400" b="1" dirty="0">
              <a:solidFill>
                <a:srgbClr val="333399"/>
              </a:solidFill>
              <a:latin typeface="Georgia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6019800" y="1762774"/>
            <a:ext cx="0" cy="3178394"/>
          </a:xfrm>
          <a:prstGeom prst="straightConnector1">
            <a:avLst/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11"/>
          <p:cNvSpPr>
            <a:spLocks noChangeArrowheads="1"/>
          </p:cNvSpPr>
          <p:nvPr/>
        </p:nvSpPr>
        <p:spPr bwMode="auto">
          <a:xfrm>
            <a:off x="3347864" y="4941168"/>
            <a:ext cx="5567536" cy="191683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just">
              <a:defRPr/>
            </a:pPr>
            <a:endParaRPr lang="ru-RU" sz="800" b="1" dirty="0">
              <a:solidFill>
                <a:srgbClr val="000000"/>
              </a:solidFill>
              <a:latin typeface="Georgia" pitchFamily="18" charset="0"/>
            </a:endParaRPr>
          </a:p>
          <a:p>
            <a:pPr marL="342900" indent="-342900" algn="just">
              <a:defRPr/>
            </a:pPr>
            <a:endParaRPr lang="ru-RU" sz="800" b="1" dirty="0">
              <a:solidFill>
                <a:srgbClr val="000000"/>
              </a:solidFill>
              <a:latin typeface="Georgia" pitchFamily="18" charset="0"/>
            </a:endParaRPr>
          </a:p>
          <a:p>
            <a:pPr marL="342900" indent="-342900" algn="ctr">
              <a:defRPr/>
            </a:pP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просторечная </a:t>
            </a: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лексика </a:t>
            </a:r>
          </a:p>
          <a:p>
            <a:pPr marL="342900" indent="-342900" algn="just">
              <a:defRPr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      </a:t>
            </a:r>
            <a:r>
              <a:rPr lang="ru-RU" sz="1300" dirty="0" smtClean="0">
                <a:solidFill>
                  <a:srgbClr val="000000"/>
                </a:solidFill>
                <a:latin typeface="Georgia" pitchFamily="18" charset="0"/>
              </a:rPr>
              <a:t>(</a:t>
            </a:r>
            <a:r>
              <a:rPr lang="ru-RU" sz="1300" dirty="0">
                <a:solidFill>
                  <a:srgbClr val="000000"/>
                </a:solidFill>
                <a:latin typeface="Georgia" pitchFamily="18" charset="0"/>
              </a:rPr>
              <a:t>слова, отличающиеся большей </a:t>
            </a:r>
            <a:r>
              <a:rPr lang="ru-RU" sz="1300" dirty="0" smtClean="0">
                <a:solidFill>
                  <a:srgbClr val="000000"/>
                </a:solidFill>
                <a:latin typeface="Georgia" pitchFamily="18" charset="0"/>
              </a:rPr>
              <a:t>степенью грубости, способные </a:t>
            </a:r>
            <a:r>
              <a:rPr lang="ru-RU" sz="1300" dirty="0">
                <a:solidFill>
                  <a:srgbClr val="000000"/>
                </a:solidFill>
                <a:latin typeface="Georgia" pitchFamily="18" charset="0"/>
              </a:rPr>
              <a:t>передавать отрицательное </a:t>
            </a:r>
            <a:r>
              <a:rPr lang="ru-RU" sz="1300" dirty="0" smtClean="0">
                <a:solidFill>
                  <a:srgbClr val="000000"/>
                </a:solidFill>
                <a:latin typeface="Georgia" pitchFamily="18" charset="0"/>
              </a:rPr>
              <a:t>отношение говорящего </a:t>
            </a:r>
            <a:r>
              <a:rPr lang="ru-RU" sz="1300" dirty="0">
                <a:solidFill>
                  <a:srgbClr val="000000"/>
                </a:solidFill>
                <a:latin typeface="Georgia" pitchFamily="18" charset="0"/>
              </a:rPr>
              <a:t>к каким-либо явлениям; просторечная лексика </a:t>
            </a:r>
            <a:r>
              <a:rPr lang="ru-RU" sz="1300" dirty="0" smtClean="0">
                <a:solidFill>
                  <a:srgbClr val="000000"/>
                </a:solidFill>
                <a:latin typeface="Georgia" pitchFamily="18" charset="0"/>
              </a:rPr>
              <a:t>выходит за </a:t>
            </a:r>
            <a:r>
              <a:rPr lang="ru-RU" sz="1300" dirty="0">
                <a:solidFill>
                  <a:srgbClr val="000000"/>
                </a:solidFill>
                <a:latin typeface="Georgia" pitchFamily="18" charset="0"/>
              </a:rPr>
              <a:t>пределы строго нормированной русской литературной речи)</a:t>
            </a:r>
          </a:p>
          <a:p>
            <a:pPr marL="342900" indent="-342900" algn="just">
              <a:defRPr/>
            </a:pPr>
            <a:endParaRPr lang="ru-RU" sz="800" dirty="0">
              <a:solidFill>
                <a:srgbClr val="000000"/>
              </a:solidFill>
              <a:latin typeface="Georgia" pitchFamily="18" charset="0"/>
            </a:endParaRPr>
          </a:p>
          <a:p>
            <a:pPr marL="342900" indent="-342900" algn="just">
              <a:defRPr/>
            </a:pPr>
            <a:r>
              <a:rPr lang="ru-RU" i="1" dirty="0">
                <a:latin typeface="Georgia" pitchFamily="18" charset="0"/>
              </a:rPr>
              <a:t>небось, отродясь, обормот, дрыхнуть, облапошить и т.д.</a:t>
            </a:r>
          </a:p>
          <a:p>
            <a:pPr marL="342900" indent="-342900" algn="just">
              <a:defRPr/>
            </a:pPr>
            <a:endParaRPr lang="ru-RU" sz="1400" dirty="0">
              <a:latin typeface="Georgia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828799" y="1696316"/>
            <a:ext cx="0" cy="380567"/>
          </a:xfrm>
          <a:prstGeom prst="straightConnector1">
            <a:avLst/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1"/>
          <p:cNvSpPr>
            <a:spLocks noChangeArrowheads="1"/>
          </p:cNvSpPr>
          <p:nvPr/>
        </p:nvSpPr>
        <p:spPr bwMode="auto">
          <a:xfrm>
            <a:off x="304800" y="2076883"/>
            <a:ext cx="2755032" cy="310471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endParaRPr lang="ru-RU" sz="800" b="1" dirty="0">
              <a:solidFill>
                <a:srgbClr val="333399"/>
              </a:solidFill>
              <a:latin typeface="Georgia" pitchFamily="18" charset="0"/>
            </a:endParaRPr>
          </a:p>
          <a:p>
            <a:pPr marL="342900" indent="-342900" algn="ctr">
              <a:defRPr/>
            </a:pPr>
            <a:endParaRPr lang="ru-RU" sz="800" b="1" dirty="0">
              <a:solidFill>
                <a:srgbClr val="333399"/>
              </a:solidFill>
              <a:latin typeface="Georgia" pitchFamily="18" charset="0"/>
            </a:endParaRPr>
          </a:p>
          <a:p>
            <a:pPr marL="342900" indent="-342900" algn="ctr">
              <a:defRPr/>
            </a:pPr>
            <a:r>
              <a:rPr lang="ru-RU" b="1" dirty="0" err="1" smtClean="0">
                <a:latin typeface="Georgia" pitchFamily="18" charset="0"/>
              </a:rPr>
              <a:t>межстилевая</a:t>
            </a:r>
            <a:endParaRPr lang="ru-RU" b="1" dirty="0">
              <a:latin typeface="Georgia" pitchFamily="18" charset="0"/>
            </a:endParaRPr>
          </a:p>
          <a:p>
            <a:pPr marL="342900" indent="-342900" algn="ctr">
              <a:defRPr/>
            </a:pPr>
            <a:r>
              <a:rPr lang="ru-RU" b="1" dirty="0">
                <a:latin typeface="Georgia" pitchFamily="18" charset="0"/>
              </a:rPr>
              <a:t>лексика </a:t>
            </a: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(слова, не </a:t>
            </a:r>
            <a:r>
              <a:rPr lang="ru-RU" sz="1300" dirty="0" smtClean="0">
                <a:latin typeface="Georgia" pitchFamily="18" charset="0"/>
              </a:rPr>
              <a:t> закреплённые </a:t>
            </a:r>
            <a:r>
              <a:rPr lang="ru-RU" sz="1300" dirty="0">
                <a:latin typeface="Georgia" pitchFamily="18" charset="0"/>
              </a:rPr>
              <a:t>за</a:t>
            </a: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каким-нибудь определённым</a:t>
            </a: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стилем и употребляющиеся в</a:t>
            </a: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любой ситуации, лишённые</a:t>
            </a: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 особой экспрессии, эмоций)</a:t>
            </a:r>
            <a:endParaRPr lang="ru-RU" sz="1200" dirty="0">
              <a:latin typeface="Georgia" pitchFamily="18" charset="0"/>
            </a:endParaRPr>
          </a:p>
          <a:p>
            <a:pPr algn="just">
              <a:defRPr/>
            </a:pPr>
            <a:endParaRPr lang="ru-RU" sz="800" i="1" dirty="0">
              <a:latin typeface="Georgia" pitchFamily="18" charset="0"/>
            </a:endParaRPr>
          </a:p>
          <a:p>
            <a:pPr algn="just">
              <a:defRPr/>
            </a:pPr>
            <a:r>
              <a:rPr lang="ru-RU" i="1" dirty="0">
                <a:latin typeface="Georgia" pitchFamily="18" charset="0"/>
              </a:rPr>
              <a:t>вода, небо, </a:t>
            </a:r>
            <a:r>
              <a:rPr lang="ru-RU" i="1" dirty="0" smtClean="0">
                <a:latin typeface="Georgia" pitchFamily="18" charset="0"/>
              </a:rPr>
              <a:t>спать</a:t>
            </a:r>
            <a:r>
              <a:rPr lang="ru-RU" i="1" dirty="0">
                <a:latin typeface="Georgia" pitchFamily="18" charset="0"/>
              </a:rPr>
              <a:t>, делать, большой, </a:t>
            </a:r>
            <a:r>
              <a:rPr lang="ru-RU" i="1" dirty="0" err="1" smtClean="0">
                <a:latin typeface="Georgia" pitchFamily="18" charset="0"/>
              </a:rPr>
              <a:t>го-рячий</a:t>
            </a:r>
            <a:r>
              <a:rPr lang="ru-RU" i="1" dirty="0">
                <a:latin typeface="Georgia" pitchFamily="18" charset="0"/>
              </a:rPr>
              <a:t>, весело, </a:t>
            </a:r>
            <a:r>
              <a:rPr lang="ru-RU" i="1" dirty="0" smtClean="0">
                <a:latin typeface="Georgia" pitchFamily="18" charset="0"/>
              </a:rPr>
              <a:t>труд-но</a:t>
            </a:r>
            <a:r>
              <a:rPr lang="ru-RU" i="1" dirty="0">
                <a:latin typeface="Georgia" pitchFamily="18" charset="0"/>
              </a:rPr>
              <a:t>, и , если, </a:t>
            </a:r>
            <a:r>
              <a:rPr lang="ru-RU" i="1" dirty="0" smtClean="0">
                <a:latin typeface="Georgia" pitchFamily="18" charset="0"/>
              </a:rPr>
              <a:t>из-за и </a:t>
            </a:r>
            <a:r>
              <a:rPr lang="ru-RU" i="1" dirty="0">
                <a:latin typeface="Georgia" pitchFamily="18" charset="0"/>
              </a:rPr>
              <a:t>т.д.</a:t>
            </a:r>
          </a:p>
          <a:p>
            <a:pPr marL="342900" indent="-342900" algn="ctr">
              <a:defRPr/>
            </a:pPr>
            <a:r>
              <a:rPr lang="ru-RU" sz="2400" b="1" dirty="0">
                <a:solidFill>
                  <a:srgbClr val="333399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22" name="Скругленный прямоугольник 11"/>
          <p:cNvSpPr>
            <a:spLocks noChangeArrowheads="1"/>
          </p:cNvSpPr>
          <p:nvPr/>
        </p:nvSpPr>
        <p:spPr bwMode="auto">
          <a:xfrm>
            <a:off x="3200400" y="2076883"/>
            <a:ext cx="2743200" cy="272026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endParaRPr lang="ru-RU" sz="800" b="1" dirty="0">
              <a:solidFill>
                <a:srgbClr val="333399"/>
              </a:solidFill>
              <a:latin typeface="Georgia" pitchFamily="18" charset="0"/>
            </a:endParaRPr>
          </a:p>
          <a:p>
            <a:pPr marL="342900" indent="-342900" algn="ctr">
              <a:defRPr/>
            </a:pPr>
            <a:endParaRPr lang="ru-RU" sz="800" b="1" dirty="0">
              <a:solidFill>
                <a:srgbClr val="333399"/>
              </a:solidFill>
              <a:latin typeface="Georgia" pitchFamily="18" charset="0"/>
            </a:endParaRPr>
          </a:p>
          <a:p>
            <a:pPr marL="342900" indent="-342900" algn="ctr">
              <a:defRPr/>
            </a:pP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книжная  </a:t>
            </a:r>
          </a:p>
          <a:p>
            <a:pPr marL="342900" indent="-342900" algn="ctr">
              <a:defRPr/>
            </a:pP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лексика</a:t>
            </a: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(слова, которым характерна</a:t>
            </a: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торжественность, </a:t>
            </a:r>
            <a:r>
              <a:rPr lang="ru-RU" sz="1300" dirty="0" err="1">
                <a:latin typeface="Georgia" pitchFamily="18" charset="0"/>
              </a:rPr>
              <a:t>поэтич</a:t>
            </a:r>
            <a:r>
              <a:rPr lang="ru-RU" sz="800" dirty="0">
                <a:latin typeface="Georgia" pitchFamily="18" charset="0"/>
              </a:rPr>
              <a:t>-</a:t>
            </a:r>
          </a:p>
          <a:p>
            <a:pPr marL="342900" indent="-342900" algn="just">
              <a:defRPr/>
            </a:pPr>
            <a:r>
              <a:rPr lang="ru-RU" sz="1300" dirty="0" err="1">
                <a:latin typeface="Georgia" pitchFamily="18" charset="0"/>
              </a:rPr>
              <a:t>ность</a:t>
            </a:r>
            <a:r>
              <a:rPr lang="ru-RU" sz="1300" dirty="0">
                <a:latin typeface="Georgia" pitchFamily="18" charset="0"/>
              </a:rPr>
              <a:t>, употребляющиеся </a:t>
            </a:r>
            <a:r>
              <a:rPr lang="ru-RU" sz="1300" dirty="0" err="1">
                <a:latin typeface="Georgia" pitchFamily="18" charset="0"/>
              </a:rPr>
              <a:t>пре</a:t>
            </a:r>
            <a:r>
              <a:rPr lang="ru-RU" sz="800" dirty="0">
                <a:latin typeface="Georgia" pitchFamily="18" charset="0"/>
              </a:rPr>
              <a:t>-</a:t>
            </a:r>
            <a:endParaRPr lang="ru-RU" sz="1300" dirty="0">
              <a:latin typeface="Georgia" pitchFamily="18" charset="0"/>
            </a:endParaRP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имущественно в ораторской</a:t>
            </a: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и поэтической речи)</a:t>
            </a:r>
          </a:p>
          <a:p>
            <a:pPr algn="just">
              <a:defRPr/>
            </a:pPr>
            <a:endParaRPr lang="ru-RU" sz="800" i="1" dirty="0">
              <a:latin typeface="Georgia" pitchFamily="18" charset="0"/>
            </a:endParaRPr>
          </a:p>
          <a:p>
            <a:pPr algn="just">
              <a:defRPr/>
            </a:pPr>
            <a:r>
              <a:rPr lang="ru-RU" i="1" dirty="0">
                <a:latin typeface="Georgia" pitchFamily="18" charset="0"/>
              </a:rPr>
              <a:t>дерзание, отречься </a:t>
            </a:r>
            <a:r>
              <a:rPr lang="ru-RU" i="1" dirty="0" smtClean="0">
                <a:latin typeface="Georgia" pitchFamily="18" charset="0"/>
              </a:rPr>
              <a:t>творец</a:t>
            </a:r>
            <a:r>
              <a:rPr lang="ru-RU" i="1" dirty="0">
                <a:latin typeface="Georgia" pitchFamily="18" charset="0"/>
              </a:rPr>
              <a:t>, отчизна, </a:t>
            </a:r>
            <a:r>
              <a:rPr lang="ru-RU" i="1" dirty="0" smtClean="0">
                <a:latin typeface="Georgia" pitchFamily="18" charset="0"/>
              </a:rPr>
              <a:t>воспарить</a:t>
            </a:r>
            <a:r>
              <a:rPr lang="ru-RU" i="1" dirty="0">
                <a:latin typeface="Georgia" pitchFamily="18" charset="0"/>
              </a:rPr>
              <a:t>, </a:t>
            </a:r>
            <a:r>
              <a:rPr lang="ru-RU" i="1" dirty="0" smtClean="0">
                <a:latin typeface="Georgia" pitchFamily="18" charset="0"/>
              </a:rPr>
              <a:t>дух и </a:t>
            </a:r>
            <a:r>
              <a:rPr lang="ru-RU" i="1" dirty="0">
                <a:latin typeface="Georgia" pitchFamily="18" charset="0"/>
              </a:rPr>
              <a:t>т.д.</a:t>
            </a:r>
          </a:p>
          <a:p>
            <a:pPr marL="342900" indent="-342900" algn="ctr">
              <a:defRPr/>
            </a:pPr>
            <a:r>
              <a:rPr lang="ru-RU" sz="2400" b="1" dirty="0">
                <a:solidFill>
                  <a:srgbClr val="333399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24" name="Скругленный прямоугольник 11"/>
          <p:cNvSpPr>
            <a:spLocks noChangeArrowheads="1"/>
          </p:cNvSpPr>
          <p:nvPr/>
        </p:nvSpPr>
        <p:spPr bwMode="auto">
          <a:xfrm>
            <a:off x="6096000" y="2076883"/>
            <a:ext cx="2819400" cy="272026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endParaRPr lang="ru-RU" sz="800" b="1" dirty="0">
              <a:solidFill>
                <a:srgbClr val="333399"/>
              </a:solidFill>
              <a:latin typeface="Georgia" pitchFamily="18" charset="0"/>
            </a:endParaRPr>
          </a:p>
          <a:p>
            <a:pPr marL="342900" indent="-342900" algn="ctr">
              <a:defRPr/>
            </a:pPr>
            <a:endParaRPr lang="ru-RU" sz="800" b="1" dirty="0">
              <a:solidFill>
                <a:srgbClr val="333399"/>
              </a:solidFill>
              <a:latin typeface="Georgia" pitchFamily="18" charset="0"/>
            </a:endParaRPr>
          </a:p>
          <a:p>
            <a:pPr marL="342900" indent="-342900" algn="ctr">
              <a:defRPr/>
            </a:pP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разговорная</a:t>
            </a:r>
          </a:p>
          <a:p>
            <a:pPr marL="342900" indent="-342900" algn="ctr">
              <a:defRPr/>
            </a:pPr>
            <a:r>
              <a:rPr lang="ru-RU" b="1" dirty="0">
                <a:latin typeface="Georgia" pitchFamily="18" charset="0"/>
              </a:rPr>
              <a:t>лексика </a:t>
            </a: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(слова, слова, придающие</a:t>
            </a: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речи оттенок непринуждён</a:t>
            </a:r>
            <a:r>
              <a:rPr lang="ru-RU" sz="800" dirty="0">
                <a:latin typeface="Georgia" pitchFamily="18" charset="0"/>
              </a:rPr>
              <a:t>-</a:t>
            </a:r>
            <a:endParaRPr lang="ru-RU" sz="1300" dirty="0">
              <a:latin typeface="Georgia" pitchFamily="18" charset="0"/>
            </a:endParaRPr>
          </a:p>
          <a:p>
            <a:pPr marL="342900" indent="-342900" algn="just">
              <a:defRPr/>
            </a:pPr>
            <a:r>
              <a:rPr lang="ru-RU" sz="1300" dirty="0" err="1">
                <a:latin typeface="Georgia" pitchFamily="18" charset="0"/>
              </a:rPr>
              <a:t>ности</a:t>
            </a:r>
            <a:r>
              <a:rPr lang="ru-RU" sz="1300" dirty="0">
                <a:latin typeface="Georgia" pitchFamily="18" charset="0"/>
              </a:rPr>
              <a:t>, неофициальности;</a:t>
            </a: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разговорная лексика не вы</a:t>
            </a:r>
            <a:r>
              <a:rPr lang="ru-RU" sz="800" dirty="0">
                <a:latin typeface="Georgia" pitchFamily="18" charset="0"/>
              </a:rPr>
              <a:t>-</a:t>
            </a:r>
            <a:endParaRPr lang="ru-RU" sz="1300" dirty="0">
              <a:latin typeface="Georgia" pitchFamily="18" charset="0"/>
            </a:endParaRP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ходит за пределы  нормы </a:t>
            </a:r>
          </a:p>
          <a:p>
            <a:pPr marL="342900" indent="-342900" algn="just">
              <a:defRPr/>
            </a:pPr>
            <a:r>
              <a:rPr lang="ru-RU" sz="1300" dirty="0">
                <a:latin typeface="Georgia" pitchFamily="18" charset="0"/>
              </a:rPr>
              <a:t>русского литературного яз.)</a:t>
            </a:r>
          </a:p>
          <a:p>
            <a:pPr algn="just">
              <a:defRPr/>
            </a:pPr>
            <a:endParaRPr lang="ru-RU" sz="800" i="1" dirty="0">
              <a:latin typeface="Georgia" pitchFamily="18" charset="0"/>
            </a:endParaRPr>
          </a:p>
          <a:p>
            <a:pPr algn="just">
              <a:defRPr/>
            </a:pPr>
            <a:r>
              <a:rPr lang="ru-RU" i="1" dirty="0" smtClean="0">
                <a:latin typeface="Georgia" pitchFamily="18" charset="0"/>
              </a:rPr>
              <a:t>чепуха, щуплый, хал- турить</a:t>
            </a:r>
            <a:r>
              <a:rPr lang="ru-RU" i="1" dirty="0">
                <a:latin typeface="Georgia" pitchFamily="18" charset="0"/>
              </a:rPr>
              <a:t>, </a:t>
            </a:r>
            <a:r>
              <a:rPr lang="ru-RU" i="1" dirty="0" smtClean="0">
                <a:latin typeface="Georgia" pitchFamily="18" charset="0"/>
              </a:rPr>
              <a:t>дрыгать</a:t>
            </a:r>
            <a:r>
              <a:rPr lang="ru-RU" i="1" dirty="0">
                <a:latin typeface="Georgia" pitchFamily="18" charset="0"/>
              </a:rPr>
              <a:t>, сподручней и т.д.</a:t>
            </a:r>
          </a:p>
          <a:p>
            <a:pPr marL="342900" indent="-342900" algn="ctr">
              <a:defRPr/>
            </a:pPr>
            <a:r>
              <a:rPr lang="ru-RU" sz="2400" b="1" dirty="0">
                <a:latin typeface="Georgia" pitchFamily="18" charset="0"/>
              </a:rPr>
              <a:t> 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4716016" y="1715366"/>
            <a:ext cx="720080" cy="361517"/>
          </a:xfrm>
          <a:prstGeom prst="straightConnector1">
            <a:avLst/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7467600" y="1762774"/>
            <a:ext cx="416768" cy="314109"/>
          </a:xfrm>
          <a:prstGeom prst="straightConnector1">
            <a:avLst/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5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8"/>
          <p:cNvSpPr>
            <a:spLocks noChangeArrowheads="1" noChangeShapeType="1" noTextEdit="1"/>
          </p:cNvSpPr>
          <p:nvPr/>
        </p:nvSpPr>
        <p:spPr bwMode="auto">
          <a:xfrm>
            <a:off x="1066800" y="260648"/>
            <a:ext cx="7010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99"/>
                </a:solidFill>
                <a:latin typeface="Georgia"/>
              </a:rPr>
              <a:t>Приведём примеры</a:t>
            </a: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457200" y="797935"/>
            <a:ext cx="8223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Georgia" pitchFamily="18" charset="0"/>
              </a:rPr>
              <a:t>Определите стилистическую принадлежность слов:</a:t>
            </a:r>
          </a:p>
        </p:txBody>
      </p:sp>
      <p:sp>
        <p:nvSpPr>
          <p:cNvPr id="6" name="Скругленный прямоугольник 11"/>
          <p:cNvSpPr>
            <a:spLocks noChangeArrowheads="1"/>
          </p:cNvSpPr>
          <p:nvPr/>
        </p:nvSpPr>
        <p:spPr bwMode="auto">
          <a:xfrm>
            <a:off x="1219200" y="1412776"/>
            <a:ext cx="3048000" cy="82238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400" b="1" dirty="0">
                <a:latin typeface="Georgia" pitchFamily="18" charset="0"/>
              </a:rPr>
              <a:t>нейтральные</a:t>
            </a:r>
          </a:p>
          <a:p>
            <a:pPr marL="342900" indent="-342900" algn="ctr">
              <a:defRPr/>
            </a:pPr>
            <a:r>
              <a:rPr lang="ru-RU" sz="2400" b="1" dirty="0">
                <a:latin typeface="Georgia" pitchFamily="18" charset="0"/>
              </a:rPr>
              <a:t>слова</a:t>
            </a:r>
          </a:p>
        </p:txBody>
      </p:sp>
      <p:sp>
        <p:nvSpPr>
          <p:cNvPr id="7" name="Скругленный прямоугольник 11"/>
          <p:cNvSpPr>
            <a:spLocks noChangeArrowheads="1"/>
          </p:cNvSpPr>
          <p:nvPr/>
        </p:nvSpPr>
        <p:spPr bwMode="auto">
          <a:xfrm>
            <a:off x="4469872" y="1396961"/>
            <a:ext cx="3990560" cy="838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400" b="1" dirty="0">
                <a:latin typeface="Georgia" pitchFamily="18" charset="0"/>
              </a:rPr>
              <a:t>стилистически</a:t>
            </a:r>
          </a:p>
          <a:p>
            <a:pPr marL="342900" indent="-342900" algn="ctr">
              <a:defRPr/>
            </a:pPr>
            <a:r>
              <a:rPr lang="ru-RU" sz="2400" b="1" dirty="0">
                <a:latin typeface="Georgia" pitchFamily="18" charset="0"/>
              </a:rPr>
              <a:t> </a:t>
            </a:r>
            <a:r>
              <a:rPr lang="ru-RU" sz="2400" b="1" dirty="0" smtClean="0">
                <a:latin typeface="Georgia" pitchFamily="18" charset="0"/>
              </a:rPr>
              <a:t>окрашенные слова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7200" y="5105400"/>
            <a:ext cx="76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руки,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43000" y="5105400"/>
            <a:ext cx="812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лапы,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905000" y="5105400"/>
            <a:ext cx="1195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прогресс,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334000" y="5105400"/>
            <a:ext cx="110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плакать,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419600" y="5105400"/>
            <a:ext cx="947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реветь,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048000" y="5105400"/>
            <a:ext cx="1446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улучшение,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105400" y="5562600"/>
            <a:ext cx="1420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важничать,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886200" y="5562600"/>
            <a:ext cx="1146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форсить,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57200" y="5562600"/>
            <a:ext cx="1279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дрыхнуть,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848600" y="5105400"/>
            <a:ext cx="831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спать,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477000" y="5562600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разговор,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620000" y="5562600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болтовня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400800" y="5105400"/>
            <a:ext cx="76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>
                <a:latin typeface="Georgia" pitchFamily="18" charset="0"/>
              </a:rPr>
              <a:t>путь,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086600" y="5105400"/>
            <a:ext cx="838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стезя,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667000" y="55626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>
                <a:latin typeface="Georgia" pitchFamily="18" charset="0"/>
              </a:rPr>
              <a:t>драпать,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1676400" y="5562600"/>
            <a:ext cx="1006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Georgia" pitchFamily="18" charset="0"/>
              </a:rPr>
              <a:t>бежать,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219200" y="2334070"/>
            <a:ext cx="3048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руки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582751" y="2280324"/>
            <a:ext cx="3124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лапы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1215947" y="2680434"/>
            <a:ext cx="3048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улучшение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582751" y="2650212"/>
            <a:ext cx="3124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прогресс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219200" y="3080544"/>
            <a:ext cx="3048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плакать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72000" y="3009780"/>
            <a:ext cx="3124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реветь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219200" y="3409890"/>
            <a:ext cx="3048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путь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4572000" y="3375248"/>
            <a:ext cx="3124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стезя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1219200" y="3779778"/>
            <a:ext cx="3048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спать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560383" y="3690144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dirty="0">
                <a:latin typeface="Georgia" pitchFamily="18" charset="0"/>
              </a:rPr>
              <a:t>дрыхнуть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1219200" y="4114800"/>
            <a:ext cx="3124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бежать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4572000" y="3979833"/>
            <a:ext cx="3124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драпать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4557280" y="4301000"/>
            <a:ext cx="3124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форсить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1219200" y="4419600"/>
            <a:ext cx="3124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важничать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1219200" y="4752109"/>
            <a:ext cx="3124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разговор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4572000" y="4629090"/>
            <a:ext cx="3124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Georgia" pitchFamily="18" charset="0"/>
              </a:rPr>
              <a:t>болтовня</a:t>
            </a: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304800" y="5943600"/>
            <a:ext cx="8534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i="1" dirty="0">
                <a:solidFill>
                  <a:srgbClr val="000066"/>
                </a:solidFill>
                <a:latin typeface="Georgia" pitchFamily="18" charset="0"/>
              </a:rPr>
              <a:t>Какие пары образовали нейтральные и </a:t>
            </a:r>
          </a:p>
          <a:p>
            <a:pPr algn="ctr" eaLnBrk="1" hangingPunct="1"/>
            <a:r>
              <a:rPr lang="ru-RU" sz="2400" b="1" i="1" dirty="0">
                <a:solidFill>
                  <a:srgbClr val="000066"/>
                </a:solidFill>
                <a:latin typeface="Georgia" pitchFamily="18" charset="0"/>
              </a:rPr>
              <a:t>стилистически  окрашенные слова? </a:t>
            </a:r>
          </a:p>
        </p:txBody>
      </p:sp>
      <p:sp>
        <p:nvSpPr>
          <p:cNvPr id="69" name="Скругленный прямоугольник 11"/>
          <p:cNvSpPr>
            <a:spLocks noChangeArrowheads="1"/>
          </p:cNvSpPr>
          <p:nvPr/>
        </p:nvSpPr>
        <p:spPr bwMode="auto">
          <a:xfrm>
            <a:off x="4114800" y="2420888"/>
            <a:ext cx="609600" cy="26083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chemeClr val="accent2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342900" indent="-342900" algn="ctr">
              <a:defRPr/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С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И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Н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О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Н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И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М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Ы</a:t>
            </a:r>
          </a:p>
        </p:txBody>
      </p: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6705600" y="2680434"/>
            <a:ext cx="1150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i="1" dirty="0">
                <a:latin typeface="Georgia" pitchFamily="18" charset="0"/>
              </a:rPr>
              <a:t>(книжн.)</a:t>
            </a: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6712743" y="2280324"/>
            <a:ext cx="900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i="1" dirty="0">
                <a:latin typeface="Georgia" pitchFamily="18" charset="0"/>
              </a:rPr>
              <a:t>(разг.)</a:t>
            </a: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6768587" y="3662435"/>
            <a:ext cx="1120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i="1" dirty="0">
                <a:latin typeface="Georgia" pitchFamily="18" charset="0"/>
              </a:rPr>
              <a:t>(прост.)</a:t>
            </a:r>
          </a:p>
        </p:txBody>
      </p: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6773862" y="3320256"/>
            <a:ext cx="1150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i="1" dirty="0">
                <a:latin typeface="Georgia" pitchFamily="18" charset="0"/>
              </a:rPr>
              <a:t>(книжн.)</a:t>
            </a:r>
          </a:p>
        </p:txBody>
      </p:sp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6773862" y="3979833"/>
            <a:ext cx="1120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i="1" dirty="0">
                <a:latin typeface="Georgia" pitchFamily="18" charset="0"/>
              </a:rPr>
              <a:t>(прост.)</a:t>
            </a:r>
          </a:p>
        </p:txBody>
      </p:sp>
      <p:sp>
        <p:nvSpPr>
          <p:cNvPr id="75" name="TextBox 74"/>
          <p:cNvSpPr txBox="1">
            <a:spLocks noChangeArrowheads="1"/>
          </p:cNvSpPr>
          <p:nvPr/>
        </p:nvSpPr>
        <p:spPr bwMode="auto">
          <a:xfrm>
            <a:off x="6803014" y="3005360"/>
            <a:ext cx="900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i="1" dirty="0">
                <a:latin typeface="Georgia" pitchFamily="18" charset="0"/>
              </a:rPr>
              <a:t>(разг.)</a:t>
            </a:r>
          </a:p>
        </p:txBody>
      </p: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6773862" y="4301000"/>
            <a:ext cx="1120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i="1" dirty="0">
                <a:latin typeface="Georgia" pitchFamily="18" charset="0"/>
              </a:rPr>
              <a:t>(прост.)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6884192" y="4659312"/>
            <a:ext cx="900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i="1" dirty="0">
                <a:latin typeface="Georgia" pitchFamily="18" charset="0"/>
              </a:rPr>
              <a:t>(разг.)</a:t>
            </a:r>
          </a:p>
        </p:txBody>
      </p:sp>
    </p:spTree>
    <p:extLst>
      <p:ext uri="{BB962C8B-B14F-4D97-AF65-F5344CB8AC3E}">
        <p14:creationId xmlns:p14="http://schemas.microsoft.com/office/powerpoint/2010/main" val="15716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3" grpId="0"/>
      <p:bldP spid="34" grpId="0"/>
      <p:bldP spid="41" grpId="0"/>
      <p:bldP spid="42" grpId="0"/>
      <p:bldP spid="43" grpId="0"/>
      <p:bldP spid="44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7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880</Words>
  <Application>Microsoft Office PowerPoint</Application>
  <PresentationFormat>Экран (4:3)</PresentationFormat>
  <Paragraphs>242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Изящная</vt:lpstr>
      <vt:lpstr>РОДНОЙ ЯЗЫК  Стилистически окрашенная лексика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Замените разговорные слова стилистически нейтральными синонимами.</vt:lpstr>
      <vt:lpstr>Замените книжные слова стилистически нейтральными синонимами</vt:lpstr>
      <vt:lpstr>Замените слова, относящиеся к «высокой» лексике, стилистически нейтральными синонимами</vt:lpstr>
      <vt:lpstr> Замените разговорное слово ОБЫЧАЙ в предложении 2 стилистически нейтральным синонимом.</vt:lpstr>
      <vt:lpstr>Замените книжное слово ПРОСТИРАЛСЯ стилистически нейтральным синонимом.</vt:lpstr>
      <vt:lpstr>Замените разговорное слово КЛИКАВШИЙ стилистически нейтральным синонимом.</vt:lpstr>
      <vt:lpstr>Замените слово НЕЖЕЛИ стилистически нейтральным синонимом.</vt:lpstr>
      <vt:lpstr>Презентация PowerPoint</vt:lpstr>
      <vt:lpstr>Презентация PowerPoint</vt:lpstr>
      <vt:lpstr>Что это за сочетания?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26</cp:revision>
  <dcterms:created xsi:type="dcterms:W3CDTF">2022-11-05T14:13:25Z</dcterms:created>
  <dcterms:modified xsi:type="dcterms:W3CDTF">2022-11-17T15:28:07Z</dcterms:modified>
</cp:coreProperties>
</file>