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957" autoAdjust="0"/>
    <p:restoredTop sz="94660"/>
  </p:normalViewPr>
  <p:slideViewPr>
    <p:cSldViewPr snapToGrid="0">
      <p:cViewPr varScale="1">
        <p:scale>
          <a:sx n="43" d="100"/>
          <a:sy n="43" d="100"/>
        </p:scale>
        <p:origin x="816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FB5E8F-B131-445E-A62F-3FB3B4D7EF07}" type="doc">
      <dgm:prSet loTypeId="urn:microsoft.com/office/officeart/2005/8/layout/pyramid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49F363E-B50C-4EB6-A0CB-F5CDC919BCCD}">
      <dgm:prSet custT="1"/>
      <dgm:spPr/>
      <dgm:t>
        <a:bodyPr/>
        <a:lstStyle/>
        <a:p>
          <a:r>
            <a:rPr lang="ru-RU" sz="1800" dirty="0"/>
            <a:t>Водные свойства</a:t>
          </a:r>
        </a:p>
      </dgm:t>
    </dgm:pt>
    <dgm:pt modelId="{7D86D7FA-53CD-4ECE-AC7B-CF1CAE6FD082}" type="parTrans" cxnId="{E27BE01B-1E79-49E4-910F-15042CAFCCFF}">
      <dgm:prSet/>
      <dgm:spPr/>
      <dgm:t>
        <a:bodyPr/>
        <a:lstStyle/>
        <a:p>
          <a:endParaRPr lang="ru-RU"/>
        </a:p>
      </dgm:t>
    </dgm:pt>
    <dgm:pt modelId="{81F9A0B8-845F-4235-8F71-5CE0B6C73F8B}" type="sibTrans" cxnId="{E27BE01B-1E79-49E4-910F-15042CAFCCFF}">
      <dgm:prSet/>
      <dgm:spPr/>
      <dgm:t>
        <a:bodyPr/>
        <a:lstStyle/>
        <a:p>
          <a:endParaRPr lang="ru-RU"/>
        </a:p>
      </dgm:t>
    </dgm:pt>
    <dgm:pt modelId="{85C64936-4DDE-4F45-875D-DACD1D23BB23}">
      <dgm:prSet custT="1"/>
      <dgm:spPr/>
      <dgm:t>
        <a:bodyPr/>
        <a:lstStyle/>
        <a:p>
          <a:r>
            <a:rPr lang="ru-RU" sz="1800" dirty="0"/>
            <a:t>Тепловые свойства</a:t>
          </a:r>
        </a:p>
      </dgm:t>
    </dgm:pt>
    <dgm:pt modelId="{3E62F8C0-8E2B-4DE7-A26C-889D1A4C3DD0}" type="parTrans" cxnId="{46C9B661-DE5C-46B6-9D9A-2DEBBD846EDD}">
      <dgm:prSet/>
      <dgm:spPr/>
      <dgm:t>
        <a:bodyPr/>
        <a:lstStyle/>
        <a:p>
          <a:endParaRPr lang="ru-RU"/>
        </a:p>
      </dgm:t>
    </dgm:pt>
    <dgm:pt modelId="{C0285BE9-2CE6-43D3-B1AE-6A00526A57B5}" type="sibTrans" cxnId="{46C9B661-DE5C-46B6-9D9A-2DEBBD846EDD}">
      <dgm:prSet/>
      <dgm:spPr/>
      <dgm:t>
        <a:bodyPr/>
        <a:lstStyle/>
        <a:p>
          <a:endParaRPr lang="ru-RU"/>
        </a:p>
      </dgm:t>
    </dgm:pt>
    <dgm:pt modelId="{A59DD060-C6C5-4528-90D9-98B654BCEDB2}">
      <dgm:prSet custT="1"/>
      <dgm:spPr/>
      <dgm:t>
        <a:bodyPr/>
        <a:lstStyle/>
        <a:p>
          <a:r>
            <a:rPr lang="ru-RU" sz="1800" dirty="0"/>
            <a:t>Воздушные свойства</a:t>
          </a:r>
        </a:p>
      </dgm:t>
    </dgm:pt>
    <dgm:pt modelId="{450EBD15-ECA7-4B9B-AC54-C0643FEDD644}" type="parTrans" cxnId="{4D0752A4-DB38-4C45-907F-6912658980CC}">
      <dgm:prSet/>
      <dgm:spPr/>
      <dgm:t>
        <a:bodyPr/>
        <a:lstStyle/>
        <a:p>
          <a:endParaRPr lang="ru-RU"/>
        </a:p>
      </dgm:t>
    </dgm:pt>
    <dgm:pt modelId="{1D2D7FFA-003E-4052-92A2-57BE9B8B2F22}" type="sibTrans" cxnId="{4D0752A4-DB38-4C45-907F-6912658980CC}">
      <dgm:prSet/>
      <dgm:spPr/>
      <dgm:t>
        <a:bodyPr/>
        <a:lstStyle/>
        <a:p>
          <a:endParaRPr lang="ru-RU"/>
        </a:p>
      </dgm:t>
    </dgm:pt>
    <dgm:pt modelId="{4B5054BE-D564-4404-B811-9519209D270C}">
      <dgm:prSet custT="1"/>
      <dgm:spPr/>
      <dgm:t>
        <a:bodyPr/>
        <a:lstStyle/>
        <a:p>
          <a:r>
            <a:rPr lang="ru-RU" sz="1200" dirty="0"/>
            <a:t>Окислительно-восстановительные свойства</a:t>
          </a:r>
        </a:p>
      </dgm:t>
    </dgm:pt>
    <dgm:pt modelId="{FE9021DB-03A7-4218-86E2-3B5AF2AE2AEE}" type="parTrans" cxnId="{F7557125-F060-43EA-A482-B4C2425741EE}">
      <dgm:prSet/>
      <dgm:spPr/>
      <dgm:t>
        <a:bodyPr/>
        <a:lstStyle/>
        <a:p>
          <a:endParaRPr lang="ru-RU"/>
        </a:p>
      </dgm:t>
    </dgm:pt>
    <dgm:pt modelId="{5640E9DA-9BD9-469D-9BE7-0D1AEEA45C78}" type="sibTrans" cxnId="{F7557125-F060-43EA-A482-B4C2425741EE}">
      <dgm:prSet/>
      <dgm:spPr/>
      <dgm:t>
        <a:bodyPr/>
        <a:lstStyle/>
        <a:p>
          <a:endParaRPr lang="ru-RU"/>
        </a:p>
      </dgm:t>
    </dgm:pt>
    <dgm:pt modelId="{85EB5740-619A-4EF8-995F-E44AA651089D}">
      <dgm:prSet custT="1"/>
      <dgm:spPr/>
      <dgm:t>
        <a:bodyPr/>
        <a:lstStyle/>
        <a:p>
          <a:r>
            <a:rPr lang="ru-RU" sz="1800" dirty="0"/>
            <a:t>Поглотительная способность </a:t>
          </a:r>
        </a:p>
      </dgm:t>
    </dgm:pt>
    <dgm:pt modelId="{D029BA4D-70BD-48E1-A96B-BE39B0E1C39E}" type="parTrans" cxnId="{1D14AD61-17B6-4C11-8D4A-5F51179B8980}">
      <dgm:prSet/>
      <dgm:spPr/>
      <dgm:t>
        <a:bodyPr/>
        <a:lstStyle/>
        <a:p>
          <a:endParaRPr lang="ru-RU"/>
        </a:p>
      </dgm:t>
    </dgm:pt>
    <dgm:pt modelId="{65EA4692-E8E1-44A0-B1F2-1495F667D6AB}" type="sibTrans" cxnId="{1D14AD61-17B6-4C11-8D4A-5F51179B8980}">
      <dgm:prSet/>
      <dgm:spPr/>
      <dgm:t>
        <a:bodyPr/>
        <a:lstStyle/>
        <a:p>
          <a:endParaRPr lang="ru-RU"/>
        </a:p>
      </dgm:t>
    </dgm:pt>
    <dgm:pt modelId="{7AA41B3E-C51C-4D3F-ADAD-B7F502069147}">
      <dgm:prSet custT="1"/>
      <dgm:spPr/>
      <dgm:t>
        <a:bodyPr/>
        <a:lstStyle/>
        <a:p>
          <a:r>
            <a:rPr lang="ru-RU" sz="1800" dirty="0"/>
            <a:t>Почвенная кислотность </a:t>
          </a:r>
        </a:p>
      </dgm:t>
    </dgm:pt>
    <dgm:pt modelId="{DA60587B-7D86-4B44-AD4E-C98AEAF6021B}" type="parTrans" cxnId="{9050C9AB-4A84-4DA9-9214-AB67B4074D18}">
      <dgm:prSet/>
      <dgm:spPr/>
      <dgm:t>
        <a:bodyPr/>
        <a:lstStyle/>
        <a:p>
          <a:endParaRPr lang="ru-RU"/>
        </a:p>
      </dgm:t>
    </dgm:pt>
    <dgm:pt modelId="{8D9F7777-55C9-4E65-AC9A-B02CE1722106}" type="sibTrans" cxnId="{9050C9AB-4A84-4DA9-9214-AB67B4074D18}">
      <dgm:prSet/>
      <dgm:spPr/>
      <dgm:t>
        <a:bodyPr/>
        <a:lstStyle/>
        <a:p>
          <a:endParaRPr lang="ru-RU"/>
        </a:p>
      </dgm:t>
    </dgm:pt>
    <dgm:pt modelId="{9EA49C7E-5669-4A23-BCB1-51F9F6FD70A0}">
      <dgm:prSet custT="1"/>
      <dgm:spPr/>
      <dgm:t>
        <a:bodyPr/>
        <a:lstStyle/>
        <a:p>
          <a:r>
            <a:rPr lang="ru-RU" sz="1600" dirty="0"/>
            <a:t>Физические свойства </a:t>
          </a:r>
        </a:p>
      </dgm:t>
    </dgm:pt>
    <dgm:pt modelId="{9E837911-8498-471E-80A1-BA8BF7179DEA}" type="parTrans" cxnId="{8087A4B5-799A-49E8-9516-560BEA0B4D1B}">
      <dgm:prSet/>
      <dgm:spPr/>
      <dgm:t>
        <a:bodyPr/>
        <a:lstStyle/>
        <a:p>
          <a:endParaRPr lang="ru-RU"/>
        </a:p>
      </dgm:t>
    </dgm:pt>
    <dgm:pt modelId="{9E8DBC38-6751-4F61-B5E7-FF7B8CB84E59}" type="sibTrans" cxnId="{8087A4B5-799A-49E8-9516-560BEA0B4D1B}">
      <dgm:prSet/>
      <dgm:spPr/>
      <dgm:t>
        <a:bodyPr/>
        <a:lstStyle/>
        <a:p>
          <a:endParaRPr lang="ru-RU"/>
        </a:p>
      </dgm:t>
    </dgm:pt>
    <dgm:pt modelId="{E96F16B7-912B-49D0-A0CD-4736B15BE837}">
      <dgm:prSet custT="1"/>
      <dgm:spPr/>
      <dgm:t>
        <a:bodyPr/>
        <a:lstStyle/>
        <a:p>
          <a:r>
            <a:rPr lang="ru-RU" sz="1600" dirty="0"/>
            <a:t>Физико-механические свойства</a:t>
          </a:r>
        </a:p>
      </dgm:t>
    </dgm:pt>
    <dgm:pt modelId="{A7CD5425-1C35-44C7-BEE3-93E331953F68}" type="parTrans" cxnId="{645850D8-CD34-4F4B-A71B-E5B5F4206D5E}">
      <dgm:prSet/>
      <dgm:spPr/>
      <dgm:t>
        <a:bodyPr/>
        <a:lstStyle/>
        <a:p>
          <a:endParaRPr lang="ru-RU"/>
        </a:p>
      </dgm:t>
    </dgm:pt>
    <dgm:pt modelId="{96D6860B-58C6-4B56-8F6C-9591EAE7D4F2}" type="sibTrans" cxnId="{645850D8-CD34-4F4B-A71B-E5B5F4206D5E}">
      <dgm:prSet/>
      <dgm:spPr/>
      <dgm:t>
        <a:bodyPr/>
        <a:lstStyle/>
        <a:p>
          <a:endParaRPr lang="ru-RU"/>
        </a:p>
      </dgm:t>
    </dgm:pt>
    <dgm:pt modelId="{E4067649-D28F-48F0-833C-055F54EFACB9}">
      <dgm:prSet custT="1"/>
      <dgm:spPr/>
      <dgm:t>
        <a:bodyPr/>
        <a:lstStyle/>
        <a:p>
          <a:r>
            <a:rPr lang="ru-RU" sz="2000" dirty="0"/>
            <a:t>Плодородие</a:t>
          </a:r>
        </a:p>
      </dgm:t>
    </dgm:pt>
    <dgm:pt modelId="{7AC8023A-25E8-428B-BB18-E3996AF8A41C}" type="parTrans" cxnId="{5DF7CBFD-5398-478D-BB73-1A1296F2D36E}">
      <dgm:prSet/>
      <dgm:spPr/>
      <dgm:t>
        <a:bodyPr/>
        <a:lstStyle/>
        <a:p>
          <a:endParaRPr lang="ru-RU"/>
        </a:p>
      </dgm:t>
    </dgm:pt>
    <dgm:pt modelId="{463BF8E7-F2A6-413C-9E97-723258CDFF7E}" type="sibTrans" cxnId="{5DF7CBFD-5398-478D-BB73-1A1296F2D36E}">
      <dgm:prSet/>
      <dgm:spPr/>
      <dgm:t>
        <a:bodyPr/>
        <a:lstStyle/>
        <a:p>
          <a:endParaRPr lang="ru-RU"/>
        </a:p>
      </dgm:t>
    </dgm:pt>
    <dgm:pt modelId="{02ACC4DB-45AB-4B0B-B46D-4C3D6E563349}" type="pres">
      <dgm:prSet presAssocID="{83FB5E8F-B131-445E-A62F-3FB3B4D7EF07}" presName="compositeShape" presStyleCnt="0">
        <dgm:presLayoutVars>
          <dgm:chMax val="9"/>
          <dgm:dir/>
          <dgm:resizeHandles val="exact"/>
        </dgm:presLayoutVars>
      </dgm:prSet>
      <dgm:spPr/>
    </dgm:pt>
    <dgm:pt modelId="{966787E7-F84B-4156-950C-AC7290F56EF6}" type="pres">
      <dgm:prSet presAssocID="{83FB5E8F-B131-445E-A62F-3FB3B4D7EF07}" presName="triangle1" presStyleLbl="node1" presStyleIdx="0" presStyleCnt="9">
        <dgm:presLayoutVars>
          <dgm:bulletEnabled val="1"/>
        </dgm:presLayoutVars>
      </dgm:prSet>
      <dgm:spPr/>
    </dgm:pt>
    <dgm:pt modelId="{8B2A247B-2C6B-481B-8445-59B92A3A5398}" type="pres">
      <dgm:prSet presAssocID="{83FB5E8F-B131-445E-A62F-3FB3B4D7EF07}" presName="triangle2" presStyleLbl="node1" presStyleIdx="1" presStyleCnt="9">
        <dgm:presLayoutVars>
          <dgm:bulletEnabled val="1"/>
        </dgm:presLayoutVars>
      </dgm:prSet>
      <dgm:spPr/>
    </dgm:pt>
    <dgm:pt modelId="{CA8F6629-0536-4AF0-A26A-1773A52CB7E2}" type="pres">
      <dgm:prSet presAssocID="{83FB5E8F-B131-445E-A62F-3FB3B4D7EF07}" presName="triangle3" presStyleLbl="node1" presStyleIdx="2" presStyleCnt="9">
        <dgm:presLayoutVars>
          <dgm:bulletEnabled val="1"/>
        </dgm:presLayoutVars>
      </dgm:prSet>
      <dgm:spPr/>
    </dgm:pt>
    <dgm:pt modelId="{D6776B3E-D1CD-458B-86B8-1CBCBC1CA509}" type="pres">
      <dgm:prSet presAssocID="{83FB5E8F-B131-445E-A62F-3FB3B4D7EF07}" presName="triangle4" presStyleLbl="node1" presStyleIdx="3" presStyleCnt="9">
        <dgm:presLayoutVars>
          <dgm:bulletEnabled val="1"/>
        </dgm:presLayoutVars>
      </dgm:prSet>
      <dgm:spPr/>
    </dgm:pt>
    <dgm:pt modelId="{1B4C0699-D6DD-4D6D-B334-1A6C2B85444E}" type="pres">
      <dgm:prSet presAssocID="{83FB5E8F-B131-445E-A62F-3FB3B4D7EF07}" presName="triangle5" presStyleLbl="node1" presStyleIdx="4" presStyleCnt="9">
        <dgm:presLayoutVars>
          <dgm:bulletEnabled val="1"/>
        </dgm:presLayoutVars>
      </dgm:prSet>
      <dgm:spPr/>
    </dgm:pt>
    <dgm:pt modelId="{2BB994C1-5AEC-4840-8C93-BC2148C8F1D3}" type="pres">
      <dgm:prSet presAssocID="{83FB5E8F-B131-445E-A62F-3FB3B4D7EF07}" presName="triangle6" presStyleLbl="node1" presStyleIdx="5" presStyleCnt="9">
        <dgm:presLayoutVars>
          <dgm:bulletEnabled val="1"/>
        </dgm:presLayoutVars>
      </dgm:prSet>
      <dgm:spPr/>
    </dgm:pt>
    <dgm:pt modelId="{205ED1F5-2375-4582-B5EF-5E49E13D6938}" type="pres">
      <dgm:prSet presAssocID="{83FB5E8F-B131-445E-A62F-3FB3B4D7EF07}" presName="triangle7" presStyleLbl="node1" presStyleIdx="6" presStyleCnt="9">
        <dgm:presLayoutVars>
          <dgm:bulletEnabled val="1"/>
        </dgm:presLayoutVars>
      </dgm:prSet>
      <dgm:spPr/>
    </dgm:pt>
    <dgm:pt modelId="{07B68392-003F-4774-9AA1-19A0C44E8D43}" type="pres">
      <dgm:prSet presAssocID="{83FB5E8F-B131-445E-A62F-3FB3B4D7EF07}" presName="triangle8" presStyleLbl="node1" presStyleIdx="7" presStyleCnt="9">
        <dgm:presLayoutVars>
          <dgm:bulletEnabled val="1"/>
        </dgm:presLayoutVars>
      </dgm:prSet>
      <dgm:spPr/>
    </dgm:pt>
    <dgm:pt modelId="{628B3119-EDF4-4624-BAE0-A594637BB67A}" type="pres">
      <dgm:prSet presAssocID="{83FB5E8F-B131-445E-A62F-3FB3B4D7EF07}" presName="triangle9" presStyleLbl="node1" presStyleIdx="8" presStyleCnt="9">
        <dgm:presLayoutVars>
          <dgm:bulletEnabled val="1"/>
        </dgm:presLayoutVars>
      </dgm:prSet>
      <dgm:spPr/>
    </dgm:pt>
  </dgm:ptLst>
  <dgm:cxnLst>
    <dgm:cxn modelId="{E27BE01B-1E79-49E4-910F-15042CAFCCFF}" srcId="{83FB5E8F-B131-445E-A62F-3FB3B4D7EF07}" destId="{F49F363E-B50C-4EB6-A0CB-F5CDC919BCCD}" srcOrd="0" destOrd="0" parTransId="{7D86D7FA-53CD-4ECE-AC7B-CF1CAE6FD082}" sibTransId="{81F9A0B8-845F-4235-8F71-5CE0B6C73F8B}"/>
    <dgm:cxn modelId="{F7557125-F060-43EA-A482-B4C2425741EE}" srcId="{83FB5E8F-B131-445E-A62F-3FB3B4D7EF07}" destId="{4B5054BE-D564-4404-B811-9519209D270C}" srcOrd="3" destOrd="0" parTransId="{FE9021DB-03A7-4218-86E2-3B5AF2AE2AEE}" sibTransId="{5640E9DA-9BD9-469D-9BE7-0D1AEEA45C78}"/>
    <dgm:cxn modelId="{4BF47A5C-AA09-428D-9A9B-CDA7723FAF5C}" type="presOf" srcId="{E4067649-D28F-48F0-833C-055F54EFACB9}" destId="{628B3119-EDF4-4624-BAE0-A594637BB67A}" srcOrd="0" destOrd="0" presId="urn:microsoft.com/office/officeart/2005/8/layout/pyramid4"/>
    <dgm:cxn modelId="{1D14AD61-17B6-4C11-8D4A-5F51179B8980}" srcId="{83FB5E8F-B131-445E-A62F-3FB3B4D7EF07}" destId="{85EB5740-619A-4EF8-995F-E44AA651089D}" srcOrd="4" destOrd="0" parTransId="{D029BA4D-70BD-48E1-A96B-BE39B0E1C39E}" sibTransId="{65EA4692-E8E1-44A0-B1F2-1495F667D6AB}"/>
    <dgm:cxn modelId="{46C9B661-DE5C-46B6-9D9A-2DEBBD846EDD}" srcId="{83FB5E8F-B131-445E-A62F-3FB3B4D7EF07}" destId="{85C64936-4DDE-4F45-875D-DACD1D23BB23}" srcOrd="1" destOrd="0" parTransId="{3E62F8C0-8E2B-4DE7-A26C-889D1A4C3DD0}" sibTransId="{C0285BE9-2CE6-43D3-B1AE-6A00526A57B5}"/>
    <dgm:cxn modelId="{5A44447D-CE43-4EEC-B819-5EBA958A1799}" type="presOf" srcId="{A59DD060-C6C5-4528-90D9-98B654BCEDB2}" destId="{CA8F6629-0536-4AF0-A26A-1773A52CB7E2}" srcOrd="0" destOrd="0" presId="urn:microsoft.com/office/officeart/2005/8/layout/pyramid4"/>
    <dgm:cxn modelId="{AF46198C-18A7-4C1A-8299-E3EE070CF904}" type="presOf" srcId="{F49F363E-B50C-4EB6-A0CB-F5CDC919BCCD}" destId="{966787E7-F84B-4156-950C-AC7290F56EF6}" srcOrd="0" destOrd="0" presId="urn:microsoft.com/office/officeart/2005/8/layout/pyramid4"/>
    <dgm:cxn modelId="{9D84B393-FCCF-4DE3-8A81-842181698847}" type="presOf" srcId="{85C64936-4DDE-4F45-875D-DACD1D23BB23}" destId="{8B2A247B-2C6B-481B-8445-59B92A3A5398}" srcOrd="0" destOrd="0" presId="urn:microsoft.com/office/officeart/2005/8/layout/pyramid4"/>
    <dgm:cxn modelId="{3592BC9E-0D2A-493D-A688-74F4659093DA}" type="presOf" srcId="{9EA49C7E-5669-4A23-BCB1-51F9F6FD70A0}" destId="{205ED1F5-2375-4582-B5EF-5E49E13D6938}" srcOrd="0" destOrd="0" presId="urn:microsoft.com/office/officeart/2005/8/layout/pyramid4"/>
    <dgm:cxn modelId="{2E15489F-F795-414A-91E1-3BD84F4549C8}" type="presOf" srcId="{E96F16B7-912B-49D0-A0CD-4736B15BE837}" destId="{07B68392-003F-4774-9AA1-19A0C44E8D43}" srcOrd="0" destOrd="0" presId="urn:microsoft.com/office/officeart/2005/8/layout/pyramid4"/>
    <dgm:cxn modelId="{4D0752A4-DB38-4C45-907F-6912658980CC}" srcId="{83FB5E8F-B131-445E-A62F-3FB3B4D7EF07}" destId="{A59DD060-C6C5-4528-90D9-98B654BCEDB2}" srcOrd="2" destOrd="0" parTransId="{450EBD15-ECA7-4B9B-AC54-C0643FEDD644}" sibTransId="{1D2D7FFA-003E-4052-92A2-57BE9B8B2F22}"/>
    <dgm:cxn modelId="{9C0AF1A9-A5D6-4EA2-9CBB-7D7C6F2DE470}" type="presOf" srcId="{4B5054BE-D564-4404-B811-9519209D270C}" destId="{D6776B3E-D1CD-458B-86B8-1CBCBC1CA509}" srcOrd="0" destOrd="0" presId="urn:microsoft.com/office/officeart/2005/8/layout/pyramid4"/>
    <dgm:cxn modelId="{9050C9AB-4A84-4DA9-9214-AB67B4074D18}" srcId="{83FB5E8F-B131-445E-A62F-3FB3B4D7EF07}" destId="{7AA41B3E-C51C-4D3F-ADAD-B7F502069147}" srcOrd="5" destOrd="0" parTransId="{DA60587B-7D86-4B44-AD4E-C98AEAF6021B}" sibTransId="{8D9F7777-55C9-4E65-AC9A-B02CE1722106}"/>
    <dgm:cxn modelId="{8087A4B5-799A-49E8-9516-560BEA0B4D1B}" srcId="{83FB5E8F-B131-445E-A62F-3FB3B4D7EF07}" destId="{9EA49C7E-5669-4A23-BCB1-51F9F6FD70A0}" srcOrd="6" destOrd="0" parTransId="{9E837911-8498-471E-80A1-BA8BF7179DEA}" sibTransId="{9E8DBC38-6751-4F61-B5E7-FF7B8CB84E59}"/>
    <dgm:cxn modelId="{32834ABB-E60B-4494-8BF8-61604427DA9B}" type="presOf" srcId="{85EB5740-619A-4EF8-995F-E44AA651089D}" destId="{1B4C0699-D6DD-4D6D-B334-1A6C2B85444E}" srcOrd="0" destOrd="0" presId="urn:microsoft.com/office/officeart/2005/8/layout/pyramid4"/>
    <dgm:cxn modelId="{A57347C1-0230-4BD8-A152-3BBEE17F25EF}" type="presOf" srcId="{7AA41B3E-C51C-4D3F-ADAD-B7F502069147}" destId="{2BB994C1-5AEC-4840-8C93-BC2148C8F1D3}" srcOrd="0" destOrd="0" presId="urn:microsoft.com/office/officeart/2005/8/layout/pyramid4"/>
    <dgm:cxn modelId="{A46320C6-9502-4318-99DB-20FBB9EB651B}" type="presOf" srcId="{83FB5E8F-B131-445E-A62F-3FB3B4D7EF07}" destId="{02ACC4DB-45AB-4B0B-B46D-4C3D6E563349}" srcOrd="0" destOrd="0" presId="urn:microsoft.com/office/officeart/2005/8/layout/pyramid4"/>
    <dgm:cxn modelId="{645850D8-CD34-4F4B-A71B-E5B5F4206D5E}" srcId="{83FB5E8F-B131-445E-A62F-3FB3B4D7EF07}" destId="{E96F16B7-912B-49D0-A0CD-4736B15BE837}" srcOrd="7" destOrd="0" parTransId="{A7CD5425-1C35-44C7-BEE3-93E331953F68}" sibTransId="{96D6860B-58C6-4B56-8F6C-9591EAE7D4F2}"/>
    <dgm:cxn modelId="{5DF7CBFD-5398-478D-BB73-1A1296F2D36E}" srcId="{83FB5E8F-B131-445E-A62F-3FB3B4D7EF07}" destId="{E4067649-D28F-48F0-833C-055F54EFACB9}" srcOrd="8" destOrd="0" parTransId="{7AC8023A-25E8-428B-BB18-E3996AF8A41C}" sibTransId="{463BF8E7-F2A6-413C-9E97-723258CDFF7E}"/>
    <dgm:cxn modelId="{2F29132A-EF2F-411B-ACD5-A6F80C607133}" type="presParOf" srcId="{02ACC4DB-45AB-4B0B-B46D-4C3D6E563349}" destId="{966787E7-F84B-4156-950C-AC7290F56EF6}" srcOrd="0" destOrd="0" presId="urn:microsoft.com/office/officeart/2005/8/layout/pyramid4"/>
    <dgm:cxn modelId="{A9A10C13-71BB-46C1-A9F7-3B516B507DFC}" type="presParOf" srcId="{02ACC4DB-45AB-4B0B-B46D-4C3D6E563349}" destId="{8B2A247B-2C6B-481B-8445-59B92A3A5398}" srcOrd="1" destOrd="0" presId="urn:microsoft.com/office/officeart/2005/8/layout/pyramid4"/>
    <dgm:cxn modelId="{542D7AB6-E994-4288-B1BC-20A3BC585C10}" type="presParOf" srcId="{02ACC4DB-45AB-4B0B-B46D-4C3D6E563349}" destId="{CA8F6629-0536-4AF0-A26A-1773A52CB7E2}" srcOrd="2" destOrd="0" presId="urn:microsoft.com/office/officeart/2005/8/layout/pyramid4"/>
    <dgm:cxn modelId="{C27361B2-9259-4260-8587-F20EAA6AC271}" type="presParOf" srcId="{02ACC4DB-45AB-4B0B-B46D-4C3D6E563349}" destId="{D6776B3E-D1CD-458B-86B8-1CBCBC1CA509}" srcOrd="3" destOrd="0" presId="urn:microsoft.com/office/officeart/2005/8/layout/pyramid4"/>
    <dgm:cxn modelId="{217A8177-7560-44CD-85C3-F0CD16464626}" type="presParOf" srcId="{02ACC4DB-45AB-4B0B-B46D-4C3D6E563349}" destId="{1B4C0699-D6DD-4D6D-B334-1A6C2B85444E}" srcOrd="4" destOrd="0" presId="urn:microsoft.com/office/officeart/2005/8/layout/pyramid4"/>
    <dgm:cxn modelId="{0365D23B-1996-4035-9930-B7120C4EA803}" type="presParOf" srcId="{02ACC4DB-45AB-4B0B-B46D-4C3D6E563349}" destId="{2BB994C1-5AEC-4840-8C93-BC2148C8F1D3}" srcOrd="5" destOrd="0" presId="urn:microsoft.com/office/officeart/2005/8/layout/pyramid4"/>
    <dgm:cxn modelId="{B6317CD7-4C65-418C-A7BB-0070346C04B1}" type="presParOf" srcId="{02ACC4DB-45AB-4B0B-B46D-4C3D6E563349}" destId="{205ED1F5-2375-4582-B5EF-5E49E13D6938}" srcOrd="6" destOrd="0" presId="urn:microsoft.com/office/officeart/2005/8/layout/pyramid4"/>
    <dgm:cxn modelId="{75F7547C-9A09-4BFE-A853-81BAC1686613}" type="presParOf" srcId="{02ACC4DB-45AB-4B0B-B46D-4C3D6E563349}" destId="{07B68392-003F-4774-9AA1-19A0C44E8D43}" srcOrd="7" destOrd="0" presId="urn:microsoft.com/office/officeart/2005/8/layout/pyramid4"/>
    <dgm:cxn modelId="{458B95CC-7F69-46B9-9380-93806E1C1D06}" type="presParOf" srcId="{02ACC4DB-45AB-4B0B-B46D-4C3D6E563349}" destId="{628B3119-EDF4-4624-BAE0-A594637BB67A}" srcOrd="8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6787E7-F84B-4156-950C-AC7290F56EF6}">
      <dsp:nvSpPr>
        <dsp:cNvPr id="0" name=""/>
        <dsp:cNvSpPr/>
      </dsp:nvSpPr>
      <dsp:spPr>
        <a:xfrm>
          <a:off x="3929579" y="29886"/>
          <a:ext cx="1972500" cy="197250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Водные свойства</a:t>
          </a:r>
        </a:p>
      </dsp:txBody>
      <dsp:txXfrm>
        <a:off x="4422704" y="1016136"/>
        <a:ext cx="986250" cy="986250"/>
      </dsp:txXfrm>
    </dsp:sp>
    <dsp:sp modelId="{8B2A247B-2C6B-481B-8445-59B92A3A5398}">
      <dsp:nvSpPr>
        <dsp:cNvPr id="0" name=""/>
        <dsp:cNvSpPr/>
      </dsp:nvSpPr>
      <dsp:spPr>
        <a:xfrm>
          <a:off x="2943329" y="2002386"/>
          <a:ext cx="1972500" cy="197250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Тепловые свойства</a:t>
          </a:r>
        </a:p>
      </dsp:txBody>
      <dsp:txXfrm>
        <a:off x="3436454" y="2988636"/>
        <a:ext cx="986250" cy="986250"/>
      </dsp:txXfrm>
    </dsp:sp>
    <dsp:sp modelId="{CA8F6629-0536-4AF0-A26A-1773A52CB7E2}">
      <dsp:nvSpPr>
        <dsp:cNvPr id="0" name=""/>
        <dsp:cNvSpPr/>
      </dsp:nvSpPr>
      <dsp:spPr>
        <a:xfrm rot="10800000">
          <a:off x="3929579" y="2002386"/>
          <a:ext cx="1972500" cy="197250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Воздушные свойства</a:t>
          </a:r>
        </a:p>
      </dsp:txBody>
      <dsp:txXfrm rot="10800000">
        <a:off x="4422704" y="2002386"/>
        <a:ext cx="986250" cy="986250"/>
      </dsp:txXfrm>
    </dsp:sp>
    <dsp:sp modelId="{D6776B3E-D1CD-458B-86B8-1CBCBC1CA509}">
      <dsp:nvSpPr>
        <dsp:cNvPr id="0" name=""/>
        <dsp:cNvSpPr/>
      </dsp:nvSpPr>
      <dsp:spPr>
        <a:xfrm>
          <a:off x="4915829" y="2002386"/>
          <a:ext cx="1972500" cy="197250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/>
            <a:t>Окислительно-восстановительные свойства</a:t>
          </a:r>
        </a:p>
      </dsp:txBody>
      <dsp:txXfrm>
        <a:off x="5408954" y="2988636"/>
        <a:ext cx="986250" cy="986250"/>
      </dsp:txXfrm>
    </dsp:sp>
    <dsp:sp modelId="{1B4C0699-D6DD-4D6D-B334-1A6C2B85444E}">
      <dsp:nvSpPr>
        <dsp:cNvPr id="0" name=""/>
        <dsp:cNvSpPr/>
      </dsp:nvSpPr>
      <dsp:spPr>
        <a:xfrm>
          <a:off x="1957079" y="3974886"/>
          <a:ext cx="1972500" cy="197250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Поглотительная способность </a:t>
          </a:r>
        </a:p>
      </dsp:txBody>
      <dsp:txXfrm>
        <a:off x="2450204" y="4961136"/>
        <a:ext cx="986250" cy="986250"/>
      </dsp:txXfrm>
    </dsp:sp>
    <dsp:sp modelId="{2BB994C1-5AEC-4840-8C93-BC2148C8F1D3}">
      <dsp:nvSpPr>
        <dsp:cNvPr id="0" name=""/>
        <dsp:cNvSpPr/>
      </dsp:nvSpPr>
      <dsp:spPr>
        <a:xfrm rot="10800000">
          <a:off x="2943329" y="3974886"/>
          <a:ext cx="1972500" cy="197250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Почвенная кислотность </a:t>
          </a:r>
        </a:p>
      </dsp:txBody>
      <dsp:txXfrm rot="10800000">
        <a:off x="3436454" y="3974886"/>
        <a:ext cx="986250" cy="986250"/>
      </dsp:txXfrm>
    </dsp:sp>
    <dsp:sp modelId="{205ED1F5-2375-4582-B5EF-5E49E13D6938}">
      <dsp:nvSpPr>
        <dsp:cNvPr id="0" name=""/>
        <dsp:cNvSpPr/>
      </dsp:nvSpPr>
      <dsp:spPr>
        <a:xfrm>
          <a:off x="3929579" y="3974886"/>
          <a:ext cx="1972500" cy="197250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Физические свойства </a:t>
          </a:r>
        </a:p>
      </dsp:txBody>
      <dsp:txXfrm>
        <a:off x="4422704" y="4961136"/>
        <a:ext cx="986250" cy="986250"/>
      </dsp:txXfrm>
    </dsp:sp>
    <dsp:sp modelId="{07B68392-003F-4774-9AA1-19A0C44E8D43}">
      <dsp:nvSpPr>
        <dsp:cNvPr id="0" name=""/>
        <dsp:cNvSpPr/>
      </dsp:nvSpPr>
      <dsp:spPr>
        <a:xfrm rot="10800000">
          <a:off x="4915829" y="3974886"/>
          <a:ext cx="1972500" cy="197250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Физико-механические свойства</a:t>
          </a:r>
        </a:p>
      </dsp:txBody>
      <dsp:txXfrm rot="10800000">
        <a:off x="5408954" y="3974886"/>
        <a:ext cx="986250" cy="986250"/>
      </dsp:txXfrm>
    </dsp:sp>
    <dsp:sp modelId="{628B3119-EDF4-4624-BAE0-A594637BB67A}">
      <dsp:nvSpPr>
        <dsp:cNvPr id="0" name=""/>
        <dsp:cNvSpPr/>
      </dsp:nvSpPr>
      <dsp:spPr>
        <a:xfrm>
          <a:off x="5902079" y="3974886"/>
          <a:ext cx="1972500" cy="197250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Плодородие</a:t>
          </a:r>
        </a:p>
      </dsp:txBody>
      <dsp:txXfrm>
        <a:off x="6395204" y="4961136"/>
        <a:ext cx="986250" cy="9862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028220-B186-451D-A3C5-C47DB53D35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C853E30-2B5E-4954-A382-4C65E67979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6CA5F12-BE86-495F-9156-72FB464E3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F9B9-2B71-4948-A31B-8D225FEA6711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749BDA1-FAC5-48D1-8634-7486F361D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C0F1F33-476D-4E90-9587-1E7909069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1B0F-A56B-499E-A0D7-9C3F968818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790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06C45B-C2F5-48E6-BF4A-6A9E24F9C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51129DD-3BBB-4D42-83C8-F818ED3D9C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58AA39D-2905-4534-B602-80124B5AD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F9B9-2B71-4948-A31B-8D225FEA6711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1278FF8-F749-43C3-BBAA-1BA022E80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4B1BE3E-4EFF-4399-9D4B-CDDE87BC2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1B0F-A56B-499E-A0D7-9C3F968818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1470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72D24E6-1722-4CBB-B6B6-F6426D982B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89CA68B-5618-4628-A208-9E31DD3DD1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AA14A38-B044-48F7-A9D5-10A00AE5D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F9B9-2B71-4948-A31B-8D225FEA6711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AE89643-E384-4EDE-BDB3-19B078316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9B9B466-0928-46EA-AB80-1B4496094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1B0F-A56B-499E-A0D7-9C3F968818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906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60B2BE-9067-41FD-AB86-0A61BA194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115714E-510B-4AC4-B8A4-4143D3D0D8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D235149-B238-4782-9B08-0F2F8C685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F9B9-2B71-4948-A31B-8D225FEA6711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CA5DAB7-7256-4EAB-91D7-D2501C73B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A0B01C0-4D49-4AD0-B42C-23DB70F1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1B0F-A56B-499E-A0D7-9C3F968818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9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E3A2D2-1137-4630-985B-2F9817456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6B3270B-0828-4205-8859-930B7A1418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8C9692A-D0B0-47C9-960B-CD802CB28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F9B9-2B71-4948-A31B-8D225FEA6711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DC66D68-158D-4B14-834B-C2576EB61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B13594F-F1DE-404E-8BDF-4C919ABED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1B0F-A56B-499E-A0D7-9C3F968818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88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49BB96-DCD1-4B09-86D6-5F2B5F324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9428986-D9CF-4DE3-9ECB-3B1B99835C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03D7F5B-0BDD-4B6B-9136-143FE8E0AE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DA15153-2BD9-40B2-8358-DB1C43686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F9B9-2B71-4948-A31B-8D225FEA6711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F9375BD-C03A-4E9C-8DC2-9E2110532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9D400D6-B741-4379-A624-EB6A65D48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1B0F-A56B-499E-A0D7-9C3F968818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434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E078CD-8B76-4FB1-9492-9A0ACC2B7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629103A-DF2E-427B-83CA-41AC16F775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77D9A4F-CAFB-46D9-B14A-41D97A2222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DC45B9D-D2AD-4EE7-9EA5-44265AD153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BF9C895-5F68-4955-A6F0-CE995A841E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F62A993-D185-414A-828D-3ADEAA1B8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F9B9-2B71-4948-A31B-8D225FEA6711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27B3A21-A1E7-43CF-A1CC-3B066602A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A2689DE-20CB-4D00-94CE-B180F0735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1B0F-A56B-499E-A0D7-9C3F968818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11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83B4E3-4EEA-48CB-ACBF-DCEC99876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E4839A2-CEEA-4B99-B28C-ED4D2650C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F9B9-2B71-4948-A31B-8D225FEA6711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766595E-E554-4C43-8039-D657866FC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83B0A55-3B84-48CE-B24E-00A6C6CEE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1B0F-A56B-499E-A0D7-9C3F968818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91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B4E70DF-9097-480C-AD0A-86F8A064B0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F9B9-2B71-4948-A31B-8D225FEA6711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6D1765B-6D3B-4FDB-BA97-60B8D336C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0107324-13FD-4B72-886B-41B8E45D2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1B0F-A56B-499E-A0D7-9C3F968818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908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CD25E5-0F52-44B5-B352-7D363646D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36AD892-D3E4-489A-AA41-E98273E4A9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A6B9499-B55B-4388-8892-9BE63B4357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B12B90C-957C-41A6-A5A4-CA5AA753C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F9B9-2B71-4948-A31B-8D225FEA6711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DB6AB3B-A929-46EB-A9E9-A80028484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2A4093E-9615-4CB8-9F36-612BAD035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1B0F-A56B-499E-A0D7-9C3F968818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383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2B822D-CF3C-4899-B9B4-0FE524B013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81E0932-A812-40B8-B2CD-84C5D44BE1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DCF7296-C761-4B02-A99B-EDA3ECC935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5BF8166-7CC9-46F3-953A-303D02D55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F9B9-2B71-4948-A31B-8D225FEA6711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7496E23-6EE1-46E7-B864-01B3FA1CC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27C1C87-3E9A-4489-9B25-D5AB77290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1B0F-A56B-499E-A0D7-9C3F968818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432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BAE5EA-A356-4066-9F85-B61FF17A1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A3F6ABF-9F96-4ED5-B7F8-47740C3AA0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06086F1-390A-4E6F-A552-BE6D737A71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7F9B9-2B71-4948-A31B-8D225FEA6711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6549C4A-6478-486C-A471-C4FC669AEC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BACB06A-3CC3-4734-BF71-005E45CFB1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61B0F-A56B-499E-A0D7-9C3F968818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212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C46A1E-79E3-4654-A473-30B95FF3A4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95329"/>
            <a:ext cx="9144000" cy="2387600"/>
          </a:xfrm>
        </p:spPr>
        <p:txBody>
          <a:bodyPr/>
          <a:lstStyle/>
          <a:p>
            <a:r>
              <a:rPr lang="ru-RU" dirty="0"/>
              <a:t>Отличие живого от неживого</a:t>
            </a:r>
          </a:p>
        </p:txBody>
      </p:sp>
    </p:spTree>
    <p:extLst>
      <p:ext uri="{BB962C8B-B14F-4D97-AF65-F5344CB8AC3E}">
        <p14:creationId xmlns:p14="http://schemas.microsoft.com/office/powerpoint/2010/main" val="15865797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B6311FD-442B-492F-B0BA-2ED10193CFE9}"/>
              </a:ext>
            </a:extLst>
          </p:cNvPr>
          <p:cNvSpPr txBox="1"/>
          <p:nvPr/>
        </p:nvSpPr>
        <p:spPr>
          <a:xfrm>
            <a:off x="3046142" y="150541"/>
            <a:ext cx="60997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dirty="0"/>
              <a:t>Классификация по Линнею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4A9D3E3-7206-42EC-9847-70E87459D9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705322"/>
            <a:ext cx="4794294" cy="615267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7B151F4-A9CF-4404-BE67-80D8306D11C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734" t="14204" r="9655"/>
          <a:stretch/>
        </p:blipFill>
        <p:spPr>
          <a:xfrm>
            <a:off x="4794293" y="796872"/>
            <a:ext cx="7363767" cy="6061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2415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651E4B1-A83F-424E-BFB5-D34D837FEADF}"/>
              </a:ext>
            </a:extLst>
          </p:cNvPr>
          <p:cNvSpPr txBox="1"/>
          <p:nvPr/>
        </p:nvSpPr>
        <p:spPr>
          <a:xfrm>
            <a:off x="0" y="279001"/>
            <a:ext cx="12192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dirty="0"/>
              <a:t>Основания для современной классификации живых организмов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193E9F3-50D2-44EE-B49A-3D3AC09339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94" t="15885" r="4146" b="20634"/>
          <a:stretch/>
        </p:blipFill>
        <p:spPr>
          <a:xfrm>
            <a:off x="-1" y="1463531"/>
            <a:ext cx="12191999" cy="5394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9915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A056BA0-F70F-408A-A3A0-A7B04F62CA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3448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606C4A3-58A6-43C3-AB8E-5ADA0C292445}"/>
              </a:ext>
            </a:extLst>
          </p:cNvPr>
          <p:cNvSpPr txBox="1"/>
          <p:nvPr/>
        </p:nvSpPr>
        <p:spPr>
          <a:xfrm>
            <a:off x="3046142" y="2659559"/>
            <a:ext cx="609971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dirty="0"/>
              <a:t>Почва</a:t>
            </a:r>
          </a:p>
        </p:txBody>
      </p:sp>
    </p:spTree>
    <p:extLst>
      <p:ext uri="{BB962C8B-B14F-4D97-AF65-F5344CB8AC3E}">
        <p14:creationId xmlns:p14="http://schemas.microsoft.com/office/powerpoint/2010/main" val="5494643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A2C1786-791B-4546-8F88-74321E41188C}"/>
              </a:ext>
            </a:extLst>
          </p:cNvPr>
          <p:cNvSpPr txBox="1"/>
          <p:nvPr/>
        </p:nvSpPr>
        <p:spPr>
          <a:xfrm>
            <a:off x="0" y="194475"/>
            <a:ext cx="121919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dirty="0"/>
              <a:t>Происхождение почвы</a:t>
            </a: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DD726A-E49E-4531-8ADC-A87CC8452BC7}"/>
              </a:ext>
            </a:extLst>
          </p:cNvPr>
          <p:cNvSpPr txBox="1"/>
          <p:nvPr/>
        </p:nvSpPr>
        <p:spPr>
          <a:xfrm>
            <a:off x="0" y="1576105"/>
            <a:ext cx="12191999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3200" dirty="0"/>
              <a:t>	Почвой называется самостоятельное природное тело, образовавшееся в результате изменения верхней части земной коры при длительном и совместном воздействии растительных и животных организмов и микроорганизмов, климата, рельефа, а также производственной деятельности человека.</a:t>
            </a:r>
          </a:p>
        </p:txBody>
      </p:sp>
    </p:spTree>
    <p:extLst>
      <p:ext uri="{BB962C8B-B14F-4D97-AF65-F5344CB8AC3E}">
        <p14:creationId xmlns:p14="http://schemas.microsoft.com/office/powerpoint/2010/main" val="18521573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B170E87-37C5-4BFF-8602-D1F941D9CD1F}"/>
              </a:ext>
            </a:extLst>
          </p:cNvPr>
          <p:cNvSpPr txBox="1"/>
          <p:nvPr/>
        </p:nvSpPr>
        <p:spPr>
          <a:xfrm>
            <a:off x="2631687" y="379141"/>
            <a:ext cx="62669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Состав почвы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F266B50-EAF6-4D56-8450-E600830946F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5335"/>
          <a:stretch/>
        </p:blipFill>
        <p:spPr>
          <a:xfrm>
            <a:off x="20683" y="1204332"/>
            <a:ext cx="12171317" cy="3010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7516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C8FE514-12FA-435C-9BA1-E1E62818CBAA}"/>
              </a:ext>
            </a:extLst>
          </p:cNvPr>
          <p:cNvSpPr txBox="1"/>
          <p:nvPr/>
        </p:nvSpPr>
        <p:spPr>
          <a:xfrm>
            <a:off x="3612995" y="234396"/>
            <a:ext cx="49288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Свойства почвы</a:t>
            </a:r>
          </a:p>
        </p:txBody>
      </p:sp>
      <p:graphicFrame>
        <p:nvGraphicFramePr>
          <p:cNvPr id="6" name="Схема 5">
            <a:extLst>
              <a:ext uri="{FF2B5EF4-FFF2-40B4-BE49-F238E27FC236}">
                <a16:creationId xmlns:a16="http://schemas.microsoft.com/office/drawing/2014/main" id="{4BA6D346-CFD5-4D1B-8CA3-10ACCB9FEF5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93309239"/>
              </p:ext>
            </p:extLst>
          </p:nvPr>
        </p:nvGraphicFramePr>
        <p:xfrm>
          <a:off x="1180170" y="880727"/>
          <a:ext cx="9831659" cy="59772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392369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1614D06-3411-43C3-AE94-B2A16609A3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317"/>
          <a:stretch/>
        </p:blipFill>
        <p:spPr>
          <a:xfrm>
            <a:off x="2461706" y="0"/>
            <a:ext cx="72685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2381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69416B-1132-4D01-85A9-872FBFFB65BC}"/>
              </a:ext>
            </a:extLst>
          </p:cNvPr>
          <p:cNvSpPr txBox="1"/>
          <p:nvPr/>
        </p:nvSpPr>
        <p:spPr>
          <a:xfrm>
            <a:off x="0" y="780585"/>
            <a:ext cx="12192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/>
              <a:t>Д\З</a:t>
            </a:r>
          </a:p>
          <a:p>
            <a:pPr algn="just"/>
            <a:r>
              <a:rPr lang="ru-RU" sz="4400" dirty="0" err="1"/>
              <a:t>Микропреподавание</a:t>
            </a:r>
            <a:endParaRPr lang="ru-RU" sz="4400" dirty="0"/>
          </a:p>
          <a:p>
            <a:pPr algn="just"/>
            <a:r>
              <a:rPr lang="ru-RU" sz="4400" dirty="0"/>
              <a:t>Практическое занятие 16. «Организация и проведение опытов по теме «Почва»».</a:t>
            </a:r>
          </a:p>
        </p:txBody>
      </p:sp>
    </p:spTree>
    <p:extLst>
      <p:ext uri="{BB962C8B-B14F-4D97-AF65-F5344CB8AC3E}">
        <p14:creationId xmlns:p14="http://schemas.microsoft.com/office/powerpoint/2010/main" val="3681048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D2607C7-1E53-4BB7-B9AE-6C70FFB583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55834"/>
            <a:ext cx="12192000" cy="5265683"/>
          </a:xfrm>
        </p:spPr>
        <p:txBody>
          <a:bodyPr/>
          <a:lstStyle/>
          <a:p>
            <a:pPr marL="0" indent="0" algn="just">
              <a:buNone/>
            </a:pPr>
            <a:r>
              <a:rPr lang="ru-RU" sz="4400" dirty="0"/>
              <a:t>«Ноосфера есть новое геологическое явление на нашей планете. В ней человек становится крупной геологической силой»</a:t>
            </a:r>
          </a:p>
          <a:p>
            <a:pPr marL="0" indent="0" algn="r">
              <a:buNone/>
            </a:pPr>
            <a:r>
              <a:rPr lang="ru-RU" sz="4400" dirty="0"/>
              <a:t>Вернадский В. И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56879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69F02EC-FA9D-4AD5-9F78-72B67C552175}"/>
              </a:ext>
            </a:extLst>
          </p:cNvPr>
          <p:cNvSpPr txBox="1"/>
          <p:nvPr/>
        </p:nvSpPr>
        <p:spPr>
          <a:xfrm>
            <a:off x="0" y="206486"/>
            <a:ext cx="1219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dirty="0"/>
              <a:t>Учение В. И. Вернадского о биосфере и ноосфере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E75B32-2414-423C-BADC-373EE34B010F}"/>
              </a:ext>
            </a:extLst>
          </p:cNvPr>
          <p:cNvSpPr txBox="1"/>
          <p:nvPr/>
        </p:nvSpPr>
        <p:spPr>
          <a:xfrm>
            <a:off x="0" y="1205201"/>
            <a:ext cx="12192000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	Ключевые положения </a:t>
            </a:r>
            <a:r>
              <a:rPr lang="ru-RU" sz="2400" dirty="0" err="1"/>
              <a:t>ноосферной</a:t>
            </a:r>
            <a:r>
              <a:rPr lang="ru-RU" sz="2400" dirty="0"/>
              <a:t> концепции В.И. Вернадского сводятся к следующему: </a:t>
            </a:r>
          </a:p>
          <a:p>
            <a:pPr marL="342900" indent="-342900" algn="just">
              <a:buFontTx/>
              <a:buChar char="-"/>
            </a:pPr>
            <a:r>
              <a:rPr lang="ru-RU" sz="2400" dirty="0"/>
              <a:t>человечество – великая геологическая сила; </a:t>
            </a:r>
          </a:p>
          <a:p>
            <a:pPr marL="342900" indent="-342900" algn="just">
              <a:buFontTx/>
              <a:buChar char="-"/>
            </a:pPr>
            <a:r>
              <a:rPr lang="ru-RU" sz="2400" dirty="0"/>
              <a:t>эта сила есть разум и воля человека как существа социально организованного; </a:t>
            </a:r>
          </a:p>
          <a:p>
            <a:pPr marL="342900" indent="-342900" algn="just">
              <a:buFontTx/>
              <a:buChar char="-"/>
            </a:pPr>
            <a:r>
              <a:rPr lang="ru-RU" sz="2400" dirty="0"/>
              <a:t>лик планеты изменен настолько глубоко, что оказался затронутым ее биогеохимический метаболизм; </a:t>
            </a:r>
          </a:p>
          <a:p>
            <a:pPr marL="342900" indent="-342900" algn="just">
              <a:buFontTx/>
              <a:buChar char="-"/>
            </a:pPr>
            <a:r>
              <a:rPr lang="ru-RU" sz="2400" dirty="0"/>
              <a:t>человечество эволюционирует в сторону обособления от остальной биосферы. </a:t>
            </a:r>
          </a:p>
          <a:p>
            <a:pPr algn="just"/>
            <a:r>
              <a:rPr lang="ru-RU" sz="2400" dirty="0"/>
              <a:t>	В.И. Вернадский считал, что биосфера должна закономерно перейти в ноосферу, и, познавая законы природы и развивая технику, человек должен придать ей новые черты – черты более высокой организации.</a:t>
            </a:r>
          </a:p>
          <a:p>
            <a:pPr algn="just"/>
            <a:endParaRPr lang="ru-RU" sz="2400" dirty="0"/>
          </a:p>
          <a:p>
            <a:pPr algn="just"/>
            <a:r>
              <a:rPr lang="ru-RU" sz="2400" dirty="0"/>
              <a:t>	По убеждению В.И. Вернадского, биосфера вступает в новую стадию своего развития – стадию ноосферы. На этой стадии человек разумный выступает как геохимическая сила невиданного масштаба. Особенность этой силы – ее разумность.</a:t>
            </a:r>
          </a:p>
        </p:txBody>
      </p:sp>
    </p:spTree>
    <p:extLst>
      <p:ext uri="{BB962C8B-B14F-4D97-AF65-F5344CB8AC3E}">
        <p14:creationId xmlns:p14="http://schemas.microsoft.com/office/powerpoint/2010/main" val="303405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E39FAB9-951D-4FCF-AF05-73785C3A34B8}"/>
              </a:ext>
            </a:extLst>
          </p:cNvPr>
          <p:cNvSpPr txBox="1"/>
          <p:nvPr/>
        </p:nvSpPr>
        <p:spPr>
          <a:xfrm>
            <a:off x="0" y="1536174"/>
            <a:ext cx="12191999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4000" dirty="0"/>
              <a:t>Биосфера — оболочка Земли, заселённая живыми организмами, находящаяся под их воздействием и занятая продуктами их жизнедеятельности, а также совокупность её свойств как планеты, где создаются условия для развития биологических систем; глобальная экосистема Земли. </a:t>
            </a:r>
          </a:p>
        </p:txBody>
      </p:sp>
    </p:spTree>
    <p:extLst>
      <p:ext uri="{BB962C8B-B14F-4D97-AF65-F5344CB8AC3E}">
        <p14:creationId xmlns:p14="http://schemas.microsoft.com/office/powerpoint/2010/main" val="1961029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109DA07-ACB9-467A-A5D4-8CC2885444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88" t="6179" r="4905" b="5691"/>
          <a:stretch/>
        </p:blipFill>
        <p:spPr>
          <a:xfrm>
            <a:off x="2578427" y="0"/>
            <a:ext cx="70351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172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C04DD1D-32A8-4E4F-B8F7-75857F870186}"/>
              </a:ext>
            </a:extLst>
          </p:cNvPr>
          <p:cNvSpPr txBox="1"/>
          <p:nvPr/>
        </p:nvSpPr>
        <p:spPr>
          <a:xfrm>
            <a:off x="1688480" y="216777"/>
            <a:ext cx="881504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dirty="0"/>
              <a:t>Круговорот веществ в природе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DA371A9-84ED-4868-9464-8848F709CDEF}"/>
              </a:ext>
            </a:extLst>
          </p:cNvPr>
          <p:cNvSpPr txBox="1"/>
          <p:nvPr/>
        </p:nvSpPr>
        <p:spPr>
          <a:xfrm>
            <a:off x="1523070" y="979947"/>
            <a:ext cx="91458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dirty="0"/>
              <a:t>Большой геологический круговорот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CBC0BB9-9B8F-4495-80D7-5448F4178C7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240" t="24701" r="10864" b="8294"/>
          <a:stretch/>
        </p:blipFill>
        <p:spPr>
          <a:xfrm>
            <a:off x="1980735" y="1687833"/>
            <a:ext cx="8230529" cy="5170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719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044BDBB-506A-4BF0-97DB-ED8E3DE52F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852" t="11975"/>
          <a:stretch/>
        </p:blipFill>
        <p:spPr>
          <a:xfrm>
            <a:off x="2302932" y="0"/>
            <a:ext cx="7078135" cy="6856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268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1452363-8F74-4D8B-9D85-F7AB5825B9BE}"/>
              </a:ext>
            </a:extLst>
          </p:cNvPr>
          <p:cNvSpPr txBox="1"/>
          <p:nvPr/>
        </p:nvSpPr>
        <p:spPr>
          <a:xfrm>
            <a:off x="2061633" y="0"/>
            <a:ext cx="80687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dirty="0"/>
              <a:t>Круговорот вещества в экосистеме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8CB5F64-0B4F-4038-87AD-66FC27F3E7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7324" y="657523"/>
            <a:ext cx="8957351" cy="6200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4834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D79CD3C-0040-44CE-B5F7-1C154EBAB902}"/>
              </a:ext>
            </a:extLst>
          </p:cNvPr>
          <p:cNvSpPr txBox="1"/>
          <p:nvPr/>
        </p:nvSpPr>
        <p:spPr>
          <a:xfrm>
            <a:off x="3046142" y="2157089"/>
            <a:ext cx="6099716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dirty="0"/>
              <a:t>Многообразие органического мира на земле</a:t>
            </a:r>
          </a:p>
        </p:txBody>
      </p:sp>
    </p:spTree>
    <p:extLst>
      <p:ext uri="{BB962C8B-B14F-4D97-AF65-F5344CB8AC3E}">
        <p14:creationId xmlns:p14="http://schemas.microsoft.com/office/powerpoint/2010/main" val="3778946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310</Words>
  <Application>Microsoft Office PowerPoint</Application>
  <PresentationFormat>Широкоэкранный</PresentationFormat>
  <Paragraphs>36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Тема Office</vt:lpstr>
      <vt:lpstr>Отличие живого от неживого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Отличие живого от неживого</dc:title>
  <dc:creator>Владимир Степанов</dc:creator>
  <cp:lastModifiedBy>Владимир Степанов</cp:lastModifiedBy>
  <cp:revision>1</cp:revision>
  <dcterms:created xsi:type="dcterms:W3CDTF">2022-04-26T04:51:45Z</dcterms:created>
  <dcterms:modified xsi:type="dcterms:W3CDTF">2022-04-26T05:18:10Z</dcterms:modified>
</cp:coreProperties>
</file>