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313" r:id="rId3"/>
    <p:sldId id="314" r:id="rId4"/>
    <p:sldId id="316" r:id="rId5"/>
    <p:sldId id="315" r:id="rId6"/>
    <p:sldId id="318" r:id="rId7"/>
    <p:sldId id="319" r:id="rId8"/>
    <p:sldId id="317" r:id="rId9"/>
    <p:sldId id="320" r:id="rId10"/>
    <p:sldId id="322" r:id="rId11"/>
    <p:sldId id="323" r:id="rId12"/>
    <p:sldId id="326" r:id="rId13"/>
    <p:sldId id="330" r:id="rId14"/>
    <p:sldId id="329" r:id="rId15"/>
    <p:sldId id="331" r:id="rId16"/>
    <p:sldId id="325" r:id="rId17"/>
    <p:sldId id="336" r:id="rId18"/>
    <p:sldId id="340" r:id="rId19"/>
    <p:sldId id="341" r:id="rId20"/>
    <p:sldId id="342" r:id="rId21"/>
    <p:sldId id="34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99"/>
    <a:srgbClr val="7030A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620688"/>
            <a:ext cx="777686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>
                <a:solidFill>
                  <a:srgbClr val="C00000"/>
                </a:solidFill>
              </a:rPr>
              <a:t>Муниципальное бюджетное дошкольное образовательное </a:t>
            </a:r>
            <a:r>
              <a:rPr lang="ru-RU" b="1" i="1" dirty="0" smtClean="0">
                <a:solidFill>
                  <a:srgbClr val="C00000"/>
                </a:solidFill>
              </a:rPr>
              <a:t>учреждение </a:t>
            </a:r>
            <a:r>
              <a:rPr lang="ru-RU" b="1" i="1" dirty="0" err="1" smtClean="0">
                <a:solidFill>
                  <a:srgbClr val="C00000"/>
                </a:solidFill>
              </a:rPr>
              <a:t>Нововасюганский</a:t>
            </a:r>
            <a:r>
              <a:rPr lang="ru-RU" b="1" i="1" dirty="0" smtClean="0">
                <a:solidFill>
                  <a:srgbClr val="C00000"/>
                </a:solidFill>
              </a:rPr>
              <a:t> детский сад №23</a:t>
            </a:r>
            <a:endParaRPr lang="ru-RU" b="1" i="1" dirty="0">
              <a:solidFill>
                <a:srgbClr val="C00000"/>
              </a:solidFill>
            </a:endParaRPr>
          </a:p>
          <a:p>
            <a:pPr lvl="0" algn="ctr"/>
            <a:endParaRPr lang="ru-RU" b="1" i="1" dirty="0">
              <a:solidFill>
                <a:srgbClr val="C00000"/>
              </a:solidFill>
            </a:endParaRPr>
          </a:p>
          <a:p>
            <a:pPr lvl="0" algn="ctr"/>
            <a:endParaRPr lang="ru-RU" b="1" i="1" dirty="0">
              <a:solidFill>
                <a:srgbClr val="C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70C0"/>
                </a:solidFill>
              </a:rPr>
              <a:t>Родительское </a:t>
            </a:r>
            <a:r>
              <a:rPr lang="ru-RU" sz="3200" b="1" dirty="0">
                <a:solidFill>
                  <a:srgbClr val="0070C0"/>
                </a:solidFill>
              </a:rPr>
              <a:t>собрание </a:t>
            </a:r>
          </a:p>
          <a:p>
            <a:pPr lvl="0" algn="ctr"/>
            <a:r>
              <a:rPr lang="ru-RU" sz="3200" b="1" dirty="0">
                <a:solidFill>
                  <a:srgbClr val="0070C0"/>
                </a:solidFill>
              </a:rPr>
              <a:t>«Возрастные особенности детей 4-5 лет» </a:t>
            </a:r>
          </a:p>
          <a:p>
            <a:pPr lvl="0" algn="ctr"/>
            <a:r>
              <a:rPr lang="ru-RU" sz="3200" b="1" dirty="0">
                <a:solidFill>
                  <a:srgbClr val="0070C0"/>
                </a:solidFill>
              </a:rPr>
              <a:t>Средняя группа</a:t>
            </a:r>
          </a:p>
          <a:p>
            <a:pPr lvl="0" algn="ctr"/>
            <a:endParaRPr lang="ru-RU" b="1" i="1" dirty="0">
              <a:solidFill>
                <a:srgbClr val="C00000"/>
              </a:solidFill>
            </a:endParaRPr>
          </a:p>
          <a:p>
            <a:pPr lvl="0" algn="ctr"/>
            <a:endParaRPr lang="ru-RU" sz="28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2800" b="1" i="1" dirty="0">
              <a:solidFill>
                <a:srgbClr val="C00000"/>
              </a:solidFill>
            </a:endParaRPr>
          </a:p>
          <a:p>
            <a:pPr lvl="0" algn="ctr"/>
            <a:endParaRPr lang="ru-RU" sz="28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2800" b="1" i="1" dirty="0" smtClean="0">
              <a:solidFill>
                <a:srgbClr val="C00000"/>
              </a:solidFill>
            </a:endParaRPr>
          </a:p>
          <a:p>
            <a:pPr lvl="0" algn="ctr"/>
            <a:endParaRPr lang="ru-RU" sz="2800" b="1" i="1" dirty="0">
              <a:solidFill>
                <a:srgbClr val="C00000"/>
              </a:solidFill>
            </a:endParaRPr>
          </a:p>
          <a:p>
            <a:pPr lvl="0" algn="ctr"/>
            <a:endParaRPr lang="ru-RU" sz="2000" b="1" i="1" dirty="0">
              <a:solidFill>
                <a:srgbClr val="C00000"/>
              </a:solidFill>
            </a:endParaRPr>
          </a:p>
          <a:p>
            <a:pPr lvl="0" algn="ctr"/>
            <a:r>
              <a:rPr lang="ru-RU" sz="2000" b="1" i="1" smtClean="0">
                <a:solidFill>
                  <a:srgbClr val="C00000"/>
                </a:solidFill>
              </a:rPr>
              <a:t>Подготовил: воспитатель  </a:t>
            </a:r>
            <a:r>
              <a:rPr lang="ru-RU" sz="2000" b="1" i="1" dirty="0" smtClean="0">
                <a:solidFill>
                  <a:srgbClr val="C00000"/>
                </a:solidFill>
              </a:rPr>
              <a:t>Дементьева Т.В.</a:t>
            </a:r>
            <a:endParaRPr lang="ru-RU" sz="2000" b="1" i="1" dirty="0">
              <a:solidFill>
                <a:srgbClr val="C00000"/>
              </a:solidFill>
            </a:endParaRPr>
          </a:p>
          <a:p>
            <a:pPr lvl="0" algn="ctr"/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29703" name="Picture 7" descr="http://ds220.ru/sites/default/files/userupload/ves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89744"/>
            <a:ext cx="1595918" cy="216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https://portal.iv-edu.ru/dep/mouofurmn/furmn_mbdou4/DocLib/img/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9917" l="1200" r="98800">
                        <a14:foregroundMark x1="38400" y1="42000" x2="38400" y2="42000"/>
                        <a14:foregroundMark x1="38800" y1="40083" x2="38800" y2="40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84984"/>
            <a:ext cx="1611179" cy="257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71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404665"/>
            <a:ext cx="6912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Интеллектуальные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особенности</a:t>
            </a:r>
          </a:p>
          <a:p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Для формирования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интеллекта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стремиться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к развитию у своего малыша следующих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навыков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:</a:t>
            </a:r>
            <a:endParaRPr lang="ru-RU" dirty="0"/>
          </a:p>
        </p:txBody>
      </p:sp>
      <p:pic>
        <p:nvPicPr>
          <p:cNvPr id="39938" name="Picture 2" descr="https://kolobok-group-ds8lmr.edumsko.ru/uploads/32900/32839/section/656993/0_eb47b_5c25fd9c_orig.png?151091369044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6195" y="2492896"/>
            <a:ext cx="456767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186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32656"/>
            <a:ext cx="748883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Математические умения </a:t>
            </a:r>
          </a:p>
          <a:p>
            <a:pPr lvl="0"/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Определяет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расположение предметов: сзади, посередине, справа, слева, вверху, внизу, спереди.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Знает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основные фигуры геометрии: круг, овал, треугольник, квадрат, прямоугольник.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Знает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цифры от 0 до 9.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Считает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предметы, соотносит их количество с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цифрой.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Расставляет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цифры в правильной последовательности и в обратной (от 1 до 5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).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Сравнивает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разное количество предметов, понимает такие значения, как поровну, больше, меньше. 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</a:rPr>
              <a:t>Ребенок знакомится с графическим образом числа, учится правильно писать цифры.</a:t>
            </a:r>
            <a:endParaRPr lang="ru-RU" sz="2400" b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2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260648"/>
            <a:ext cx="72008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Логическое мышление </a:t>
            </a: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Тип мышления, характерный для ребёнка в 4-5 лет, — наглядно-образный. Все его действия носят практический характер. На первом месте выступает наглядность.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Увеличивается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объём памяти.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Повышается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устойчивость внимания.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Ребёнок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находит отличия и сходства между картинками, предметами.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Складывает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по образцу постройки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(конструктор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) без посторонней помощи.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Складывает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разрезанную картинку в единое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целое.</a:t>
            </a:r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26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404665"/>
            <a:ext cx="7200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Логическое мышление </a:t>
            </a:r>
            <a:endParaRPr lang="ru-RU" sz="2800" b="1" dirty="0" smtClean="0">
              <a:solidFill>
                <a:srgbClr val="7030A0"/>
              </a:solidFill>
              <a:latin typeface="+mj-lt"/>
            </a:endParaRP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Развитие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нервных процессов позволяет ребёнку выполнять одно задание в течение нескольких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(15-20)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минут, ни на что постороннее не отвлекаясь. Это очень важная возрастная особенность.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Вкладывает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недостающие фрагменты полотна, картинок.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Называет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обобщающим словом определённую группу предметов. Находит лишний предмет и пары.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Подбирает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противоположные слова.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Видит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на картинке предметы, неправильно изображённые, объясняет, что именно не так. </a:t>
            </a:r>
          </a:p>
        </p:txBody>
      </p:sp>
    </p:spTree>
    <p:extLst>
      <p:ext uri="{BB962C8B-B14F-4D97-AF65-F5344CB8AC3E}">
        <p14:creationId xmlns:p14="http://schemas.microsoft.com/office/powerpoint/2010/main" xmlns="" val="381198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88641"/>
            <a:ext cx="777686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Речевое развитие </a:t>
            </a:r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Использует тысячу слов, строит фразы из 5-9 слов. Ребёнка в 4-5 лет должны понимать не только родители, но и посторонние люди.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Знает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особенности строения человека, что оно отличается от животного: называть части тела (ногти — когти, руки — лапы, волосы — шерсть).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Употребляет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множественное число.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Находит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предмет по описанию.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Понимает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значение предлогов.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Знает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профессии.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Поддерживает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беседу: отвечает на вопросы, правильно их задаёт.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Пересказывает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содержание сказки, рассказа.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Учит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наизусть стихи, потешки.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Называет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свои имя, фамилию, сколько лет,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поселок,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где живёт.  </a:t>
            </a:r>
          </a:p>
        </p:txBody>
      </p:sp>
    </p:spTree>
    <p:extLst>
      <p:ext uri="{BB962C8B-B14F-4D97-AF65-F5344CB8AC3E}">
        <p14:creationId xmlns:p14="http://schemas.microsoft.com/office/powerpoint/2010/main" xmlns="" val="27989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692696"/>
            <a:ext cx="7200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Окружающий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мир</a:t>
            </a: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Различает овощи, фрукты и ягоды.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Знает насекомых.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Называет домашних животных.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Угадывает времена года по картинкам, знает их приметы.</a:t>
            </a:r>
          </a:p>
        </p:txBody>
      </p:sp>
      <p:pic>
        <p:nvPicPr>
          <p:cNvPr id="48132" name="Picture 4" descr="https://banner2.kisspng.com/20180209/klw/kisspng-stock-photography-magnifying-glass-clip-art-take-a-magnifying-glass-to-observe-things-girls-5a7e776a0d41f5.59409779151823754605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625" b="99500" l="1000" r="97889">
                        <a14:foregroundMark x1="38222" y1="60375" x2="38222" y2="60375"/>
                        <a14:foregroundMark x1="33000" y1="66250" x2="33000" y2="6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18767">
            <a:off x="3879252" y="3233019"/>
            <a:ext cx="388843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http://galerey-room.ru/images/042149_1385342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25144"/>
            <a:ext cx="1224490" cy="108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71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260648"/>
            <a:ext cx="7488832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Повседневные навыки </a:t>
            </a:r>
          </a:p>
          <a:p>
            <a:r>
              <a:rPr lang="ru-RU" sz="2000" b="1" dirty="0" smtClean="0">
                <a:solidFill>
                  <a:srgbClr val="009900"/>
                </a:solidFill>
              </a:rPr>
              <a:t>1. </a:t>
            </a:r>
            <a:r>
              <a:rPr lang="ru-RU" sz="2000" b="1" dirty="0">
                <a:solidFill>
                  <a:srgbClr val="009900"/>
                </a:solidFill>
              </a:rPr>
              <a:t>Ребенок </a:t>
            </a:r>
            <a:r>
              <a:rPr lang="ru-RU" sz="2000" b="1" dirty="0" smtClean="0">
                <a:solidFill>
                  <a:srgbClr val="009900"/>
                </a:solidFill>
              </a:rPr>
              <a:t>застегивает </a:t>
            </a:r>
            <a:r>
              <a:rPr lang="ru-RU" sz="2000" b="1" dirty="0">
                <a:solidFill>
                  <a:srgbClr val="009900"/>
                </a:solidFill>
              </a:rPr>
              <a:t>пуговки, молнии и развязывает шнурки.</a:t>
            </a:r>
            <a:br>
              <a:rPr lang="ru-RU" sz="2000" b="1" dirty="0">
                <a:solidFill>
                  <a:srgbClr val="009900"/>
                </a:solidFill>
              </a:rPr>
            </a:br>
            <a:r>
              <a:rPr lang="ru-RU" sz="2000" b="1" dirty="0">
                <a:solidFill>
                  <a:srgbClr val="009900"/>
                </a:solidFill>
              </a:rPr>
              <a:t>2. Может самостоятельно умываться, пользоваться мылом, втираться полотенцем; частить зубы;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3. Помогает </a:t>
            </a:r>
            <a:r>
              <a:rPr lang="ru-RU" sz="2000" b="1" dirty="0" smtClean="0">
                <a:solidFill>
                  <a:srgbClr val="009900"/>
                </a:solidFill>
              </a:rPr>
              <a:t>накрывать </a:t>
            </a:r>
            <a:r>
              <a:rPr lang="ru-RU" sz="2000" b="1" dirty="0">
                <a:solidFill>
                  <a:srgbClr val="009900"/>
                </a:solidFill>
              </a:rPr>
              <a:t>на стол, наливает себе не горячее питье в чашку. Ест самостоятельно, не проливая  пищу. Убирает за собой </a:t>
            </a:r>
            <a:r>
              <a:rPr lang="ru-RU" sz="2000" b="1" dirty="0" smtClean="0">
                <a:solidFill>
                  <a:srgbClr val="009900"/>
                </a:solidFill>
              </a:rPr>
              <a:t>посуду. </a:t>
            </a:r>
            <a:r>
              <a:rPr lang="ru-RU" sz="2000" b="1" dirty="0">
                <a:solidFill>
                  <a:srgbClr val="009900"/>
                </a:solidFill>
              </a:rPr>
              <a:t>Отлично обращаться с ложкой и вилкой, салфеткой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4.Может самостоятельно одеваться, застёгивать пуговицы, молнии, обуваться, используя помощь взрослых в трудных случаях (шнурование, завязывание). 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5. </a:t>
            </a:r>
            <a:r>
              <a:rPr lang="ru-RU" sz="2000" b="1" dirty="0" smtClean="0">
                <a:solidFill>
                  <a:srgbClr val="009900"/>
                </a:solidFill>
              </a:rPr>
              <a:t>Расчёсывает </a:t>
            </a:r>
            <a:r>
              <a:rPr lang="ru-RU" sz="2000" b="1" dirty="0">
                <a:solidFill>
                  <a:srgbClr val="009900"/>
                </a:solidFill>
              </a:rPr>
              <a:t>короткие волосы; 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6</a:t>
            </a:r>
            <a:r>
              <a:rPr lang="ru-RU" sz="2000" b="1" dirty="0" smtClean="0">
                <a:solidFill>
                  <a:srgbClr val="009900"/>
                </a:solidFill>
              </a:rPr>
              <a:t>.</a:t>
            </a:r>
            <a:r>
              <a:rPr lang="ru-RU" sz="2000" b="1" dirty="0">
                <a:solidFill>
                  <a:srgbClr val="009900"/>
                </a:solidFill>
              </a:rPr>
              <a:t> </a:t>
            </a:r>
            <a:r>
              <a:rPr lang="ru-RU" sz="2000" b="1" dirty="0" smtClean="0">
                <a:solidFill>
                  <a:srgbClr val="009900"/>
                </a:solidFill>
              </a:rPr>
              <a:t>Должен не ломать</a:t>
            </a:r>
            <a:r>
              <a:rPr lang="ru-RU" sz="2000" b="1" dirty="0">
                <a:solidFill>
                  <a:srgbClr val="009900"/>
                </a:solidFill>
              </a:rPr>
              <a:t>, не разбрасывать </a:t>
            </a:r>
            <a:r>
              <a:rPr lang="ru-RU" sz="2000" b="1" dirty="0" smtClean="0">
                <a:solidFill>
                  <a:srgbClr val="009900"/>
                </a:solidFill>
              </a:rPr>
              <a:t>игрушки; </a:t>
            </a:r>
            <a:r>
              <a:rPr lang="ru-RU" sz="2000" b="1" dirty="0">
                <a:solidFill>
                  <a:srgbClr val="009900"/>
                </a:solidFill>
              </a:rPr>
              <a:t> после игры убирать на место.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7. </a:t>
            </a:r>
            <a:r>
              <a:rPr lang="ru-RU" sz="2000" b="1" dirty="0" smtClean="0">
                <a:solidFill>
                  <a:srgbClr val="009900"/>
                </a:solidFill>
              </a:rPr>
              <a:t>Может сам  </a:t>
            </a:r>
            <a:r>
              <a:rPr lang="ru-RU" sz="2000" b="1" dirty="0">
                <a:solidFill>
                  <a:srgbClr val="009900"/>
                </a:solidFill>
              </a:rPr>
              <a:t>выворачивать на правую сторону всю свою одежду и аккуратно развешивать по своим местам. 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8. Должен сам за собой заправлять кровать </a:t>
            </a:r>
            <a:r>
              <a:rPr lang="ru-RU" sz="2000" b="1" dirty="0" smtClean="0">
                <a:solidFill>
                  <a:srgbClr val="009900"/>
                </a:solidFill>
              </a:rPr>
              <a:t>(взрослый </a:t>
            </a:r>
            <a:r>
              <a:rPr lang="ru-RU" sz="2000" b="1" dirty="0">
                <a:solidFill>
                  <a:srgbClr val="009900"/>
                </a:solidFill>
              </a:rPr>
              <a:t>потом сам поправляет все получившиеся складочки).</a:t>
            </a:r>
          </a:p>
          <a:p>
            <a:r>
              <a:rPr lang="ru-RU" sz="2000" b="1" dirty="0">
                <a:solidFill>
                  <a:srgbClr val="009900"/>
                </a:solidFill>
              </a:rPr>
              <a:t>9. </a:t>
            </a:r>
            <a:r>
              <a:rPr lang="ru-RU" sz="2000" b="1" dirty="0" smtClean="0">
                <a:solidFill>
                  <a:srgbClr val="009900"/>
                </a:solidFill>
              </a:rPr>
              <a:t>Ребенок </a:t>
            </a:r>
            <a:r>
              <a:rPr lang="ru-RU" sz="2000" b="1" dirty="0">
                <a:solidFill>
                  <a:srgbClr val="009900"/>
                </a:solidFill>
              </a:rPr>
              <a:t>полностью самостоятельно ходит в туалет, пользуется туалетной бумагой и сам моет руки.</a:t>
            </a: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81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07506" y="548681"/>
            <a:ext cx="765698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Общие физические возможности детей в 4-5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лет существенно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возрастают.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Улучшается координация.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Моторика активно развивается.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Ребёнок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становится ловким и быстрым.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Мышцы растут быстро, но неравномерно.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Из-за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этого ребёнок 4-5 лет мгновенно устаёт.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Средняя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прибавка роста за год должна составлять 5-7 см, массы тела — до 2 кг.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</a:rPr>
              <a:t>Скелет отличается гибкостью, поэтому силовые упражнения противопоказаны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</a:rPr>
              <a:t> Возрастает потребность организма в кислороде. Брюшной тип дыхания заменяется грудным. Увеличивается </a:t>
            </a:r>
            <a:r>
              <a:rPr lang="ru-RU" sz="2400" b="1" dirty="0" smtClean="0">
                <a:solidFill>
                  <a:srgbClr val="009900"/>
                </a:solidFill>
              </a:rPr>
              <a:t>объём лёгких.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</a:rPr>
              <a:t>Р</a:t>
            </a:r>
            <a:r>
              <a:rPr lang="ru-RU" sz="2400" b="1" dirty="0" smtClean="0">
                <a:solidFill>
                  <a:srgbClr val="009900"/>
                </a:solidFill>
              </a:rPr>
              <a:t>итм </a:t>
            </a:r>
            <a:r>
              <a:rPr lang="ru-RU" sz="2400" b="1" dirty="0">
                <a:solidFill>
                  <a:srgbClr val="009900"/>
                </a:solidFill>
              </a:rPr>
              <a:t>сердечных сокращений легко </a:t>
            </a:r>
            <a:r>
              <a:rPr lang="ru-RU" sz="2400" b="1" dirty="0" smtClean="0">
                <a:solidFill>
                  <a:srgbClr val="009900"/>
                </a:solidFill>
              </a:rPr>
              <a:t>нарушается.</a:t>
            </a:r>
            <a:endParaRPr lang="ru-RU" sz="2400" b="1" dirty="0">
              <a:solidFill>
                <a:srgbClr val="0099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</a:rPr>
              <a:t>Этот возраст называется «золотой порой» развития сенсорных способностей.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781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1196751"/>
            <a:ext cx="6624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Разбирайте с ним особенности и детали любых сложных этических ситуаций, в которые он попадает во дворе и в детском саду.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Не перегружайте его совесть. Не нужно постоянно говорить ему об его ошибках: появится уничтожающее чувство вины, страх, мстительность, пассивность. </a:t>
            </a:r>
          </a:p>
        </p:txBody>
      </p:sp>
    </p:spTree>
    <p:extLst>
      <p:ext uri="{BB962C8B-B14F-4D97-AF65-F5344CB8AC3E}">
        <p14:creationId xmlns:p14="http://schemas.microsoft.com/office/powerpoint/2010/main" xmlns="" val="151369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0006" y="601217"/>
            <a:ext cx="73484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9900"/>
                </a:solidFill>
                <a:latin typeface="+mj-lt"/>
              </a:rPr>
              <a:t>Ребёнку 4-5 лет не нужно рассказывать страшные истории, показывать ужастики, рассуждать о смерти и болезнях.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Интересуйтесь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творческими особенностями и успехами своего малыша. Но не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критикуйте.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Разрешайте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ему как можно больше играть со своими сверстниками.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Отвечайте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на любые вопросы, интересуйтесь его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мнением.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Подскажите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способы самостоятельного поиска информации.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Играйте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с ним дома.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Читайте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книги.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Закрепляйте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любые полученные знания. </a:t>
            </a:r>
          </a:p>
        </p:txBody>
      </p:sp>
    </p:spTree>
    <p:extLst>
      <p:ext uri="{BB962C8B-B14F-4D97-AF65-F5344CB8AC3E}">
        <p14:creationId xmlns:p14="http://schemas.microsoft.com/office/powerpoint/2010/main" xmlns="" val="8262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764704"/>
            <a:ext cx="633670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Стремление к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самостоятельности</a:t>
            </a:r>
            <a:endParaRPr lang="en-US" sz="2800" b="1" dirty="0">
              <a:solidFill>
                <a:srgbClr val="7030A0"/>
              </a:solidFill>
              <a:latin typeface="+mj-lt"/>
            </a:endParaRPr>
          </a:p>
          <a:p>
            <a:pPr lvl="0"/>
            <a:endParaRPr lang="en-US" sz="2400" b="1" dirty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>
                <a:solidFill>
                  <a:srgbClr val="009900"/>
                </a:solidFill>
                <a:latin typeface="+mj-lt"/>
              </a:rPr>
              <a:t>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Ребёнок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этого возраста уже не нуждается в помощи и опеке взрослых. Открыто заявляет о своих правах и пытается устанавливать собственные правила. </a:t>
            </a:r>
          </a:p>
        </p:txBody>
      </p:sp>
      <p:pic>
        <p:nvPicPr>
          <p:cNvPr id="33796" name="Picture 4" descr="https://japsix.ru/wp-content/uploads/2014/06/kapriz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262" b="100000" l="364" r="98364">
                        <a14:foregroundMark x1="88182" y1="38486" x2="88182" y2="38486"/>
                        <a14:foregroundMark x1="92545" y1="52997" x2="92545" y2="52997"/>
                        <a14:foregroundMark x1="77455" y1="17350" x2="77455" y2="17350"/>
                        <a14:foregroundMark x1="81091" y1="20189" x2="81091" y2="20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673" y="4511302"/>
            <a:ext cx="523875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442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980728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Все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выше перечисленные возрастные особенности развития детей 4-5 лет являются ориентиром. </a:t>
            </a: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>
                <a:solidFill>
                  <a:srgbClr val="009900"/>
                </a:solidFill>
                <a:latin typeface="+mj-lt"/>
              </a:rPr>
              <a:t>Зная о них, гораздо легче направить малыша в нужное русло, разобраться в его внутреннем мире, помочь справиться с теми трудностями, которыми чреват данный период. Такая политика позволит качественно подготовить дошкольника к предстоящей учёбе в школе и облегчить социальную адаптацию. </a:t>
            </a:r>
          </a:p>
        </p:txBody>
      </p:sp>
    </p:spTree>
    <p:extLst>
      <p:ext uri="{BB962C8B-B14F-4D97-AF65-F5344CB8AC3E}">
        <p14:creationId xmlns:p14="http://schemas.microsoft.com/office/powerpoint/2010/main" xmlns="" val="402112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764704"/>
            <a:ext cx="6159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mtClean="0">
                <a:solidFill>
                  <a:srgbClr val="7030A0"/>
                </a:solidFill>
                <a:latin typeface="+mj-lt"/>
              </a:rPr>
              <a:t>Спасибо за внимание!</a:t>
            </a:r>
            <a:endParaRPr lang="ru-RU" sz="2800" b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820" l="400" r="99900">
                        <a14:foregroundMark x1="35200" y1="89189" x2="35200" y2="89189"/>
                        <a14:foregroundMark x1="48000" y1="92072" x2="48000" y2="92072"/>
                        <a14:foregroundMark x1="62800" y1="91532" x2="62800" y2="91532"/>
                        <a14:foregroundMark x1="69900" y1="90270" x2="69900" y2="90270"/>
                        <a14:foregroundMark x1="75900" y1="90090" x2="75900" y2="90090"/>
                        <a14:foregroundMark x1="79200" y1="89189" x2="79200" y2="89189"/>
                        <a14:foregroundMark x1="81200" y1="89369" x2="81200" y2="89369"/>
                        <a14:foregroundMark x1="29800" y1="88288" x2="29800" y2="88288"/>
                        <a14:foregroundMark x1="25800" y1="87928" x2="25300" y2="87568"/>
                        <a14:foregroundMark x1="21100" y1="87568" x2="21100" y2="87568"/>
                        <a14:foregroundMark x1="19600" y1="87568" x2="19600" y2="87568"/>
                        <a14:foregroundMark x1="16000" y1="87928" x2="16000" y2="87928"/>
                        <a14:foregroundMark x1="13800" y1="88829" x2="13800" y2="88829"/>
                        <a14:foregroundMark x1="13700" y1="90631" x2="14000" y2="92613"/>
                        <a14:foregroundMark x1="15000" y1="93874" x2="15000" y2="93874"/>
                        <a14:foregroundMark x1="16200" y1="93514" x2="16200" y2="93514"/>
                        <a14:foregroundMark x1="18800" y1="93333" x2="20800" y2="93333"/>
                        <a14:foregroundMark x1="22500" y1="93333" x2="22500" y2="93333"/>
                        <a14:foregroundMark x1="15300" y1="85225" x2="15300" y2="85225"/>
                        <a14:foregroundMark x1="13800" y1="84324" x2="13800" y2="84324"/>
                        <a14:foregroundMark x1="12200" y1="84865" x2="12200" y2="84865"/>
                        <a14:foregroundMark x1="53000" y1="89189" x2="53000" y2="89189"/>
                        <a14:foregroundMark x1="59100" y1="87387" x2="59100" y2="87387"/>
                        <a14:foregroundMark x1="59500" y1="87387" x2="60000" y2="87568"/>
                        <a14:foregroundMark x1="61400" y1="87568" x2="62100" y2="87568"/>
                        <a14:foregroundMark x1="82700" y1="91532" x2="82700" y2="91532"/>
                        <a14:foregroundMark x1="82800" y1="84865" x2="82800" y2="84865"/>
                        <a14:foregroundMark x1="84300" y1="84865" x2="84300" y2="84865"/>
                        <a14:backgroundMark x1="11800" y1="61622" x2="11800" y2="61622"/>
                        <a14:backgroundMark x1="14700" y1="61081" x2="14700" y2="61081"/>
                        <a14:backgroundMark x1="21100" y1="44865" x2="21100" y2="44865"/>
                        <a14:backgroundMark x1="25900" y1="38378" x2="25900" y2="38378"/>
                        <a14:backgroundMark x1="25900" y1="38378" x2="25900" y2="38378"/>
                        <a14:backgroundMark x1="59600" y1="25766" x2="59600" y2="25766"/>
                        <a14:backgroundMark x1="59600" y1="25766" x2="59600" y2="25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99394"/>
            <a:ext cx="6078958" cy="33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061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692696"/>
            <a:ext cx="633670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Этические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представления </a:t>
            </a:r>
            <a:endParaRPr lang="ru-RU" sz="2800" b="1" dirty="0">
              <a:solidFill>
                <a:srgbClr val="7030A0"/>
              </a:solidFill>
              <a:latin typeface="+mj-lt"/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Дети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этого возраста учатся понимать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чувства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других, сопереживать, выходить из трудных ситуаций в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общении.</a:t>
            </a:r>
            <a:endParaRPr lang="ru-RU" sz="2400" b="1" dirty="0">
              <a:solidFill>
                <a:srgbClr val="009900"/>
              </a:solidFill>
              <a:latin typeface="+mj-lt"/>
            </a:endParaRPr>
          </a:p>
        </p:txBody>
      </p:sp>
      <p:pic>
        <p:nvPicPr>
          <p:cNvPr id="32770" name="Picture 2" descr="https://dsad18.ucoz.ru/0_77d99_fbcdebb4_X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03751"/>
            <a:ext cx="2688394" cy="223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275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620688"/>
            <a:ext cx="662473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Творческие 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способности </a:t>
            </a:r>
            <a:endParaRPr lang="ru-RU" sz="2800" b="1" dirty="0">
              <a:solidFill>
                <a:srgbClr val="7030A0"/>
              </a:solidFill>
              <a:latin typeface="+mj-lt"/>
            </a:endParaRPr>
          </a:p>
          <a:p>
            <a:pPr lvl="0"/>
            <a:endParaRPr lang="ru-RU" sz="2400" dirty="0">
              <a:solidFill>
                <a:prstClr val="black"/>
              </a:solidFill>
              <a:latin typeface="+mj-lt"/>
            </a:endParaRPr>
          </a:p>
          <a:p>
            <a:pPr lvl="0"/>
            <a:r>
              <a:rPr lang="ru-RU" sz="2400" b="1" dirty="0">
                <a:solidFill>
                  <a:srgbClr val="009900"/>
                </a:solidFill>
                <a:latin typeface="+mj-lt"/>
              </a:rPr>
              <a:t>В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4-5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лет у ребёнка активно развивается воображение. Он живёт в собственном мире сказок, создаёт целые страны на основе своих фантазий. </a:t>
            </a:r>
          </a:p>
        </p:txBody>
      </p:sp>
      <p:pic>
        <p:nvPicPr>
          <p:cNvPr id="30722" name="Picture 2" descr="http://prokat-igrushek13.ru/upload/14773475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125" r="100000">
                        <a14:foregroundMark x1="22500" y1="86943" x2="22500" y2="86943"/>
                        <a14:foregroundMark x1="17500" y1="77229" x2="17500" y2="77229"/>
                        <a14:foregroundMark x1="11500" y1="68312" x2="11500" y2="68312"/>
                        <a14:foregroundMark x1="25000" y1="52229" x2="25000" y2="52229"/>
                        <a14:foregroundMark x1="24375" y1="47771" x2="24375" y2="47771"/>
                        <a14:foregroundMark x1="4750" y1="46815" x2="4750" y2="46815"/>
                        <a14:foregroundMark x1="8500" y1="74204" x2="8500" y2="74204"/>
                        <a14:foregroundMark x1="4000" y1="85828" x2="4000" y2="85828"/>
                        <a14:foregroundMark x1="24375" y1="96497" x2="24375" y2="96497"/>
                        <a14:foregroundMark x1="88875" y1="32006" x2="88875" y2="32006"/>
                        <a14:foregroundMark x1="90000" y1="28822" x2="90000" y2="28822"/>
                        <a14:foregroundMark x1="92125" y1="22930" x2="92125" y2="22930"/>
                        <a14:foregroundMark x1="88875" y1="35669" x2="88875" y2="35669"/>
                        <a14:foregroundMark x1="18250" y1="72452" x2="18250" y2="72452"/>
                        <a14:foregroundMark x1="9000" y1="70860" x2="9000" y2="70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7" y="3284984"/>
            <a:ext cx="388843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54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9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5353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836712"/>
            <a:ext cx="61206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Страхи</a:t>
            </a:r>
          </a:p>
          <a:p>
            <a:pPr lvl="0"/>
            <a:endParaRPr lang="ru-RU" sz="2400" b="1" dirty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Безудержность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детской фантазии в 4-5 лет может порождать разнообразные страхи и кошмары.</a:t>
            </a:r>
          </a:p>
        </p:txBody>
      </p:sp>
      <p:pic>
        <p:nvPicPr>
          <p:cNvPr id="31746" name="Picture 2" descr="https://ds04.infourok.ru/uploads/ex/0795/0001057c-dcab9d56/hello_html_m529f26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00" b="100000" l="426" r="98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49059"/>
            <a:ext cx="2792775" cy="353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009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476672"/>
            <a:ext cx="676875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Социализация</a:t>
            </a:r>
          </a:p>
          <a:p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Ребёнок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вырывается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из круга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внутрисемейных отношений и вливается в море окружающего мира. Ему становится необходимым признание со стороны сверстников.</a:t>
            </a:r>
          </a:p>
        </p:txBody>
      </p:sp>
      <p:pic>
        <p:nvPicPr>
          <p:cNvPr id="34818" name="Picture 2" descr="http://img0.liveinternet.ru/images/attach/c/11/117/409/117409940_kids19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12976"/>
            <a:ext cx="3528392" cy="31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836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476672"/>
            <a:ext cx="69847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7030A0"/>
                </a:solidFill>
                <a:latin typeface="+mj-lt"/>
              </a:rPr>
              <a:t>И</a:t>
            </a:r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гровая деятельность</a:t>
            </a:r>
          </a:p>
          <a:p>
            <a:pPr lvl="0" algn="ctr"/>
            <a:endParaRPr lang="ru-RU" sz="2800" b="1" dirty="0" smtClean="0">
              <a:solidFill>
                <a:srgbClr val="7030A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Игра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становится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более многогранной. Она приобретает сюжетно-ролевую направленность: дети играют в больницу, магазин, войну, разыгрывают любимые сказки. </a:t>
            </a:r>
          </a:p>
        </p:txBody>
      </p:sp>
      <p:pic>
        <p:nvPicPr>
          <p:cNvPr id="38914" name="Picture 2" descr="https://shashkova-nfmadouds15.edumsko.ru/uploads/3000/11657/persona/articles/SOVETY/.thumbs/hello_html_mde8e9e6.png?15036578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910" y="3789040"/>
            <a:ext cx="2153231" cy="235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https://gulliveropt.ru/wp-content/uploads/2017/03/medve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666" y="3429000"/>
            <a:ext cx="1321334" cy="286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47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04664"/>
            <a:ext cx="69127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Любознательность</a:t>
            </a:r>
          </a:p>
          <a:p>
            <a:pPr lvl="0" algn="ctr"/>
            <a:endParaRPr lang="ru-RU" sz="2400" b="1" dirty="0" smtClean="0">
              <a:solidFill>
                <a:srgbClr val="00990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Дети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4-5 лет 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задают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взрослым самые разнообразные вопросы обо всём на свете. Они всё время говорят, что-то обсуждают, не замолкая ни на минуту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.</a:t>
            </a: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Поэтому детей этого возрастного периода  называют </a:t>
            </a:r>
            <a:r>
              <a:rPr lang="ru-RU" sz="2400" b="1" dirty="0" smtClean="0">
                <a:solidFill>
                  <a:srgbClr val="009900"/>
                </a:solidFill>
              </a:rPr>
              <a:t>«</a:t>
            </a:r>
            <a:r>
              <a:rPr lang="ru-RU" sz="2400" b="1" dirty="0">
                <a:solidFill>
                  <a:srgbClr val="009900"/>
                </a:solidFill>
              </a:rPr>
              <a:t>Любознательные Почемучки</a:t>
            </a:r>
            <a:r>
              <a:rPr lang="ru-RU" sz="2400" b="1" dirty="0" smtClean="0">
                <a:solidFill>
                  <a:srgbClr val="009900"/>
                </a:solidFill>
              </a:rPr>
              <a:t>»</a:t>
            </a:r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  </a:t>
            </a:r>
          </a:p>
          <a:p>
            <a:pPr lvl="0"/>
            <a:r>
              <a:rPr lang="ru-RU" sz="2400" b="1" dirty="0">
                <a:solidFill>
                  <a:srgbClr val="009900"/>
                </a:solidFill>
                <a:latin typeface="+mj-lt"/>
              </a:rPr>
              <a:t> </a:t>
            </a:r>
          </a:p>
        </p:txBody>
      </p:sp>
      <p:pic>
        <p:nvPicPr>
          <p:cNvPr id="35846" name="Picture 6" descr="http://litvinovaoksana.ru/wp-content/uploads/2017/10/%D0%BA%D0%B0%D0%BA%D0%B8%D0%B5-%D0%BA%D0%BD%D0%B8%D0%B3%D0%B8-%D1%87%D0%B8%D1%82%D0%B0%D1%82%D1%8C-%D0%B4%D0%B5%D1%82%D1%8F%D0%B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29000"/>
            <a:ext cx="4465868" cy="290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336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28800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b="1" dirty="0" smtClean="0">
              <a:solidFill>
                <a:srgbClr val="0099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04664"/>
            <a:ext cx="48245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7030A0"/>
                </a:solidFill>
                <a:latin typeface="+mj-lt"/>
              </a:rPr>
              <a:t>Эмоции</a:t>
            </a:r>
          </a:p>
          <a:p>
            <a:pPr lvl="0" algn="ctr"/>
            <a:endParaRPr lang="ru-RU" sz="2800" b="1" dirty="0" smtClean="0">
              <a:solidFill>
                <a:srgbClr val="7030A0"/>
              </a:solidFill>
              <a:latin typeface="+mj-lt"/>
            </a:endParaRPr>
          </a:p>
          <a:p>
            <a:pPr lvl="0"/>
            <a:r>
              <a:rPr lang="ru-RU" sz="2400" b="1" dirty="0" smtClean="0">
                <a:solidFill>
                  <a:srgbClr val="009900"/>
                </a:solidFill>
                <a:latin typeface="+mj-lt"/>
              </a:rPr>
              <a:t>Дети </a:t>
            </a:r>
            <a:r>
              <a:rPr lang="ru-RU" sz="2400" b="1" dirty="0">
                <a:solidFill>
                  <a:srgbClr val="009900"/>
                </a:solidFill>
                <a:latin typeface="+mj-lt"/>
              </a:rPr>
              <a:t>этого возраста очень эмоционально воспринимают не только похвалу, но и замечания, они очень чувствительны и ранимы. Поэтому, наказывая и ругая их, слова нужно подбирать с большой осторожностью. </a:t>
            </a:r>
            <a:endParaRPr lang="ru-RU" sz="2400" b="1" dirty="0" smtClean="0">
              <a:solidFill>
                <a:srgbClr val="009900"/>
              </a:solidFill>
              <a:latin typeface="+mj-lt"/>
            </a:endParaRPr>
          </a:p>
        </p:txBody>
      </p:sp>
      <p:pic>
        <p:nvPicPr>
          <p:cNvPr id="37892" name="Picture 4" descr="http://img-fotki.yandex.ru/get/4515/19411616.186/0_933a0_7850aa14_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1163" r="95640">
                        <a14:foregroundMark x1="8721" y1="76375" x2="8721" y2="76375"/>
                        <a14:foregroundMark x1="6686" y1="87750" x2="6686" y2="87750"/>
                        <a14:foregroundMark x1="6395" y1="80625" x2="6395" y2="80000"/>
                        <a14:foregroundMark x1="6395" y1="71625" x2="6395" y2="71625"/>
                        <a14:foregroundMark x1="6686" y1="66750" x2="6686" y2="66750"/>
                        <a14:foregroundMark x1="4360" y1="54625" x2="4360" y2="54625"/>
                        <a14:foregroundMark x1="5814" y1="44750" x2="5814" y2="44750"/>
                        <a14:foregroundMark x1="10174" y1="38000" x2="10174" y2="38000"/>
                        <a14:foregroundMark x1="6686" y1="33125" x2="6686" y2="33125"/>
                        <a14:foregroundMark x1="8721" y1="26750" x2="8721" y2="26750"/>
                        <a14:foregroundMark x1="4360" y1="20500" x2="4360" y2="20500"/>
                        <a14:foregroundMark x1="5233" y1="17375" x2="5233" y2="15625"/>
                        <a14:foregroundMark x1="5814" y1="11125" x2="5814" y2="10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5565"/>
            <a:ext cx="2382527" cy="495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087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837</Words>
  <Application>Microsoft Office PowerPoint</Application>
  <PresentationFormat>Экран (4:3)</PresentationFormat>
  <Paragraphs>118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Packard bell</cp:lastModifiedBy>
  <cp:revision>53</cp:revision>
  <dcterms:created xsi:type="dcterms:W3CDTF">2018-08-27T15:06:14Z</dcterms:created>
  <dcterms:modified xsi:type="dcterms:W3CDTF">2022-11-17T15:22:16Z</dcterms:modified>
</cp:coreProperties>
</file>