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754" y="-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E5A457-ADB7-9C86-8907-EB97CF42B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5E720B1-4E7E-52D6-781A-51DF70AF06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C80041-357D-A587-7E36-718D56036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446F-19CE-4DE6-AD67-F3DE6A9C21E3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A1A1B7-8E49-DC25-D8EE-246ADC5DD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6A01F6-FDAB-24DF-9D3C-6A3FB05D5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E38AB-906C-4779-9B2B-DAF938BF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832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F15331-7A6C-F6FB-E637-DC39B190F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82665CA-680C-C75C-BCCA-8BBA5F8961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EE160D-5CDC-8E67-61A7-D4A9C6C54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446F-19CE-4DE6-AD67-F3DE6A9C21E3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6CCC71-E677-E9AB-322F-51B776113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05B67D-D183-DB2E-AEBC-E99F03727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E38AB-906C-4779-9B2B-DAF938BF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975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FCB1B74-CB83-0F57-858D-7D4BA1C4A6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4D0CE88-906A-84BF-91A6-C547C33D15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05BC53-DA8E-4AC2-008D-592A92149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446F-19CE-4DE6-AD67-F3DE6A9C21E3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B0A97F-CF81-F8FD-30BF-0643F6A79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BDD0163-43A3-769F-2EE6-F6953FBED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E38AB-906C-4779-9B2B-DAF938BF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960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1E827B-DAD3-E46E-24C4-469FEF6BD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A87951-864D-20DE-63CD-D21FE084FB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C2CFED-1C33-D5DD-08AE-82438B031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446F-19CE-4DE6-AD67-F3DE6A9C21E3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9ABCDB-BC2A-7A5E-6AC4-389643D8B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3110A4-E578-E419-7021-F60AAF031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E38AB-906C-4779-9B2B-DAF938BF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338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DE199C-B989-0A7F-AA1F-525158221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EDABFBE-617A-5EE4-6014-8D59957C33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4F523EA-C535-6EB6-4BAF-7E867A522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446F-19CE-4DE6-AD67-F3DE6A9C21E3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E4C86E6-8373-269D-8C4D-A7AE081E0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821299-D5A7-8E07-860C-D07524FD0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E38AB-906C-4779-9B2B-DAF938BF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689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3A8C7D-26D4-20F0-2030-61D4F88C4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5FDF30-0DC6-85B5-B695-B31D385C0F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62C73FC-9C01-ADFD-0998-D33EAE5E88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1F88F77-145D-58FD-91FE-05F088A18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446F-19CE-4DE6-AD67-F3DE6A9C21E3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A81AC0C-9E46-5B2F-75DD-6AB3795E1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4432071-3355-6C9C-2011-034BABCAE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E38AB-906C-4779-9B2B-DAF938BF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905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44F9C8-19B2-21FB-FEA4-1D616EC0B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2FCC261-B863-8227-C01F-C56BBE89F1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4B84185-A446-8EE4-5AD8-289F8A5F4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FCE6C9F-77C4-0178-C9F2-6B1A8C9650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A4ECA1C-38EA-B7C3-DA02-E0DAB9AF84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98E1F86-5D81-606A-D8C6-AC8A1879F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446F-19CE-4DE6-AD67-F3DE6A9C21E3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FCF0254-308F-3DC5-5456-CD81D5CC9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F79B246-44C2-537D-718C-96704CA97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E38AB-906C-4779-9B2B-DAF938BF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083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91131A-6F9A-4110-65A8-5C6A71B2D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3282211-2471-8C61-39CA-92A90D813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446F-19CE-4DE6-AD67-F3DE6A9C21E3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836105A-847D-8F30-DB60-B32E2EB0B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DCE51B6-1D7D-1D34-69E7-60EA8B126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E38AB-906C-4779-9B2B-DAF938BF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854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59474D1-A054-E788-80B2-166C9D4E9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446F-19CE-4DE6-AD67-F3DE6A9C21E3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390EC20-CEFF-25C7-A059-BFA0DFE2C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8CE0209-A794-8685-1AC7-D180B3BDD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E38AB-906C-4779-9B2B-DAF938BF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167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922805-FAEB-ADF1-4824-ACC7FAA7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03A097-6A3E-4868-891E-C54186E30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B0FEF3B-F5BD-BD7B-3BBA-6973137FF8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C3773A8-4FB7-2E0F-42EE-735B34CE2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446F-19CE-4DE6-AD67-F3DE6A9C21E3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CC6D74E-77D3-1562-D0AB-F4CB2A256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8291823-011F-70ED-4942-FCA3A3D09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E38AB-906C-4779-9B2B-DAF938BF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516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992B04-7435-D2CD-2948-7034C83F5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0FC52BE-2270-F291-6E52-2649159AF9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2A4C665-A67F-04C3-14B6-36930448C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704B051-ADCC-3594-FB79-18B75109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446F-19CE-4DE6-AD67-F3DE6A9C21E3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F6598A6-A45D-A2D3-B923-EFF168102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27454E6-B896-5E62-FA68-02DF300DC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E38AB-906C-4779-9B2B-DAF938BF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902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2FF69D-A570-D96D-5230-EDFFB237C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7012F95-C831-1A56-5AE9-5902C8ACC5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D8983E-ECF4-AFF3-6699-2F6605E2FF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3446F-19CE-4DE6-AD67-F3DE6A9C21E3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849263-3175-1F7D-388B-E110F59862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3298E1-05C3-03D9-52B6-3F4D0519ED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E38AB-906C-4779-9B2B-DAF938BF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14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5FDB52-D89A-6E9D-E71A-D9E4CC1309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415" y="75987"/>
            <a:ext cx="11990894" cy="1168351"/>
          </a:xfrm>
        </p:spPr>
        <p:txBody>
          <a:bodyPr>
            <a:normAutofit fontScale="90000"/>
          </a:bodyPr>
          <a:lstStyle/>
          <a:p>
            <a:r>
              <a:rPr lang="ru-RU" sz="8000" b="1" dirty="0"/>
              <a:t>Дыхание. Органы дыхания</a:t>
            </a:r>
          </a:p>
        </p:txBody>
      </p:sp>
      <p:pic>
        <p:nvPicPr>
          <p:cNvPr id="4" name="Picture 2" descr="https://catherineasquithgallery.com/uploads/posts/2021-03/1614575515_14-p-legkie-na-belom-fone-17.png">
            <a:extLst>
              <a:ext uri="{FF2B5EF4-FFF2-40B4-BE49-F238E27FC236}">
                <a16:creationId xmlns:a16="http://schemas.microsoft.com/office/drawing/2014/main" id="{A6572303-2E6C-2E92-3539-DF9572129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4722" y="733242"/>
            <a:ext cx="6662556" cy="66625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25464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AB89ABE-6927-33A7-B4A4-89FC044C67FE}"/>
              </a:ext>
            </a:extLst>
          </p:cNvPr>
          <p:cNvSpPr txBox="1"/>
          <p:nvPr/>
        </p:nvSpPr>
        <p:spPr>
          <a:xfrm>
            <a:off x="0" y="27001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Легкие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D132D2-A39F-3E6C-0190-178589327627}"/>
              </a:ext>
            </a:extLst>
          </p:cNvPr>
          <p:cNvSpPr txBox="1"/>
          <p:nvPr/>
        </p:nvSpPr>
        <p:spPr>
          <a:xfrm>
            <a:off x="186266" y="863306"/>
            <a:ext cx="11881909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30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Ацинус</a:t>
            </a:r>
            <a:r>
              <a:rPr lang="ru-RU" sz="3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– структурно-функциональная единица легких. Представляет собой совокупность альвеол, отходящих от одной бронхиолы.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BC48366A-6D2D-5D0F-0EB3-295CE99AA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850" y="2084861"/>
            <a:ext cx="6153150" cy="4773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1D71836-AC0E-6E9A-B412-ABDCD7C5ABB5}"/>
              </a:ext>
            </a:extLst>
          </p:cNvPr>
          <p:cNvSpPr txBox="1"/>
          <p:nvPr/>
        </p:nvSpPr>
        <p:spPr>
          <a:xfrm>
            <a:off x="186266" y="2663531"/>
            <a:ext cx="5547784" cy="20621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16-20 </a:t>
            </a:r>
            <a:r>
              <a:rPr lang="ru-RU" sz="320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ацинусов</a:t>
            </a:r>
            <a:r>
              <a:rPr lang="ru-RU" sz="3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n-US" sz="3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&gt; </a:t>
            </a:r>
            <a:r>
              <a:rPr lang="ru-RU" sz="32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долька</a:t>
            </a:r>
          </a:p>
          <a:p>
            <a:pPr algn="ctr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н</a:t>
            </a:r>
            <a:r>
              <a:rPr lang="ru-RU" sz="3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есколько долек </a:t>
            </a:r>
            <a:r>
              <a:rPr lang="en-US" sz="3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&gt;</a:t>
            </a:r>
            <a:r>
              <a:rPr lang="ru-RU" sz="3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32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сегмент</a:t>
            </a:r>
          </a:p>
          <a:p>
            <a:pPr algn="ctr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2-5 сегментов 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&gt;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доля</a:t>
            </a:r>
          </a:p>
          <a:p>
            <a:pPr algn="ctr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2-3 доли 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&gt;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легкое</a:t>
            </a:r>
            <a:endParaRPr lang="ru-RU" sz="3200" b="1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545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5D5A1791-C30E-498C-CE0D-655D76A4D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566" y="0"/>
            <a:ext cx="98828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173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96033AE0-DB74-BAB3-D1F9-D92548FB97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52219"/>
            <a:ext cx="6000096" cy="4105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CF041EB-5F87-467F-01C4-6A25BF9F7EB4}"/>
              </a:ext>
            </a:extLst>
          </p:cNvPr>
          <p:cNvSpPr txBox="1"/>
          <p:nvPr/>
        </p:nvSpPr>
        <p:spPr>
          <a:xfrm>
            <a:off x="114299" y="74563"/>
            <a:ext cx="11972925" cy="26776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Снаружи лёгкие покрыты внутренним плевральным листком — </a:t>
            </a:r>
            <a:r>
              <a:rPr lang="ru-RU" sz="2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лёгочной плеврой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Наружный плевральный листок выстилает изнутри стенки грудной полости (</a:t>
            </a:r>
            <a:r>
              <a:rPr lang="ru-RU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пристенная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плевра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).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Между двумя листками плевры — 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плевральная полость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 заполненная </a:t>
            </a:r>
            <a:r>
              <a:rPr lang="ru-RU" sz="2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плевральной жидкостью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</a:t>
            </a:r>
            <a:endParaRPr lang="ru-RU" sz="2800" dirty="0"/>
          </a:p>
        </p:txBody>
      </p:sp>
      <p:pic>
        <p:nvPicPr>
          <p:cNvPr id="11268" name="Picture 4">
            <a:extLst>
              <a:ext uri="{FF2B5EF4-FFF2-40B4-BE49-F238E27FC236}">
                <a16:creationId xmlns:a16="http://schemas.microsoft.com/office/drawing/2014/main" id="{51209D03-695B-DC3D-8C71-2092055832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2" t="30525" r="7974" b="13619"/>
          <a:stretch/>
        </p:blipFill>
        <p:spPr bwMode="auto">
          <a:xfrm>
            <a:off x="6000096" y="3314447"/>
            <a:ext cx="6185552" cy="306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7904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CAA8D6-8AC7-774B-497F-7C09CFA6ED33}"/>
              </a:ext>
            </a:extLst>
          </p:cNvPr>
          <p:cNvSpPr txBox="1"/>
          <p:nvPr/>
        </p:nvSpPr>
        <p:spPr>
          <a:xfrm>
            <a:off x="504824" y="230917"/>
            <a:ext cx="11182351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800" b="1" i="0" dirty="0">
                <a:solidFill>
                  <a:srgbClr val="333333"/>
                </a:solidFill>
                <a:effectLst/>
                <a:latin typeface="YS Text"/>
              </a:rPr>
              <a:t>Пневмоторакс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YS Text"/>
              </a:rPr>
              <a:t> — скопление воздуха или газов в плевральной полости.</a:t>
            </a:r>
            <a:endParaRPr lang="ru-RU" sz="2800" dirty="0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A2887444-B935-B2AE-8740-D5CE2DD9C8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r="2969" b="29299"/>
          <a:stretch/>
        </p:blipFill>
        <p:spPr bwMode="auto">
          <a:xfrm>
            <a:off x="0" y="3200400"/>
            <a:ext cx="12194884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1BB1B09-B3BB-2DE2-49CD-11ACEDDC785A}"/>
              </a:ext>
            </a:extLst>
          </p:cNvPr>
          <p:cNvSpPr txBox="1"/>
          <p:nvPr/>
        </p:nvSpPr>
        <p:spPr>
          <a:xfrm>
            <a:off x="1604961" y="1127906"/>
            <a:ext cx="8982075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800" b="1" i="0" dirty="0">
                <a:solidFill>
                  <a:srgbClr val="333333"/>
                </a:solidFill>
                <a:effectLst/>
                <a:latin typeface="YS Text"/>
              </a:rPr>
              <a:t>Гемоторакс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YS Text"/>
              </a:rPr>
              <a:t> — скопление крови в плевральной полости.</a:t>
            </a:r>
            <a:endParaRPr lang="ru-RU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375F0C-CF98-540E-F89E-B6B95E012477}"/>
              </a:ext>
            </a:extLst>
          </p:cNvPr>
          <p:cNvSpPr txBox="1"/>
          <p:nvPr/>
        </p:nvSpPr>
        <p:spPr>
          <a:xfrm>
            <a:off x="1657347" y="2024895"/>
            <a:ext cx="8877301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2800" b="1" i="0" dirty="0">
                <a:solidFill>
                  <a:srgbClr val="333333"/>
                </a:solidFill>
                <a:effectLst/>
                <a:latin typeface="YS Text"/>
              </a:rPr>
              <a:t>Гидроторакс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YS Text"/>
              </a:rPr>
              <a:t> — скопление жидкости невоспалительного происхождения в плевральной полости.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02292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923083F-D8BD-F163-6082-D70D545F9481}"/>
              </a:ext>
            </a:extLst>
          </p:cNvPr>
          <p:cNvSpPr txBox="1"/>
          <p:nvPr/>
        </p:nvSpPr>
        <p:spPr>
          <a:xfrm>
            <a:off x="361736" y="117405"/>
            <a:ext cx="11468528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Окисление </a:t>
            </a:r>
            <a:r>
              <a:rPr lang="ru-RU" sz="2800" dirty="0"/>
              <a:t>– процесс распада крупных органических молекул </a:t>
            </a:r>
          </a:p>
          <a:p>
            <a:pPr algn="ctr"/>
            <a:r>
              <a:rPr lang="ru-RU" sz="2800" dirty="0"/>
              <a:t>(белков, жиров, углеводов) с высвобождением энергии.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7AF0B02-0FE1-6794-4DB7-9128573025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5" b="28833"/>
          <a:stretch/>
        </p:blipFill>
        <p:spPr bwMode="auto">
          <a:xfrm>
            <a:off x="248991" y="1317395"/>
            <a:ext cx="11694018" cy="4675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7306D02-4E0C-106E-1894-4A0BD503FB33}"/>
              </a:ext>
            </a:extLst>
          </p:cNvPr>
          <p:cNvSpPr/>
          <p:nvPr/>
        </p:nvSpPr>
        <p:spPr>
          <a:xfrm>
            <a:off x="103695" y="4895297"/>
            <a:ext cx="5665509" cy="13436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A6E685C-7C6C-E731-C6DB-DC7C84724D14}"/>
              </a:ext>
            </a:extLst>
          </p:cNvPr>
          <p:cNvSpPr/>
          <p:nvPr/>
        </p:nvSpPr>
        <p:spPr>
          <a:xfrm>
            <a:off x="8201319" y="4895297"/>
            <a:ext cx="2499674" cy="1474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962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EE3EE82-83D0-5792-B94E-083C79B5AC97}"/>
              </a:ext>
            </a:extLst>
          </p:cNvPr>
          <p:cNvSpPr txBox="1"/>
          <p:nvPr/>
        </p:nvSpPr>
        <p:spPr>
          <a:xfrm>
            <a:off x="94268" y="141402"/>
            <a:ext cx="11981468" cy="13849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Дыхание 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совокупность процессов, обеспечивающих поступление в организм кислорода, выделение из него углекислого газа и использование кислорода клетками и тканями в окислительных реакциях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ru-RU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5E80EF-0818-07F5-6B93-77656230B086}"/>
              </a:ext>
            </a:extLst>
          </p:cNvPr>
          <p:cNvSpPr txBox="1"/>
          <p:nvPr/>
        </p:nvSpPr>
        <p:spPr>
          <a:xfrm>
            <a:off x="6168428" y="2040086"/>
            <a:ext cx="5907308" cy="39703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Этапы дыхания: </a:t>
            </a:r>
          </a:p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1) </a:t>
            </a:r>
            <a:r>
              <a:rPr lang="ru-RU" sz="2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Внешнее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(лёгочное) </a:t>
            </a:r>
            <a:r>
              <a:rPr lang="ru-RU" sz="2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дыхание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—газообмен между лёгкими и атмосферой; </a:t>
            </a:r>
          </a:p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2) </a:t>
            </a:r>
            <a:r>
              <a:rPr lang="ru-RU" sz="2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Транспортировка газов кровью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; </a:t>
            </a:r>
          </a:p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3) </a:t>
            </a:r>
            <a:r>
              <a:rPr lang="ru-RU" sz="2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Тканевое дыхание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— газообмен в тканях, в результате чего кислород используется для синтеза АТФ и образуется углекислый газ и вода.</a:t>
            </a:r>
            <a:endParaRPr lang="ru-RU" sz="28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BE1754E-32CE-5692-603E-9D1D68B955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" t="19992" r="3123" b="2955"/>
          <a:stretch/>
        </p:blipFill>
        <p:spPr bwMode="auto">
          <a:xfrm>
            <a:off x="0" y="2139884"/>
            <a:ext cx="6168428" cy="3770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054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1C82E2B-4CC2-0BE6-DEB6-1AB104FBB904}"/>
              </a:ext>
            </a:extLst>
          </p:cNvPr>
          <p:cNvSpPr txBox="1"/>
          <p:nvPr/>
        </p:nvSpPr>
        <p:spPr>
          <a:xfrm>
            <a:off x="326795" y="94218"/>
            <a:ext cx="11538409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Дыхательные (воздухоносные) пути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— это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совокупность органов, по которым воздух поступает в легкие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</a:t>
            </a:r>
            <a:endParaRPr lang="ru-RU" sz="3200" dirty="0"/>
          </a:p>
        </p:txBody>
      </p:sp>
      <p:pic>
        <p:nvPicPr>
          <p:cNvPr id="3086" name="Picture 14">
            <a:extLst>
              <a:ext uri="{FF2B5EF4-FFF2-40B4-BE49-F238E27FC236}">
                <a16:creationId xmlns:a16="http://schemas.microsoft.com/office/drawing/2014/main" id="{C35E9A55-7464-305C-8292-6228C144B9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07" t="45000" r="42546" b="16888"/>
          <a:stretch/>
        </p:blipFill>
        <p:spPr bwMode="auto">
          <a:xfrm>
            <a:off x="1429701" y="1955371"/>
            <a:ext cx="5868053" cy="3598334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Органы дыхания">
            <a:extLst>
              <a:ext uri="{FF2B5EF4-FFF2-40B4-BE49-F238E27FC236}">
                <a16:creationId xmlns:a16="http://schemas.microsoft.com/office/drawing/2014/main" id="{B8336C86-6EF6-1207-6A13-A9548FB6B5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40"/>
          <a:stretch/>
        </p:blipFill>
        <p:spPr bwMode="auto">
          <a:xfrm>
            <a:off x="8533872" y="1260676"/>
            <a:ext cx="3246649" cy="498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920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AB89ABE-6927-33A7-B4A4-89FC044C67FE}"/>
              </a:ext>
            </a:extLst>
          </p:cNvPr>
          <p:cNvSpPr txBox="1"/>
          <p:nvPr/>
        </p:nvSpPr>
        <p:spPr>
          <a:xfrm>
            <a:off x="0" y="27001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Носовая полость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2FCD9960-1B62-A0A6-CF59-E652145AAE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535" y="957309"/>
            <a:ext cx="6646332" cy="4567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D132D2-A39F-3E6C-0190-178589327627}"/>
              </a:ext>
            </a:extLst>
          </p:cNvPr>
          <p:cNvSpPr txBox="1"/>
          <p:nvPr/>
        </p:nvSpPr>
        <p:spPr>
          <a:xfrm>
            <a:off x="76201" y="1396706"/>
            <a:ext cx="5088466" cy="310854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Функции:</a:t>
            </a:r>
          </a:p>
          <a:p>
            <a:pPr marL="342900" indent="-342900" algn="just">
              <a:buAutoNum type="arabicPeriod"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Согревание и увлажнение воздуха;</a:t>
            </a:r>
          </a:p>
          <a:p>
            <a:pPr marL="342900" indent="-342900" algn="just">
              <a:buAutoNum type="arabicPeriod"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Очистка ресничками от пыли;</a:t>
            </a:r>
          </a:p>
          <a:p>
            <a:pPr marL="342900" indent="-342900" algn="just">
              <a:buAutoNum type="arabicPeriod"/>
            </a:pP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Защитная (бактерицидные вещества);</a:t>
            </a:r>
          </a:p>
          <a:p>
            <a:pPr marL="342900" indent="-342900" algn="just">
              <a:buAutoNum type="arabicPeriod"/>
            </a:pP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Обоняние.</a:t>
            </a:r>
          </a:p>
        </p:txBody>
      </p:sp>
    </p:spTree>
    <p:extLst>
      <p:ext uri="{BB962C8B-B14F-4D97-AF65-F5344CB8AC3E}">
        <p14:creationId xmlns:p14="http://schemas.microsoft.com/office/powerpoint/2010/main" val="2663400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AB89ABE-6927-33A7-B4A4-89FC044C67FE}"/>
              </a:ext>
            </a:extLst>
          </p:cNvPr>
          <p:cNvSpPr txBox="1"/>
          <p:nvPr/>
        </p:nvSpPr>
        <p:spPr>
          <a:xfrm>
            <a:off x="0" y="27001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Гортань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D132D2-A39F-3E6C-0190-178589327627}"/>
              </a:ext>
            </a:extLst>
          </p:cNvPr>
          <p:cNvSpPr txBox="1"/>
          <p:nvPr/>
        </p:nvSpPr>
        <p:spPr>
          <a:xfrm>
            <a:off x="76200" y="796442"/>
            <a:ext cx="5181599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Надгортанник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прикрывает вход в гортань во время глотания.</a:t>
            </a:r>
            <a:endParaRPr lang="ru-RU" sz="280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61A4AB21-D79E-2055-9213-33A3EE04B8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5" t="14846" r="12069"/>
          <a:stretch/>
        </p:blipFill>
        <p:spPr bwMode="auto">
          <a:xfrm>
            <a:off x="0" y="2513002"/>
            <a:ext cx="5257800" cy="4308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Голосовой аппарат">
            <a:extLst>
              <a:ext uri="{FF2B5EF4-FFF2-40B4-BE49-F238E27FC236}">
                <a16:creationId xmlns:a16="http://schemas.microsoft.com/office/drawing/2014/main" id="{C78C752E-ED5E-E611-DD24-1C0EA63A40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5"/>
          <a:stretch/>
        </p:blipFill>
        <p:spPr bwMode="auto">
          <a:xfrm>
            <a:off x="6610086" y="1881147"/>
            <a:ext cx="4582847" cy="493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30A2991-0577-DB06-FBB1-A08C198C87D9}"/>
              </a:ext>
            </a:extLst>
          </p:cNvPr>
          <p:cNvSpPr txBox="1"/>
          <p:nvPr/>
        </p:nvSpPr>
        <p:spPr>
          <a:xfrm>
            <a:off x="5805489" y="796441"/>
            <a:ext cx="6293378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Поперёк гортани натянуты эластичные 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голосовые связки. </a:t>
            </a:r>
            <a:endParaRPr lang="ru-RU" sz="280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117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AB89ABE-6927-33A7-B4A4-89FC044C67FE}"/>
              </a:ext>
            </a:extLst>
          </p:cNvPr>
          <p:cNvSpPr txBox="1"/>
          <p:nvPr/>
        </p:nvSpPr>
        <p:spPr>
          <a:xfrm>
            <a:off x="0" y="27001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0070C0"/>
                </a:solidFill>
              </a:rPr>
              <a:t>Речевой аппарат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D132D2-A39F-3E6C-0190-178589327627}"/>
              </a:ext>
            </a:extLst>
          </p:cNvPr>
          <p:cNvSpPr txBox="1"/>
          <p:nvPr/>
        </p:nvSpPr>
        <p:spPr>
          <a:xfrm>
            <a:off x="135468" y="796442"/>
            <a:ext cx="5985932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 подвижным частям относятся губы, язык, нижняя челюсть, нёбная занавеска с маленьким язычком.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9175BF-A8DC-F38C-29E2-FDFDFEC3D5F7}"/>
              </a:ext>
            </a:extLst>
          </p:cNvPr>
          <p:cNvSpPr txBox="1"/>
          <p:nvPr/>
        </p:nvSpPr>
        <p:spPr>
          <a:xfrm>
            <a:off x="135468" y="2406302"/>
            <a:ext cx="5960532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 неподвижным частям относятся верхняя челюсть, зубы и их альвеолы.</a:t>
            </a:r>
            <a:endParaRPr lang="ru-RU" sz="2800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B783B94E-7F1C-7CEE-4326-2C9BE1F8BA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33" y="3572933"/>
            <a:ext cx="5277399" cy="3285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3EFBA834-BA50-5AF2-B8F4-6A84BDDE50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656" y="1386617"/>
            <a:ext cx="5734196" cy="45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000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AB89ABE-6927-33A7-B4A4-89FC044C67FE}"/>
              </a:ext>
            </a:extLst>
          </p:cNvPr>
          <p:cNvSpPr txBox="1"/>
          <p:nvPr/>
        </p:nvSpPr>
        <p:spPr>
          <a:xfrm>
            <a:off x="0" y="27001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Трахея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D132D2-A39F-3E6C-0190-178589327627}"/>
              </a:ext>
            </a:extLst>
          </p:cNvPr>
          <p:cNvSpPr txBox="1"/>
          <p:nvPr/>
        </p:nvSpPr>
        <p:spPr>
          <a:xfrm>
            <a:off x="186267" y="863306"/>
            <a:ext cx="6841065" cy="206210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Трахея образована 16—20 неполными </a:t>
            </a:r>
            <a:r>
              <a:rPr lang="ru-RU" sz="32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хрящевыми кольцами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</a:t>
            </a:r>
          </a:p>
          <a:p>
            <a:pPr algn="ctr"/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 позволяющими её стенкам спадаться.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8B1438F0-4B8C-9D4B-EAE2-150FA03771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863306"/>
            <a:ext cx="5048250" cy="547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A2394F2-41F7-C083-9959-FE50FA8758AF}"/>
              </a:ext>
            </a:extLst>
          </p:cNvPr>
          <p:cNvSpPr txBox="1"/>
          <p:nvPr/>
        </p:nvSpPr>
        <p:spPr>
          <a:xfrm>
            <a:off x="0" y="3774702"/>
            <a:ext cx="714375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0" i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</a:rPr>
              <a:t>Почему хрящевые кольца в стенках трахеи неполные?</a:t>
            </a:r>
            <a:endParaRPr lang="ru-RU" sz="32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03703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AB89ABE-6927-33A7-B4A4-89FC044C67FE}"/>
              </a:ext>
            </a:extLst>
          </p:cNvPr>
          <p:cNvSpPr txBox="1"/>
          <p:nvPr/>
        </p:nvSpPr>
        <p:spPr>
          <a:xfrm>
            <a:off x="0" y="27001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Бронхи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D132D2-A39F-3E6C-0190-178589327627}"/>
              </a:ext>
            </a:extLst>
          </p:cNvPr>
          <p:cNvSpPr txBox="1"/>
          <p:nvPr/>
        </p:nvSpPr>
        <p:spPr>
          <a:xfrm>
            <a:off x="186267" y="863306"/>
            <a:ext cx="11836400" cy="138499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Бронхи многократно ветвятся, образуя 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бронхиальное дерево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 Самые тонкие бронхиальные ветви называют </a:t>
            </a:r>
            <a:r>
              <a:rPr lang="ru-RU" sz="2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бронхиолами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 От них отходят </a:t>
            </a:r>
            <a:r>
              <a:rPr lang="ru-RU" sz="2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альвеолы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или лёгочные пузырьки.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56A8E89D-1467-836E-64ED-609521F652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" t="3549" r="1382" b="6218"/>
          <a:stretch/>
        </p:blipFill>
        <p:spPr bwMode="auto">
          <a:xfrm>
            <a:off x="84667" y="2434568"/>
            <a:ext cx="4749800" cy="4423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Строение альвеол">
            <a:extLst>
              <a:ext uri="{FF2B5EF4-FFF2-40B4-BE49-F238E27FC236}">
                <a16:creationId xmlns:a16="http://schemas.microsoft.com/office/drawing/2014/main" id="{2A71CF4D-7EAC-E9AB-94F7-F6AA590942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83"/>
          <a:stretch/>
        </p:blipFill>
        <p:spPr bwMode="auto">
          <a:xfrm>
            <a:off x="5198534" y="2434568"/>
            <a:ext cx="6824134" cy="426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21742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323</Words>
  <Application>Microsoft Office PowerPoint</Application>
  <PresentationFormat>Широкоэкранный</PresentationFormat>
  <Paragraphs>39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YS Text</vt:lpstr>
      <vt:lpstr>Тема Office</vt:lpstr>
      <vt:lpstr>Дыхание. Органы дыхания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Дыхание. Органы дыхания</dc:title>
  <dc:creator>Юлия Панова</dc:creator>
  <cp:lastModifiedBy>Юлия Панова</cp:lastModifiedBy>
  <cp:revision>10</cp:revision>
  <dcterms:created xsi:type="dcterms:W3CDTF">2022-11-17T04:57:40Z</dcterms:created>
  <dcterms:modified xsi:type="dcterms:W3CDTF">2022-11-17T15:43:51Z</dcterms:modified>
</cp:coreProperties>
</file>