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svg" ContentType="image/svg+xml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xmlns="smNativeData" dt="1668539989" val="1050" revOS="4"/>
      <pr:smFileRevision xmlns:pr="smNativeData" xmlns="smNativeData" dt="1668539989" val="101"/>
      <pr:guideOptions xmlns:pr="smNativeData" xmlns="smNativeData" dt="1668539989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94" d="100"/>
          <a:sy n="94" d="100"/>
        </p:scale>
        <p:origin x="377" y="383"/>
      </p:cViewPr>
      <p:guideLst x="0" y="0"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383"/>
      </p:cViewPr>
    </p:cSldViewPr>
  </p:notesViewPr>
  <p:gridSpacing cx="73477120" cy="73477120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4497-D9D2-61B2-9C8C-2FE70AC26A7A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3437-79D2-61C2-9C8C-8F977AC26ADA}" type="slidenum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6AB7-F9D2-619C-9C8C-0FC924C26A5A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4DA0-EED2-61BB-9C8C-18EE03C26A4D}" type="slidenum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4183-CDD2-61B7-9C8C-3BE20FC26A6E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7894-DAD2-618E-9C8C-2CDB36C26A79}" type="slidenum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7169-27D2-6187-9C8C-D1D23FC26A84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4F70-3ED2-61B9-9C8C-C8EC01C26A9D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262E-60D2-61D0-9C8C-968568C26AC3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633E-70D2-6195-9C8C-86C02DC26AD3}" type="slidenum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4F46-08D2-61B9-9C8C-FEEC01C26AAB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7A05-4BD2-618C-9C8C-BDD934C26AE8}" type="slidenum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1285-CBD2-61E4-9C8C-3DB15CC26A68}" type="datetime1">
              <a:t/>
            </a:fld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1B4D-03D2-61ED-9C8C-F5B855C26AA0}" type="slidenum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5658-16D2-61A0-9C8C-E0F518C26AB5}" type="datetime1">
              <a:t/>
            </a:fld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47D9-97D2-61B1-9C8C-61E409C26A34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5EAD-E3D2-61A8-9C8C-15FD10C26A40}" type="datetime1">
              <a:t/>
            </a:fld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140F-41D2-61E2-9C8C-B7B75AC26AE2}" type="slidenum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507B-35D2-61A6-9C8C-C3F31EC26A96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208C-C2D2-61D6-9C8C-34836EC26A61}" type="slidenum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3420B1-FFD2-61D6-9C8C-09836EC26A5C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3409DA-94D2-61FF-9C8C-62AA47C26A37}" type="slidenum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cSld name="Оформление по умолчани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pPr/>
            <a:fld id="{3F344945-0BD2-61BF-9C8C-FDEA07C26AA8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pPr/>
            <a:fld id="{3F3402DB-95D2-61F4-9C8C-63A14CC26A36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A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/>
            <a:r>
              <a:t>Энгель Тагиров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xmlns="smNativeData" val="SMDATA_15_VeZz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AAAAAAQAAAAEAAAAAAAAAAAAAAAA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AAAAAAmAAAACAAAAAEAAAAAD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ln>
            <a:noFill/>
          </a:ln>
        </p:spPr>
        <p:txBody>
          <a:bodyPr/>
          <a:lstStyle/>
          <a:p>
            <a:pPr/>
            <a:r>
              <a:t>Миссия народа-миротворца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1"/>
          <p:cNvPicPr>
            <a:picLocks noChangeAspect="1"/>
            <a:extLst>
              <a:ext uri="smNativeData">
                <pr:smNativeData xmlns:pr="smNativeData" xmlns="smNativeData" val="SMDATA_17_VeZzY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+BCZ/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PEwAAAAAAAAS0sAADAqAAAA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955915" y="0"/>
            <a:ext cx="428371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Текстовое поле1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+f///ycKAAC6JwAAdR4AAAAAAAAmAAAACAAAAP//////////"/>
              </a:ext>
            </a:extLst>
          </p:cNvSpPr>
          <p:nvPr/>
        </p:nvSpPr>
        <p:spPr>
          <a:xfrm>
            <a:off x="-4445" y="1650365"/>
            <a:ext cx="6462395" cy="33007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cap="none">
                <a:solidFill>
                  <a:srgbClr val="FFFF00"/>
                </a:solidFill>
              </a:defRPr>
            </a:pPr>
            <a:r>
              <a:t>В конце минувшего года вышла в свет новая книга Энгеля Тагирова «Татары в оптике Большой истории человечества: миротворческий аспект». Она издана под эгидой Всемирной ассоциации содействия ООН, Российской ассоциации содействия ООН и посвящена 100-летию образования ТАССР.</a:t>
            </a:r>
          </a:p>
          <a:p>
            <a:pPr/>
            <a: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gradFill flip="none" rotWithShape="0">
          <a:gsLst>
            <a:gs pos="0">
              <a:schemeClr val="bg1"/>
            </a:gs>
            <a:gs pos="100000">
              <a:schemeClr val="hlink"/>
            </a:gs>
          </a:gsLst>
          <a:path path="shap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KAEAAL0FAADwSQAA9BYAAAAAAAAmAAAACAAAAP//////////"/>
              </a:ext>
            </a:extLst>
          </p:cNvSpPr>
          <p:nvPr/>
        </p:nvSpPr>
        <p:spPr>
          <a:xfrm>
            <a:off x="187960" y="932815"/>
            <a:ext cx="11831320" cy="27984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/>
            <a:r>
              <a:t>В 2020 году отмечается 100-летие образования Татарской республики, и тема государственности не могла не найти отражения в контексте исторической миротворческой миссии как татар, русских, так и представителей всех других народов, для которых современный Татарстан стал родным домом. Каковы были вариации их судьбы в ходе реализации социалистического мегапроекта? Как восприняли татары идеи-лозунги Октября? Даже по истечении десятилетий на эти вопросы нет однозначных ответов. Поэтому автор в рамках одной из глав предлагает достаточно информативный, аналитический и вместе с тем компактный очерк о советском периоде истории Татарстана. Автор надеется, что данная глава позволит увидеть, рассмотреть этот этап опять же через призму современной оптики, которая поможет каждому из читателей по-своему, но в контексте глобальной истории взглянуть на политический эксперимент – попытку построения коммунизма как «общества всеобщего благоденствия».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gradFill flip="none" rotWithShape="0">
          <a:gsLst>
            <a:gs pos="0">
              <a:schemeClr val="bg1"/>
            </a:gs>
            <a:gs pos="100000">
              <a:schemeClr val="hlink"/>
            </a:gs>
          </a:gsLst>
          <a:path path="shap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KAMAAGYEAACCRwAAxhAAAAAAAAAmAAAACAAAAP//////////"/>
              </a:ext>
            </a:extLst>
          </p:cNvSpPr>
          <p:nvPr/>
        </p:nvSpPr>
        <p:spPr>
          <a:xfrm>
            <a:off x="513080" y="715010"/>
            <a:ext cx="11111230" cy="20116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/>
            <a:r>
              <a:t>Энгель Тагиров отдаёт себе отчёт в том, что центробежные риски современного мироустройства сопряжены с актуализацией национального и этнического ракурса. Активизация исторического самосознания народов и восстановление исторической памяти не только инициируют историческую энергетику, не только подпитывают преобразовательные процессы, но порой взрываются из семян национализма, ксенофобии, религиозной нетерпимости. Но многовековая длительность и многогранность процесса взаимной «притирки» создали почву для плодотворного взаимодействия татарского, русского, других народов Татарстана и в новейшее время. Этому посвящен заключительный раздел монографии «Татарстан – духовный Гринвич мира».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xmlns="smNativeData" val="SMDATA_17_VeZzY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+BCZ/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LA1AACoEQAA3EQAAO8pAAAA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727440" y="2870200"/>
            <a:ext cx="2466340" cy="39465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gradFill flip="none" rotWithShape="0">
          <a:gsLst>
            <a:gs pos="0">
              <a:schemeClr val="bg1"/>
            </a:gs>
            <a:gs pos="100000">
              <a:schemeClr val="hlink"/>
            </a:gs>
          </a:gsLst>
          <a:path path="shape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pgIAAJoZAAAARwAA6iAAAAAAAAAmAAAACAAAAP//////////"/>
              </a:ext>
            </a:extLst>
          </p:cNvSpPr>
          <p:nvPr/>
        </p:nvSpPr>
        <p:spPr>
          <a:xfrm>
            <a:off x="430530" y="4161790"/>
            <a:ext cx="11111230" cy="11887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/>
            <a:r>
              <a:t>Историк посвятил эту книгу светлой памяти своих родителей: отца – Ризы Шайхутдиновича Тагирова, отдавшего свою жизнь за освобождение Родины от немецко-фашистских захватчиков в боях под Ригой, и матери – Амины Каюмовны Каюмовой, педагога-подвижника, народного просветителя, заслуженного учителя Республики Татарстан, воспитавшей троих детей сынами своего народа, патриотами страны и гражданами мира</a:t>
            </a:r>
          </a:p>
        </p:txBody>
      </p:sp>
      <p:sp>
        <p:nvSpPr>
          <p:cNvPr id="3" name="Текстовое поле2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twIAAAgHAAARRwAAGBUAAAAAAAAmAAAACAAAAP//////////"/>
              </a:ext>
            </a:extLst>
          </p:cNvSpPr>
          <p:nvPr/>
        </p:nvSpPr>
        <p:spPr>
          <a:xfrm>
            <a:off x="441325" y="1143000"/>
            <a:ext cx="11111230" cy="22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/>
            <a:r>
              <a:t>Ему, как и всем предыдущим разделам книги, присущи образность стиля изложения и объёмность формата. Суждения и размышления здесь не ограничиваются отрицанием ложного тезиса, будто роль татар в истории сопоставима с проклятием времени. Не сводятся они и к справедливой оценке правильного, демократического выбора Татарстана в турбулентные 1990-е годы. Автор фиксирует внимание на феномене ренессанса регионов, на тренде активизации локальных сообществ в целом. Включение провинции в реформаторские процессы действительно создавало базу для трансформации России в демократическое государство. «Татарстанская модель», по справедливому заключению автора, в критический постсоветский период по цивилизационно-ориентирующей и мобилизующей роли сыграла роль интегративной идеи.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 txBox="1">
            <a:extLst>
              <a:ext uri="smNativeData">
                <pr:smNativeData xmlns:pr="smNativeData" xmlns="smNativeData" val="SMDATA_15_VeZzYx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pgYAADAOAAAASwAAQBwAAAAAAAAmAAAACAAAAP//////////"/>
              </a:ext>
            </a:extLst>
          </p:cNvSpPr>
          <p:nvPr/>
        </p:nvSpPr>
        <p:spPr>
          <a:xfrm>
            <a:off x="1080770" y="2306320"/>
            <a:ext cx="11111230" cy="22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sz="7200" cap="none"/>
            </a:pPr>
            <a: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Genich</cp:lastModifiedBy>
  <cp:revision>0</cp:revision>
  <dcterms:created xsi:type="dcterms:W3CDTF">2022-11-15T18:55:36Z</dcterms:created>
  <dcterms:modified xsi:type="dcterms:W3CDTF">2022-11-15T19:19:49Z</dcterms:modified>
</cp:coreProperties>
</file>