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81" r:id="rId4"/>
    <p:sldId id="274" r:id="rId5"/>
    <p:sldId id="275" r:id="rId6"/>
    <p:sldId id="277" r:id="rId7"/>
    <p:sldId id="278" r:id="rId8"/>
    <p:sldId id="257" r:id="rId9"/>
    <p:sldId id="268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5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8" autoAdjust="0"/>
    <p:restoredTop sz="94660"/>
  </p:normalViewPr>
  <p:slideViewPr>
    <p:cSldViewPr snapToGrid="0">
      <p:cViewPr varScale="1">
        <p:scale>
          <a:sx n="98" d="100"/>
          <a:sy n="98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60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5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6688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732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3649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466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003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119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6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957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74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626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34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62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487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3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43521-1E65-4C7E-A30B-CAC7F55B7319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3D51FFF-8CD1-435C-8195-26511AADE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28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 и нравы Замоскворечья (купечество в России XIX столетия)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пьесе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А.Н.Островского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«Гроза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877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411" y="0"/>
            <a:ext cx="966875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Кабаниха </a:t>
            </a:r>
            <a:r>
              <a:rPr lang="ru-RU" dirty="0" smtClean="0"/>
              <a:t>- </a:t>
            </a:r>
            <a:r>
              <a:rPr lang="ru-RU" u="sng" dirty="0" smtClean="0"/>
              <a:t>грозная женщина</a:t>
            </a:r>
            <a:r>
              <a:rPr lang="ru-RU" dirty="0" smtClean="0"/>
              <a:t>: </a:t>
            </a:r>
          </a:p>
          <a:p>
            <a:r>
              <a:rPr lang="ru-RU" i="1" dirty="0" smtClean="0"/>
              <a:t>"...Вот она ему теперь и надает приказов, один другого грозней..."  "...недели две никакой грозы надо мной не будет, кандалов этих на ногах нет..."</a:t>
            </a:r>
            <a:r>
              <a:rPr lang="ru-RU" dirty="0" smtClean="0"/>
              <a:t> (Тихон в переносном смысле называет мать "грозой") </a:t>
            </a:r>
          </a:p>
          <a:p>
            <a:r>
              <a:rPr lang="ru-RU" dirty="0" smtClean="0"/>
              <a:t> - </a:t>
            </a:r>
            <a:r>
              <a:rPr lang="ru-RU" u="sng" dirty="0" smtClean="0"/>
              <a:t>строгая, "крутая" женщина</a:t>
            </a:r>
            <a:r>
              <a:rPr lang="ru-RU" dirty="0" smtClean="0"/>
              <a:t>: "...(строго).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Ломаться-то нечего! Должен исполнять, что мать говорит..."  "...(строго). Ну, ну, говори, коли уж начала..."  </a:t>
            </a:r>
            <a:r>
              <a:rPr lang="ru-RU" dirty="0" smtClean="0"/>
              <a:t>"...</a:t>
            </a:r>
            <a:r>
              <a:rPr lang="ru-RU" i="1" dirty="0" smtClean="0"/>
              <a:t>Маменька-то у вас больно крута...</a:t>
            </a:r>
            <a:r>
              <a:rPr lang="ru-RU" dirty="0" smtClean="0"/>
              <a:t>«</a:t>
            </a:r>
          </a:p>
          <a:p>
            <a:r>
              <a:rPr lang="ru-RU" dirty="0" smtClean="0"/>
              <a:t> Кабаниха - жестокая, бессердечная женщина: Кабанов (падая на колени): </a:t>
            </a:r>
            <a:r>
              <a:rPr lang="ru-RU" i="1" dirty="0" smtClean="0"/>
              <a:t>Хоть взглянуть-то мне на нее</a:t>
            </a:r>
            <a:r>
              <a:rPr lang="ru-RU" dirty="0" smtClean="0"/>
              <a:t>! Кабанова: </a:t>
            </a:r>
            <a:r>
              <a:rPr lang="ru-RU" i="1" dirty="0" err="1" smtClean="0"/>
              <a:t>Вытащут</a:t>
            </a:r>
            <a:r>
              <a:rPr lang="ru-RU" i="1" dirty="0" smtClean="0"/>
              <a:t>, взглянешь..." </a:t>
            </a:r>
            <a:r>
              <a:rPr lang="ru-RU" dirty="0" smtClean="0"/>
              <a:t>(Кабаниха не пускает Тихона)</a:t>
            </a:r>
          </a:p>
          <a:p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u="sng" dirty="0"/>
              <a:t>лицемерная женщина</a:t>
            </a:r>
            <a:r>
              <a:rPr lang="ru-RU" dirty="0"/>
              <a:t>. Она дает милостыню бедным ("</a:t>
            </a:r>
            <a:r>
              <a:rPr lang="ru-RU" i="1" dirty="0"/>
              <a:t>оделяет нищих</a:t>
            </a:r>
            <a:r>
              <a:rPr lang="ru-RU" dirty="0"/>
              <a:t>"), дома обижает своих же близких. Кабаниха обижает своих детей, Тихона и Варвару, а также свою невестку: "...</a:t>
            </a:r>
            <a:r>
              <a:rPr lang="ru-RU" i="1" dirty="0"/>
              <a:t>Ханжа, сударь! Нищих оделяет, а домашних заела совсем</a:t>
            </a:r>
            <a:r>
              <a:rPr lang="ru-RU" dirty="0"/>
              <a:t>..." "...</a:t>
            </a:r>
            <a:r>
              <a:rPr lang="ru-RU" i="1" dirty="0"/>
              <a:t>А теперь поедом ест, проходу не дает</a:t>
            </a:r>
            <a:r>
              <a:rPr lang="ru-RU" dirty="0"/>
              <a:t>..." (Кабаниха обижает сына Тихона) </a:t>
            </a:r>
            <a:r>
              <a:rPr lang="ru-RU" dirty="0" smtClean="0"/>
              <a:t>"...</a:t>
            </a:r>
            <a:r>
              <a:rPr lang="ru-RU" i="1" dirty="0" smtClean="0"/>
              <a:t>Мать на нее нападает..."</a:t>
            </a:r>
            <a:r>
              <a:rPr lang="ru-RU" dirty="0" smtClean="0"/>
              <a:t> </a:t>
            </a:r>
            <a:r>
              <a:rPr lang="ru-RU" dirty="0"/>
              <a:t>(о Кабанихе и Катерине)  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 smtClean="0"/>
              <a:t>- </a:t>
            </a:r>
            <a:r>
              <a:rPr lang="ru-RU" u="sng" dirty="0" smtClean="0"/>
              <a:t>любит </a:t>
            </a:r>
            <a:r>
              <a:rPr lang="ru-RU" u="sng" dirty="0"/>
              <a:t>держать всех в </a:t>
            </a:r>
            <a:r>
              <a:rPr lang="ru-RU" u="sng" dirty="0" smtClean="0"/>
              <a:t>страхе </a:t>
            </a:r>
            <a:r>
              <a:rPr lang="ru-RU" dirty="0" smtClean="0"/>
              <a:t>(только </a:t>
            </a:r>
            <a:r>
              <a:rPr lang="ru-RU" dirty="0"/>
              <a:t>так можно добиться </a:t>
            </a:r>
            <a:r>
              <a:rPr lang="ru-RU" dirty="0" smtClean="0"/>
              <a:t>порядка): </a:t>
            </a:r>
            <a:r>
              <a:rPr lang="ru-RU" dirty="0"/>
              <a:t>"...</a:t>
            </a:r>
            <a:r>
              <a:rPr lang="ru-RU" i="1" dirty="0"/>
              <a:t>Тебя не станет бояться, меня и подавно. Какой же это порядок-то в доме будет?.." </a:t>
            </a:r>
            <a:r>
              <a:rPr lang="ru-RU" dirty="0"/>
              <a:t>Чтобы выжить в доме Кабанихи, нужно уметь обманывать. Так считает Варвара, дочь Кабанихи: </a:t>
            </a:r>
            <a:r>
              <a:rPr lang="ru-RU" i="1" dirty="0"/>
              <a:t>"...ты вспомни, где ты живешь! У нас весь дом на том держится. И я не обманщица была, да выучилась, когда нужно стало...</a:t>
            </a:r>
            <a:r>
              <a:rPr lang="ru-RU" dirty="0"/>
              <a:t>" (Варвара о своей семье)</a:t>
            </a:r>
            <a:r>
              <a:rPr lang="ru-RU" i="1" dirty="0"/>
              <a:t/>
            </a:r>
            <a:br>
              <a:rPr lang="ru-RU" i="1" dirty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83700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097" y="75518"/>
            <a:ext cx="100866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Кабаниха усердно </a:t>
            </a:r>
            <a:r>
              <a:rPr lang="ru-RU" b="0" i="0" u="sng" dirty="0" smtClean="0">
                <a:solidFill>
                  <a:srgbClr val="202124"/>
                </a:solidFill>
                <a:effectLst/>
                <a:latin typeface="Gelasio"/>
              </a:rPr>
              <a:t>молится Богу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, но при этом она каждый день грешит, обижая своих близких: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Ну, я Богу молиться пойду; не мешайте мне..." Кабаниха любит читать наставления: "...Нашла место наставления читать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..." </a:t>
            </a:r>
          </a:p>
          <a:p>
            <a:pPr marL="285750" indent="-285750">
              <a:buFontTx/>
              <a:buChar char="-"/>
            </a:pPr>
            <a:r>
              <a:rPr lang="ru-RU" b="0" i="0" u="sng" dirty="0" smtClean="0">
                <a:solidFill>
                  <a:srgbClr val="202124"/>
                </a:solidFill>
                <a:effectLst/>
                <a:latin typeface="Gelasio"/>
              </a:rPr>
              <a:t>требует, чтобы молодые люди больше уважали стариков 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(имея в виду, в том числе, себя):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Ты не осуждай постарше себя! Они больше твоего знают. У старых людей на все приметы есть. Старый человек на ветер слова не скажет...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" </a:t>
            </a:r>
          </a:p>
          <a:p>
            <a:pPr marL="285750" indent="-285750">
              <a:buFontTx/>
              <a:buChar char="-"/>
            </a:pPr>
            <a:r>
              <a:rPr lang="ru-RU" u="sng" dirty="0">
                <a:solidFill>
                  <a:srgbClr val="202124"/>
                </a:solidFill>
                <a:latin typeface="Gelasio"/>
              </a:rPr>
              <a:t>к</a:t>
            </a:r>
            <a:r>
              <a:rPr lang="ru-RU" u="sng" dirty="0" smtClean="0">
                <a:solidFill>
                  <a:srgbClr val="202124"/>
                </a:solidFill>
                <a:latin typeface="Gelasio"/>
              </a:rPr>
              <a:t>онсервативна</a:t>
            </a:r>
            <a:r>
              <a:rPr lang="ru-RU" dirty="0" smtClean="0">
                <a:solidFill>
                  <a:srgbClr val="202124"/>
                </a:solidFill>
                <a:latin typeface="Gelasio"/>
              </a:rPr>
              <a:t>, 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строго соблюдает обычаи, порядки и традиции и заставляет молодежь делать то же самое: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Аль порядку не знаешь? В ноги кланяйся!.."  "...Что ж ты стоишь, разве порядку не знаешь? Приказывай жене-то..."  "...Ничего-то не знают, никакого порядка..."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 </a:t>
            </a:r>
          </a:p>
          <a:p>
            <a:endParaRPr lang="ru-RU" b="0" i="0" dirty="0" smtClean="0">
              <a:solidFill>
                <a:srgbClr val="202124"/>
              </a:solidFill>
              <a:effectLst/>
              <a:latin typeface="Gelasio"/>
            </a:endParaRPr>
          </a:p>
          <a:p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Кабаниха - подруга и кума купца Дикого: 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"...Что это ты, кум, бродишь так поздно?.."</a:t>
            </a:r>
            <a:r>
              <a:rPr lang="ru-RU" b="0" i="1" u="none" strike="noStrike" dirty="0" smtClean="0">
                <a:solidFill>
                  <a:srgbClr val="202124"/>
                </a:solidFill>
                <a:effectLst/>
                <a:latin typeface="Gelasio"/>
              </a:rPr>
              <a:t/>
            </a:r>
            <a:br>
              <a:rPr lang="ru-RU" b="0" i="1" u="none" strike="noStrike" dirty="0" smtClean="0">
                <a:solidFill>
                  <a:srgbClr val="202124"/>
                </a:solidFill>
                <a:effectLst/>
                <a:latin typeface="Gelasio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284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085392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Критика об образе Кабанихи в пьесе "Гроза«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"... в характере Кабанихи: преобладающим свойством ее натуры является </a:t>
            </a:r>
            <a:r>
              <a:rPr lang="ru-RU" u="sng" dirty="0" smtClean="0"/>
              <a:t>деспотизм</a:t>
            </a:r>
            <a:r>
              <a:rPr lang="ru-RU" dirty="0" smtClean="0"/>
              <a:t>, несколько отличающийся от простого </a:t>
            </a:r>
            <a:r>
              <a:rPr lang="ru-RU" u="sng" dirty="0" smtClean="0"/>
              <a:t>самодурства</a:t>
            </a:r>
            <a:r>
              <a:rPr lang="ru-RU" dirty="0" smtClean="0"/>
              <a:t>. Действительно, требования Кабанихи вызываются не личным ее произволом, а имеют основанием </a:t>
            </a:r>
            <a:r>
              <a:rPr lang="ru-RU" u="sng" dirty="0" smtClean="0"/>
              <a:t>веру в непогрешимость и святость тех принципов и понятий, которые господствовали в старину</a:t>
            </a:r>
            <a:r>
              <a:rPr lang="ru-RU" dirty="0" smtClean="0"/>
              <a:t>, будучи соединены тогда в отдельный нравственно-житейский кодекс под именем „Домостроя", и которые, по ее искреннему убеждению, должны следовать люди в своих деяниях. </a:t>
            </a:r>
            <a:r>
              <a:rPr lang="ru-RU" u="sng" dirty="0" smtClean="0"/>
              <a:t>Слепо веруя в домостроевские понятия </a:t>
            </a:r>
            <a:r>
              <a:rPr lang="ru-RU" dirty="0" smtClean="0"/>
              <a:t>о почитании родителей детьми, об отношении жены к мужу, Кабаниха требует, чтобы дети не имели своей воли, чтобы жена боялась мужа. была его рабою. </a:t>
            </a:r>
            <a:r>
              <a:rPr lang="ru-RU" u="sng" dirty="0" smtClean="0"/>
              <a:t>Ее возмущает, что молодое поколение нарушает и забывает обычаи старины</a:t>
            </a:r>
            <a:r>
              <a:rPr lang="ru-RU" dirty="0" smtClean="0"/>
              <a:t>: провожая сына Тихона в дорогу, она осуждает его за то, что он ей в ноги не кланяется, что не умеет приказывать жене, как она должна жить без него, укоряет невестку Катерину в том, что та, проводив мужа, не воет и не лежит на крыльце, чтобы показать свою любовь. … Но </a:t>
            </a:r>
            <a:r>
              <a:rPr lang="ru-RU" u="sng" dirty="0" smtClean="0"/>
              <a:t>вера </a:t>
            </a:r>
            <a:r>
              <a:rPr lang="ru-RU" dirty="0" smtClean="0"/>
              <a:t>Кабанихи</a:t>
            </a:r>
            <a:r>
              <a:rPr lang="ru-RU" u="sng" dirty="0" smtClean="0"/>
              <a:t> в принципы старины</a:t>
            </a:r>
            <a:r>
              <a:rPr lang="ru-RU" dirty="0" smtClean="0"/>
              <a:t> соединены в ней с изумительною </a:t>
            </a:r>
            <a:r>
              <a:rPr lang="ru-RU" u="sng" dirty="0" smtClean="0"/>
              <a:t>суровостью и беспощадностью</a:t>
            </a:r>
            <a:r>
              <a:rPr lang="ru-RU" dirty="0" smtClean="0"/>
              <a:t>: она точит сына, как ржа железо зато, что он любит жену больше чем мать, что он будто бы хочет жить по своей воле. &lt;...&gt; Суровость нрава Кабанихи еще сильнее выражается в ее отношениях к невестке: она резко и ядовито обрывает ее на каждом слове, с злобной иронией осуждает ее за ласковое обращение с мужем, которого, по ее мнению, она должна не любить, а бояться. в землю закопать..." </a:t>
            </a:r>
          </a:p>
          <a:p>
            <a:endParaRPr lang="ru-RU" dirty="0" smtClean="0"/>
          </a:p>
          <a:p>
            <a:r>
              <a:rPr lang="ru-RU" dirty="0" smtClean="0"/>
              <a:t>(С. З. </a:t>
            </a:r>
            <a:r>
              <a:rPr lang="ru-RU" dirty="0" err="1" smtClean="0"/>
              <a:t>Бураковский</a:t>
            </a:r>
            <a:r>
              <a:rPr lang="ru-RU" dirty="0" smtClean="0"/>
              <a:t>, книга "А. Н. Островский. Биографические сведения и разбор его произведений для учащихся", 1904 г.)</a:t>
            </a:r>
          </a:p>
          <a:p>
            <a:endParaRPr lang="ru-RU" dirty="0"/>
          </a:p>
          <a:p>
            <a:r>
              <a:rPr lang="ru-RU" b="1" dirty="0">
                <a:solidFill>
                  <a:srgbClr val="7030A0"/>
                </a:solidFill>
              </a:rPr>
              <a:t>Дайте характеристику </a:t>
            </a:r>
            <a:r>
              <a:rPr lang="ru-RU" b="1" dirty="0" smtClean="0">
                <a:solidFill>
                  <a:srgbClr val="7030A0"/>
                </a:solidFill>
              </a:rPr>
              <a:t>Дикому, </a:t>
            </a:r>
            <a:r>
              <a:rPr lang="ru-RU" b="1" dirty="0">
                <a:solidFill>
                  <a:srgbClr val="7030A0"/>
                </a:solidFill>
              </a:rPr>
              <a:t>опираясь на свои записи.</a:t>
            </a:r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31702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63451" y="1"/>
            <a:ext cx="687404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7030A0"/>
                </a:solidFill>
                <a:effectLst/>
                <a:latin typeface="Gelasio"/>
              </a:rPr>
              <a:t>Краткая характеристика Дикого в пьесе "Гроза" </a:t>
            </a:r>
          </a:p>
          <a:p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Савёл </a:t>
            </a:r>
            <a:r>
              <a:rPr lang="ru-RU" b="0" i="0" dirty="0" err="1" smtClean="0">
                <a:solidFill>
                  <a:srgbClr val="202124"/>
                </a:solidFill>
                <a:effectLst/>
                <a:latin typeface="Gelasio"/>
              </a:rPr>
              <a:t>Прокофьевич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 </a:t>
            </a:r>
            <a:r>
              <a:rPr lang="ru-RU" b="0" i="0" dirty="0" err="1" smtClean="0">
                <a:solidFill>
                  <a:srgbClr val="202124"/>
                </a:solidFill>
                <a:effectLst/>
                <a:latin typeface="Gelasio"/>
              </a:rPr>
              <a:t>Дикóй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 - зажиточный купец, влиятельное лицо в своем городе. </a:t>
            </a:r>
            <a:endParaRPr lang="ru-RU" dirty="0">
              <a:solidFill>
                <a:srgbClr val="202124"/>
              </a:solidFill>
              <a:latin typeface="Gelasio"/>
            </a:endParaRPr>
          </a:p>
          <a:p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 </a:t>
            </a:r>
            <a:r>
              <a:rPr lang="ru-RU" b="0" i="0" u="sng" dirty="0" smtClean="0">
                <a:solidFill>
                  <a:srgbClr val="202124"/>
                </a:solidFill>
                <a:effectLst/>
                <a:latin typeface="Gelasio"/>
              </a:rPr>
              <a:t>- сварливый и скандальный человек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. Он не может ни дня прожить без ругани. Он ругается на своих родных, знакомых и работников. </a:t>
            </a:r>
          </a:p>
          <a:p>
            <a:pPr marL="285750" indent="-285750">
              <a:buFontTx/>
              <a:buChar char="-"/>
            </a:pPr>
            <a:r>
              <a:rPr lang="ru-RU" b="0" i="0" u="sng" dirty="0" smtClean="0">
                <a:solidFill>
                  <a:srgbClr val="202124"/>
                </a:solidFill>
                <a:effectLst/>
                <a:latin typeface="Gelasio"/>
              </a:rPr>
              <a:t>обижает тех, кто слабее его или ниже по положению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. Но при этом он никогда не ругается с тем, кто сильнее его: их он боится.</a:t>
            </a:r>
          </a:p>
          <a:p>
            <a:pPr marL="285750" indent="-285750">
              <a:buFontTx/>
              <a:buChar char="-"/>
            </a:pP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 </a:t>
            </a:r>
            <a:r>
              <a:rPr lang="ru-RU" b="0" i="0" u="sng" dirty="0" smtClean="0">
                <a:solidFill>
                  <a:srgbClr val="202124"/>
                </a:solidFill>
                <a:effectLst/>
                <a:latin typeface="Gelasio"/>
              </a:rPr>
              <a:t>жадный человек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. Он не любит платить жалованье (зарплату) своим работникам за их честный труд. </a:t>
            </a:r>
            <a:r>
              <a:rPr lang="ru-RU" dirty="0">
                <a:solidFill>
                  <a:srgbClr val="202124"/>
                </a:solidFill>
                <a:latin typeface="Gelasio"/>
              </a:rPr>
              <a:t>П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лемянник Борис надеется получить от дяди наследство, оставленное бабушкой. Для этого племяннику нужно вести себя вежливо и покорно со вздорным дядей. Однако Дикому трудно угодить, поэтому Борис не уверен, получит ли свое наследство когда-либо. Так же и работники Дикого никогда не знают, заплатит ли хозяин за работу или нет.</a:t>
            </a:r>
            <a:r>
              <a:rPr lang="ru-RU" b="0" i="1" u="none" strike="noStrike" dirty="0" smtClean="0">
                <a:solidFill>
                  <a:srgbClr val="202124"/>
                </a:solidFill>
                <a:effectLst/>
                <a:latin typeface="Gelasio"/>
              </a:rPr>
              <a:t/>
            </a:r>
            <a:br>
              <a:rPr lang="ru-RU" b="0" i="1" u="none" strike="noStrike" dirty="0" smtClean="0">
                <a:solidFill>
                  <a:srgbClr val="202124"/>
                </a:solidFill>
                <a:effectLst/>
                <a:latin typeface="Gelasio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4223084" cy="27432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1064" y="4704463"/>
            <a:ext cx="11527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1)Каким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</a:rPr>
              <a:t>образом рассуждения Дикого подтверждают слова </a:t>
            </a:r>
            <a:r>
              <a:rPr lang="ru-RU" b="1" dirty="0" err="1">
                <a:solidFill>
                  <a:srgbClr val="002060"/>
                </a:solidFill>
                <a:latin typeface="Verdana" panose="020B0604030504040204" pitchFamily="34" charset="0"/>
              </a:rPr>
              <a:t>Кулигина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</a:rPr>
              <a:t> о «жестоких нравах» города Калинова?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2)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</a:rPr>
              <a:t>Д. И. Писарев определял основной конфликт пьесы «Гроза» так: «Сущность драмы г. Островского, очевидно, состоит в борьбе свободы нравственного чувства с самовластием семейного быта». Опираясь на приведённый фрагмент, докажите или опровергните эту точку зрения.</a:t>
            </a:r>
          </a:p>
        </p:txBody>
      </p:sp>
    </p:spTree>
    <p:extLst>
      <p:ext uri="{BB962C8B-B14F-4D97-AF65-F5344CB8AC3E}">
        <p14:creationId xmlns:p14="http://schemas.microsoft.com/office/powerpoint/2010/main" val="1304398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841" y="0"/>
            <a:ext cx="1010553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7030A0"/>
                </a:solidFill>
                <a:effectLst/>
                <a:latin typeface="Gelasio"/>
              </a:rPr>
              <a:t>Дикой 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- </a:t>
            </a:r>
            <a:r>
              <a:rPr lang="ru-RU" b="0" i="0" u="sng" dirty="0" smtClean="0">
                <a:solidFill>
                  <a:srgbClr val="202124"/>
                </a:solidFill>
                <a:effectLst/>
                <a:latin typeface="Gelasio"/>
              </a:rPr>
              <a:t>богатый, уважаемый купец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: </a:t>
            </a:r>
          </a:p>
          <a:p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"...Савел </a:t>
            </a:r>
            <a:r>
              <a:rPr lang="ru-RU" b="0" i="1" dirty="0" err="1" smtClean="0">
                <a:solidFill>
                  <a:srgbClr val="202124"/>
                </a:solidFill>
                <a:effectLst/>
                <a:latin typeface="Gelasio"/>
              </a:rPr>
              <a:t>Прокофьич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 Дикой, купец, значительное лицо в городе..." "...Силы у вас, ваше степенство, много; была б только воля на доброе дело..." </a:t>
            </a:r>
          </a:p>
          <a:p>
            <a:pPr marL="285750" indent="-285750">
              <a:buFontTx/>
              <a:buChar char="-"/>
            </a:pPr>
            <a:r>
              <a:rPr lang="ru-RU" b="0" i="0" u="sng" dirty="0" smtClean="0">
                <a:solidFill>
                  <a:srgbClr val="202124"/>
                </a:solidFill>
                <a:effectLst/>
                <a:latin typeface="Gelasio"/>
              </a:rPr>
              <a:t>не может жить без ругани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. Вся его жизнь "основана на ругани":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Как не ругать! Он без этого дышать не может..."  "...Кто же ему угодит, коли у него вся жизнь основана на ругательстве?..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"  Дикой может ни за что обругать и обидеть человека: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Уж такого-то ругателя, как у нас Савел </a:t>
            </a:r>
            <a:r>
              <a:rPr lang="ru-RU" b="0" i="1" dirty="0" err="1" smtClean="0">
                <a:solidFill>
                  <a:srgbClr val="202124"/>
                </a:solidFill>
                <a:effectLst/>
                <a:latin typeface="Gelasio"/>
              </a:rPr>
              <a:t>Прокофьич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, поискать еще! Ни за что человека оборвет..."  "...За что, сударь, Савел </a:t>
            </a:r>
            <a:r>
              <a:rPr lang="ru-RU" b="0" i="1" dirty="0" err="1" smtClean="0">
                <a:solidFill>
                  <a:srgbClr val="202124"/>
                </a:solidFill>
                <a:effectLst/>
                <a:latin typeface="Gelasio"/>
              </a:rPr>
              <a:t>Прокофьич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, честного человека обижать изволите?.."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  </a:t>
            </a:r>
          </a:p>
          <a:p>
            <a:pPr marL="285750" indent="-285750">
              <a:buFontTx/>
              <a:buChar char="-"/>
            </a:pPr>
            <a:r>
              <a:rPr lang="ru-RU" b="0" i="0" u="sng" dirty="0" smtClean="0">
                <a:solidFill>
                  <a:srgbClr val="202124"/>
                </a:solidFill>
                <a:effectLst/>
                <a:latin typeface="Gelasio"/>
              </a:rPr>
              <a:t>тиранит свою семью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. Его домашние не знают, как ему угодить: 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"...А каково домашним-то было! После этого две недели все прятались по чердакам да по чуланам..."  "...столько у тебя народу в доме, а на тебя на одного угодить не могут..." "...На него и свои-то никак угодить не могут; а уж где ж мне!.." </a:t>
            </a:r>
            <a:endParaRPr lang="ru-RU" dirty="0">
              <a:solidFill>
                <a:srgbClr val="202124"/>
              </a:solidFill>
              <a:latin typeface="Gelasio"/>
            </a:endParaRPr>
          </a:p>
          <a:p>
            <a:pPr marL="285750" indent="-285750">
              <a:buFontTx/>
              <a:buChar char="-"/>
            </a:pP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в городе называют </a:t>
            </a:r>
            <a:r>
              <a:rPr lang="ru-RU" b="0" i="0" u="sng" dirty="0" smtClean="0">
                <a:solidFill>
                  <a:srgbClr val="202124"/>
                </a:solidFill>
                <a:effectLst/>
                <a:latin typeface="Gelasio"/>
              </a:rPr>
              <a:t>"воином", 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потому что он "воюет", ругается со всеми: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Одно слово: воин!.." "...Ну так что ж, что я воин? Ну, что ж из этого?.." Дикой считает людей ниже себя "червякам", которых он может помиловать или раздавить по своем желанию: "...Так ты знай, что ты </a:t>
            </a:r>
            <a:r>
              <a:rPr lang="ru-RU" b="0" i="1" dirty="0" err="1" smtClean="0">
                <a:solidFill>
                  <a:srgbClr val="202124"/>
                </a:solidFill>
                <a:effectLst/>
                <a:latin typeface="Gelasio"/>
              </a:rPr>
              <a:t>червяк.Захочу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 – помилую, захочу – раздавлю..." </a:t>
            </a:r>
          </a:p>
          <a:p>
            <a:pPr marL="285750" indent="-285750">
              <a:buFontTx/>
              <a:buChar char="-"/>
            </a:pP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никого не боится: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Боится, что ль, он кого!.."  "...Унять-то его некому, вот он и воюет!.."  "...Отчет, что ли, я стану тебе давать! Я и поважней тебя никому отчета не даю..."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202124"/>
                </a:solidFill>
                <a:latin typeface="Gelasio"/>
              </a:rPr>
              <a:t>в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се жители города боятся Дикого:</a:t>
            </a:r>
            <a:r>
              <a:rPr lang="ru-RU" b="0" i="1" u="none" strike="noStrike" dirty="0" smtClean="0">
                <a:solidFill>
                  <a:srgbClr val="202124"/>
                </a:solidFill>
                <a:effectLst/>
                <a:latin typeface="Gelasio"/>
              </a:rPr>
              <a:t/>
            </a:r>
            <a:br>
              <a:rPr lang="ru-RU" b="0" i="1" u="none" strike="noStrike" dirty="0" smtClean="0">
                <a:solidFill>
                  <a:srgbClr val="202124"/>
                </a:solidFill>
                <a:effectLst/>
                <a:latin typeface="Gelasio"/>
              </a:rPr>
            </a:b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"...Входят Дикой и за ним </a:t>
            </a:r>
            <a:r>
              <a:rPr lang="ru-RU" b="0" i="1" dirty="0" err="1" smtClean="0">
                <a:solidFill>
                  <a:srgbClr val="202124"/>
                </a:solidFill>
                <a:effectLst/>
                <a:latin typeface="Gelasio"/>
              </a:rPr>
              <a:t>Кулигин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 без шапки. Все кланяются и принимают почтительное положение..."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656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016209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b="0" i="0" u="sng" dirty="0" smtClean="0">
                <a:solidFill>
                  <a:srgbClr val="202124"/>
                </a:solidFill>
                <a:effectLst/>
                <a:latin typeface="Gelasio"/>
              </a:rPr>
              <a:t>жадный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 человек: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Потому только заикнись мне о деньгах, у меня всю </a:t>
            </a:r>
            <a:r>
              <a:rPr lang="ru-RU" b="0" i="1" dirty="0" err="1" smtClean="0">
                <a:solidFill>
                  <a:srgbClr val="202124"/>
                </a:solidFill>
                <a:effectLst/>
                <a:latin typeface="Gelasio"/>
              </a:rPr>
              <a:t>нутренную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 разжигать станет; всю </a:t>
            </a:r>
            <a:r>
              <a:rPr lang="ru-RU" b="0" i="1" dirty="0" err="1" smtClean="0">
                <a:solidFill>
                  <a:srgbClr val="202124"/>
                </a:solidFill>
                <a:effectLst/>
                <a:latin typeface="Gelasio"/>
              </a:rPr>
              <a:t>нутренную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 вот разжигает, да и только; ну, и в те поры ни за что обругаю человека...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«, не любит платить жалованье своим работникам: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У него уж такое заведение. У нас никто и пикнуть не смей о жалованье, изругает на чем свет стоит..."  "...А уж пуще всего из-за денег; ни одного расчета без брани не обходится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...«</a:t>
            </a:r>
          </a:p>
          <a:p>
            <a:pPr marL="285750" indent="-285750">
              <a:buFontTx/>
              <a:buChar char="-"/>
            </a:pPr>
            <a:r>
              <a:rPr lang="ru-RU" u="sng" dirty="0" smtClean="0">
                <a:solidFill>
                  <a:srgbClr val="202124"/>
                </a:solidFill>
                <a:latin typeface="Gelasio"/>
              </a:rPr>
              <a:t>Никто ему не указ</a:t>
            </a:r>
            <a:r>
              <a:rPr lang="ru-RU" dirty="0" smtClean="0">
                <a:solidFill>
                  <a:srgbClr val="202124"/>
                </a:solidFill>
                <a:latin typeface="Gelasio"/>
              </a:rPr>
              <a:t>: 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городничий не в силах повлиять на Дикого, который совсем не боится чиновника: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Городничий и стал ему говорить: «Послушай, говорит, Савел </a:t>
            </a:r>
            <a:r>
              <a:rPr lang="ru-RU" b="0" i="1" dirty="0" err="1" smtClean="0">
                <a:solidFill>
                  <a:srgbClr val="202124"/>
                </a:solidFill>
                <a:effectLst/>
                <a:latin typeface="Gelasio"/>
              </a:rPr>
              <a:t>Прокофьич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, рассчитывай ты мужиков хорошенько! Каждый день ко мне с жалобой ходят!»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..."  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потрепал городничего по плечу, да и говорит: «Стоит ли, ваше высокоблагородие, нам с вами об таких пустяках разговаривать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!.."</a:t>
            </a:r>
          </a:p>
          <a:p>
            <a:pPr marL="285750" indent="-285750">
              <a:buFontTx/>
              <a:buChar char="-"/>
            </a:pPr>
            <a:r>
              <a:rPr lang="ru-RU" b="0" i="0" u="sng" dirty="0" smtClean="0">
                <a:solidFill>
                  <a:srgbClr val="202124"/>
                </a:solidFill>
                <a:effectLst/>
                <a:latin typeface="Gelasio"/>
              </a:rPr>
              <a:t>срывает свою злобу на домашних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А вот беда-то, когда его обидит такой человек, которого он обругать не смеет; тут уж домашние держись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!.."  </a:t>
            </a:r>
          </a:p>
          <a:p>
            <a:pPr marL="285750" indent="-285750">
              <a:buFontTx/>
              <a:buChar char="-"/>
            </a:pP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понимает, что он - злой человек, но ничего не может с собой поделать: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Понимаю я это; да что ж ты мне прикажешь с собой делать, когда у меня сердце такое! Ведь уж знаю, что надо отдать, а все добром не могу. Друг ты мне, и я тебе должен отдать, а приди ты у меня просить – обругаю. Я отдам, отдам, а обругаю..."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 Иногда Дикой раскаивается в своем поведении и даже просит прощения у несчастных, которых обругивает: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После прощенья просил, в ноги кланялся, право, так. Истинно тебе говорю, мужику в ноги кланялся. Вот до чего меня сердце доводит: тут на дворе, в грязи ему и кланялся; при всех ему кланялся..." </a:t>
            </a:r>
          </a:p>
          <a:p>
            <a:pPr marL="285750" indent="-285750">
              <a:buFontTx/>
              <a:buChar char="-"/>
            </a:pP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В семье все радуются, когда он уходит из дома: "...</a:t>
            </a:r>
            <a:r>
              <a:rPr lang="ru-RU" b="0" i="1" dirty="0" smtClean="0">
                <a:solidFill>
                  <a:srgbClr val="202124"/>
                </a:solidFill>
                <a:effectLst/>
                <a:latin typeface="Gelasio"/>
              </a:rPr>
              <a:t>Дома-то рады-радехоньки, что ушел</a:t>
            </a:r>
            <a:r>
              <a:rPr lang="ru-RU" b="0" i="0" dirty="0" smtClean="0">
                <a:solidFill>
                  <a:srgbClr val="202124"/>
                </a:solidFill>
                <a:effectLst/>
                <a:latin typeface="Gelasio"/>
              </a:rPr>
              <a:t>..."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81656" y="581697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Что в них общего и чем они различаются?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652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84822" y="0"/>
            <a:ext cx="59435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Сравнительная характеристика Дикого и Кабанихи </a:t>
            </a:r>
          </a:p>
          <a:p>
            <a:r>
              <a:rPr lang="ru-RU" dirty="0" smtClean="0"/>
              <a:t>Деспотизм Дикого направлен больше во внешний мир — на жителей города, от тирании Марфы Игнатьевны страдают только родственники, а в обществе женщина поддерживает имидж добропорядочной матери и хозяйки. Марфу Игнатьевну, как и Дикого, совершенно не смущают сплетни и разговоры, потому что оба уверены в своей правоте. Ни того ни другого не волнует счастье близких людей. Семейные отношения для каждого из этих персонажей должны строиться на страхе и угнетении. Особенно чётко это прослеживается в поведении Кабановой.</a:t>
            </a:r>
          </a:p>
          <a:p>
            <a:r>
              <a:rPr lang="ru-RU" dirty="0" smtClean="0"/>
              <a:t>Но больше всего их роднит ощущение вседозволенности и непоколебимая уверенность в том, что именно так всё и должно быть.</a:t>
            </a:r>
            <a:r>
              <a:rPr lang="ru-RU" dirty="0"/>
              <a:t> </a:t>
            </a:r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231" y="0"/>
            <a:ext cx="4864768" cy="36455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4380" y="4524315"/>
            <a:ext cx="1145406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Таким </a:t>
            </a:r>
            <a:r>
              <a:rPr lang="ru-RU" b="1" dirty="0" smtClean="0"/>
              <a:t>образом</a:t>
            </a:r>
            <a:r>
              <a:rPr lang="ru-RU" dirty="0" smtClean="0"/>
              <a:t>, автор вводит </a:t>
            </a:r>
            <a:r>
              <a:rPr lang="ru-RU" b="1" dirty="0" smtClean="0"/>
              <a:t>Кабаниху</a:t>
            </a:r>
            <a:r>
              <a:rPr lang="ru-RU" dirty="0" smtClean="0"/>
              <a:t> и </a:t>
            </a:r>
            <a:r>
              <a:rPr lang="ru-RU" b="1" dirty="0" smtClean="0"/>
              <a:t>Дикого</a:t>
            </a:r>
            <a:r>
              <a:rPr lang="ru-RU" dirty="0" smtClean="0"/>
              <a:t> в сюжет </a:t>
            </a:r>
            <a:r>
              <a:rPr lang="ru-RU" b="1" dirty="0" smtClean="0"/>
              <a:t>пьесы</a:t>
            </a:r>
            <a:r>
              <a:rPr lang="ru-RU" dirty="0" smtClean="0"/>
              <a:t> «</a:t>
            </a:r>
            <a:r>
              <a:rPr lang="ru-RU" b="1" dirty="0" smtClean="0"/>
              <a:t>Гроза</a:t>
            </a:r>
            <a:r>
              <a:rPr lang="ru-RU" dirty="0" smtClean="0"/>
              <a:t>» для того, чтобы продемонстрировать безнравственность, пошлость, эгоизм человеческих поступков. </a:t>
            </a:r>
          </a:p>
          <a:p>
            <a:r>
              <a:rPr lang="ru-RU" b="1" dirty="0" smtClean="0"/>
              <a:t>Дикой</a:t>
            </a:r>
            <a:r>
              <a:rPr lang="ru-RU" dirty="0" smtClean="0"/>
              <a:t> </a:t>
            </a:r>
            <a:r>
              <a:rPr lang="ru-RU" b="1" dirty="0" smtClean="0"/>
              <a:t>и</a:t>
            </a:r>
            <a:r>
              <a:rPr lang="ru-RU" dirty="0" smtClean="0"/>
              <a:t> </a:t>
            </a:r>
            <a:r>
              <a:rPr lang="ru-RU" b="1" dirty="0" smtClean="0"/>
              <a:t>Кабаниха</a:t>
            </a:r>
            <a:r>
              <a:rPr lang="ru-RU" dirty="0" smtClean="0"/>
              <a:t> очень эгоистичны и ничтожны, они погрязли в тёмном царстве, поэтому не знают, что такое любовь, добро, честь, уважение сострадание.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Драма «Гроза» - драма людских взаимоотношений</a:t>
            </a:r>
            <a:r>
              <a:rPr lang="ru-RU" dirty="0" smtClean="0"/>
              <a:t>, где открываются страшные проблемы общества. Богатство открывает путь к произволу, отсутствию законности и правды, унижению людей, что является актуальной темой и в наше время</a:t>
            </a:r>
          </a:p>
        </p:txBody>
      </p:sp>
    </p:spTree>
    <p:extLst>
      <p:ext uri="{BB962C8B-B14F-4D97-AF65-F5344CB8AC3E}">
        <p14:creationId xmlns:p14="http://schemas.microsoft.com/office/powerpoint/2010/main" val="3130778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4536" y="74668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Дом.задание</a:t>
            </a:r>
            <a:r>
              <a:rPr lang="ru-RU" dirty="0" smtClean="0"/>
              <a:t>: цитатная характеристика Тихона и Бориса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058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5291" y="637477"/>
            <a:ext cx="82013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Таким образом, купечество представляло собой новую движущую силу общества, альтернативу дворянской праздности и несерьезности, но само движение было направлено не вперед, а назад. Ханжество, самодурство и нежелание развиваться стали отличительными особенностями этого класса. Застой в его рядах стал следствием того, что купцы зацикливались на материальных благах и отбрасывали духовные потребности.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902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0"/>
            <a:ext cx="934828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Место действия </a:t>
            </a:r>
          </a:p>
          <a:p>
            <a:r>
              <a:rPr lang="ru-RU" dirty="0" smtClean="0"/>
              <a:t>Калинов </a:t>
            </a:r>
            <a:r>
              <a:rPr lang="ru-RU" dirty="0"/>
              <a:t>— </a:t>
            </a:r>
            <a:r>
              <a:rPr lang="ru-RU" dirty="0" smtClean="0"/>
              <a:t>небольшой, но очень живописный городок </a:t>
            </a:r>
            <a:r>
              <a:rPr lang="ru-RU" dirty="0"/>
              <a:t>на берегу </a:t>
            </a:r>
            <a:r>
              <a:rPr lang="ru-RU" dirty="0" smtClean="0"/>
              <a:t>Волги.</a:t>
            </a:r>
          </a:p>
          <a:p>
            <a:r>
              <a:rPr lang="ru-RU" dirty="0" smtClean="0"/>
              <a:t>Калинов </a:t>
            </a:r>
            <a:r>
              <a:rPr lang="ru-RU" dirty="0"/>
              <a:t>расположился на берегу могучей полноводной русской реки Волги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Город Калинов </a:t>
            </a:r>
            <a:r>
              <a:rPr lang="ru-RU" dirty="0"/>
              <a:t>— </a:t>
            </a:r>
            <a:r>
              <a:rPr lang="ru-RU" dirty="0" smtClean="0"/>
              <a:t>реальный город на берегу Волги, типичный для России 60-х годов 19 века, и обобщенный  образ русского купечества, и символ России середины 19век.</a:t>
            </a:r>
            <a:endParaRPr lang="ru-RU" dirty="0"/>
          </a:p>
        </p:txBody>
      </p:sp>
      <p:pic>
        <p:nvPicPr>
          <p:cNvPr id="1026" name="Picture 2" descr="https://i.postimg.cc/MZYNxYXb/10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303" y="1585609"/>
            <a:ext cx="8463131" cy="527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048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230" y="0"/>
            <a:ext cx="67764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Феклуша</a:t>
            </a:r>
            <a:endParaRPr lang="ru-RU" dirty="0" smtClean="0"/>
          </a:p>
          <a:p>
            <a:r>
              <a:rPr lang="ru-RU" dirty="0"/>
              <a:t>— </a:t>
            </a:r>
            <a:r>
              <a:rPr lang="ru-RU" i="1" dirty="0" err="1" smtClean="0"/>
              <a:t>Бла-агалепие</a:t>
            </a:r>
            <a:r>
              <a:rPr lang="ru-RU" i="1" dirty="0" smtClean="0"/>
              <a:t>… Красота дивная! В обетованной земле живете! И купечество все народ благочестивый, добродетелями многими украшенный…</a:t>
            </a:r>
          </a:p>
          <a:p>
            <a:endParaRPr lang="ru-RU" dirty="0"/>
          </a:p>
          <a:p>
            <a:r>
              <a:rPr lang="ru-RU" dirty="0" err="1" smtClean="0"/>
              <a:t>Кулигин</a:t>
            </a:r>
            <a:r>
              <a:rPr lang="ru-RU" dirty="0" smtClean="0"/>
              <a:t> </a:t>
            </a:r>
          </a:p>
          <a:p>
            <a:r>
              <a:rPr lang="ru-RU" dirty="0"/>
              <a:t>— </a:t>
            </a:r>
            <a:r>
              <a:rPr lang="ru-RU" i="1" dirty="0" smtClean="0"/>
              <a:t>Жестокие нравы … в нашем городе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47864" y="4272677"/>
            <a:ext cx="795722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Историческая справка</a:t>
            </a:r>
          </a:p>
          <a:p>
            <a:r>
              <a:rPr lang="ru-RU" dirty="0" smtClean="0"/>
              <a:t>Церковнославянское </a:t>
            </a:r>
            <a:r>
              <a:rPr lang="ru-RU" dirty="0"/>
              <a:t>выражение из Библии </a:t>
            </a:r>
            <a:r>
              <a:rPr lang="ru-RU" b="1" dirty="0"/>
              <a:t>«земля обетованная». </a:t>
            </a:r>
            <a:r>
              <a:rPr lang="ru-RU" dirty="0"/>
              <a:t>В русском языке так называют </a:t>
            </a:r>
            <a:r>
              <a:rPr lang="ru-RU" dirty="0">
                <a:solidFill>
                  <a:srgbClr val="FF0000"/>
                </a:solidFill>
              </a:rPr>
              <a:t>благодатное место</a:t>
            </a:r>
            <a:r>
              <a:rPr lang="ru-RU" dirty="0"/>
              <a:t>, куда очень хочется попасть. В Библии же земля обетованная — это земля, обещанная Богом иудейскому народу при избавлении от египетского рабства. Согласно ветхозаветной книге Исход Господь сказал Моисею, что приведет людей «в землю хорошую и пространную, где течет молоко и мед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r>
              <a:rPr lang="ru-RU" sz="2000" b="1" dirty="0" smtClean="0">
                <a:solidFill>
                  <a:srgbClr val="C00000"/>
                </a:solidFill>
              </a:rPr>
              <a:t>Так ли это?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806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0204315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Чтение и анализ монолога </a:t>
            </a:r>
            <a:r>
              <a:rPr lang="ru-RU" dirty="0" err="1" smtClean="0">
                <a:solidFill>
                  <a:srgbClr val="FF0000"/>
                </a:solidFill>
              </a:rPr>
              <a:t>Кулигина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dirty="0" smtClean="0"/>
              <a:t>"</a:t>
            </a:r>
            <a:r>
              <a:rPr lang="ru-RU" b="1" dirty="0" smtClean="0"/>
              <a:t>Жестокие </a:t>
            </a:r>
            <a:r>
              <a:rPr lang="ru-RU" b="1" dirty="0"/>
              <a:t>нравы, сударь, в нашем городе, жестокие! </a:t>
            </a:r>
            <a:r>
              <a:rPr lang="ru-RU" dirty="0"/>
              <a:t>В мещанстве, сударь, вы ничего, кроме </a:t>
            </a:r>
            <a:r>
              <a:rPr lang="ru-RU" b="1" dirty="0"/>
              <a:t>грубости да бедности</a:t>
            </a:r>
            <a:r>
              <a:rPr lang="ru-RU" dirty="0"/>
              <a:t> нагольной, не увидите. И никогда нам, сударь, не выбиться из этой коры! Потому что </a:t>
            </a:r>
            <a:r>
              <a:rPr lang="ru-RU" b="1" dirty="0"/>
              <a:t>честным трудом никогда не заработать </a:t>
            </a:r>
            <a:r>
              <a:rPr lang="ru-RU" dirty="0"/>
              <a:t>нам больше насущного хлеба. А </a:t>
            </a:r>
            <a:r>
              <a:rPr lang="ru-RU" b="1" dirty="0"/>
              <a:t>у кого деньги</a:t>
            </a:r>
            <a:r>
              <a:rPr lang="ru-RU" dirty="0"/>
              <a:t>, сударь, тот старается бедного закабалить, чтобы на его труды даровые еще больше денег наживать. Знаете, что ваш дядюшка, Савел </a:t>
            </a:r>
            <a:r>
              <a:rPr lang="ru-RU" dirty="0" err="1"/>
              <a:t>Прокофьич</a:t>
            </a:r>
            <a:r>
              <a:rPr lang="ru-RU" dirty="0"/>
              <a:t>, городничему отвечал? К городничему мужички пришли жаловаться, что он ни одного из них путем не разочтет. Городничий и стал ему говорить: «Послушай, говорит, Савел </a:t>
            </a:r>
            <a:r>
              <a:rPr lang="ru-RU" dirty="0" err="1"/>
              <a:t>Прокофьич</a:t>
            </a:r>
            <a:r>
              <a:rPr lang="ru-RU" dirty="0"/>
              <a:t>, рассчитывай ты мужиков хорошенько! Каждый день ко мне с жалобой ходят!» Дядюшка ваш потрепал городничего по плечу, да и говорит: «Стоит ли, ваше высокоблагородие, нам с вами об таких пустяках разговаривать! Много у меня в год-то народу перебывает; вы то поймите: недоплачу я им по какой-нибудь копейке на человека, а у меня из этого тысячи составляются, так оно мне и хорошо!» Вот как, сударь! А между собой-то, сударь, </a:t>
            </a:r>
            <a:r>
              <a:rPr lang="ru-RU" b="1" dirty="0"/>
              <a:t>как живут! Торговлю друг у друга подрывают, и не столько из корысти, сколько из зависти. Враждуют друг на друга;</a:t>
            </a:r>
            <a:r>
              <a:rPr lang="ru-RU" dirty="0"/>
              <a:t> залучают в свои высокие-то хоромы пьяных приказных, таких, сударь, </a:t>
            </a:r>
            <a:r>
              <a:rPr lang="ru-RU" b="1" dirty="0"/>
              <a:t>приказных, что и виду-то человеческого на нем нет, обличье-то человеческое </a:t>
            </a:r>
            <a:r>
              <a:rPr lang="ru-RU" b="1" dirty="0" err="1"/>
              <a:t>истеряно</a:t>
            </a:r>
            <a:r>
              <a:rPr lang="ru-RU" dirty="0"/>
              <a:t>. А те им, за малую благостыню, на гербовых листах злостные кляузы строчат на ближних. И начнется у них, сударь, суд да дело, и несть конца мучениям. Судятся-судятся здесь, да в губернию поедут, а там уж их ждут да от радости руками плещут. </a:t>
            </a:r>
            <a:endParaRPr lang="ru-RU" dirty="0" smtClean="0"/>
          </a:p>
          <a:p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000" b="1" dirty="0" smtClean="0">
                <a:solidFill>
                  <a:srgbClr val="C00000"/>
                </a:solidFill>
              </a:rPr>
              <a:t>Назовите ключевые слова в характеристике города Калинова.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Кто же прав?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44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616" y="104298"/>
            <a:ext cx="9490953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НРАВ</a:t>
            </a:r>
            <a:endParaRPr lang="ru-RU" dirty="0"/>
          </a:p>
          <a:p>
            <a:r>
              <a:rPr lang="ru-RU" dirty="0"/>
              <a:t>— НРАВ, нрава, муж. 1. Характер, душевный уклад, совокупность психических свойств. Кроткий нрав. Крутой нрав. «Катя… с детских лет поражала всех своей даровитостью, но нрава была непокорного, капризного.» </a:t>
            </a:r>
            <a:r>
              <a:rPr lang="ru-RU" dirty="0" err="1"/>
              <a:t>А.Тургенев</a:t>
            </a:r>
            <a:r>
              <a:rPr lang="ru-RU" dirty="0"/>
              <a:t>. 2. только мн. Обычаи,… … Толковый словарь Ушакова</a:t>
            </a:r>
          </a:p>
          <a:p>
            <a:r>
              <a:rPr lang="ru-RU" b="1" dirty="0"/>
              <a:t>жестокий</a:t>
            </a:r>
            <a:endParaRPr lang="ru-RU" dirty="0"/>
          </a:p>
          <a:p>
            <a:r>
              <a:rPr lang="ru-RU" dirty="0"/>
              <a:t>— Безбожный, бездушный, безжалостный, беспощадный, бессердечный, бесчеловечный, бесчувственный, </a:t>
            </a:r>
            <a:r>
              <a:rPr lang="ru-RU" dirty="0" err="1"/>
              <a:t>бесщадный</a:t>
            </a:r>
            <a:r>
              <a:rPr lang="ru-RU" dirty="0"/>
              <a:t>, варварский, жесткий, зверский, лютый, кровожадный, мстительный, неистовый, неумолимый, нечувствительный, нещадный, свирепый, суровый,… … Словарь </a:t>
            </a:r>
            <a:r>
              <a:rPr lang="ru-RU" dirty="0" smtClean="0"/>
              <a:t>синонимов</a:t>
            </a:r>
          </a:p>
          <a:p>
            <a:r>
              <a:rPr lang="ru-RU" dirty="0"/>
              <a:t> </a:t>
            </a:r>
            <a:r>
              <a:rPr lang="ru-RU" b="1" dirty="0"/>
              <a:t>Обычай</a:t>
            </a:r>
            <a:r>
              <a:rPr lang="ru-RU" dirty="0"/>
              <a:t> — унаследованный стереотипный способ поведения, который воспроизводится в определённом обществе или социальной группе и является привычным для их членов. 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Проанализируем и сопоставим монолог </a:t>
            </a:r>
            <a:r>
              <a:rPr lang="ru-RU" b="1" dirty="0" err="1">
                <a:solidFill>
                  <a:srgbClr val="C00000"/>
                </a:solidFill>
              </a:rPr>
              <a:t>Кулигина</a:t>
            </a:r>
            <a:r>
              <a:rPr lang="ru-RU" b="1" dirty="0">
                <a:solidFill>
                  <a:srgbClr val="C00000"/>
                </a:solidFill>
              </a:rPr>
              <a:t> и отзыв </a:t>
            </a:r>
            <a:r>
              <a:rPr lang="ru-RU" b="1" dirty="0" err="1">
                <a:solidFill>
                  <a:srgbClr val="C00000"/>
                </a:solidFill>
              </a:rPr>
              <a:t>Феклуши</a:t>
            </a:r>
            <a:r>
              <a:rPr lang="ru-RU" b="1" dirty="0">
                <a:solidFill>
                  <a:srgbClr val="C00000"/>
                </a:solidFill>
              </a:rPr>
              <a:t> о Калинове и его обитателях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Кто такой </a:t>
            </a:r>
            <a:r>
              <a:rPr lang="ru-RU" b="1" dirty="0" err="1" smtClean="0">
                <a:solidFill>
                  <a:srgbClr val="C00000"/>
                </a:solidFill>
              </a:rPr>
              <a:t>Кулигин</a:t>
            </a:r>
            <a:r>
              <a:rPr lang="ru-RU" b="1" dirty="0" smtClean="0">
                <a:solidFill>
                  <a:srgbClr val="C00000"/>
                </a:solidFill>
              </a:rPr>
              <a:t>? 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Можем </a:t>
            </a:r>
            <a:r>
              <a:rPr lang="ru-RU" b="1" dirty="0" smtClean="0">
                <a:solidFill>
                  <a:srgbClr val="C00000"/>
                </a:solidFill>
              </a:rPr>
              <a:t>ли утверждать</a:t>
            </a:r>
            <a:r>
              <a:rPr lang="ru-RU" b="1" dirty="0" smtClean="0">
                <a:solidFill>
                  <a:srgbClr val="C00000"/>
                </a:solidFill>
              </a:rPr>
              <a:t>, что </a:t>
            </a:r>
            <a:r>
              <a:rPr lang="ru-RU" b="1" dirty="0" err="1" smtClean="0">
                <a:solidFill>
                  <a:srgbClr val="C00000"/>
                </a:solidFill>
              </a:rPr>
              <a:t>Кулигин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smtClean="0">
                <a:solidFill>
                  <a:srgbClr val="C00000"/>
                </a:solidFill>
              </a:rPr>
              <a:t>носитель </a:t>
            </a:r>
            <a:r>
              <a:rPr lang="ru-RU" b="1" dirty="0">
                <a:solidFill>
                  <a:srgbClr val="C00000"/>
                </a:solidFill>
              </a:rPr>
              <a:t>мыслей </a:t>
            </a:r>
            <a:r>
              <a:rPr lang="ru-RU" b="1" dirty="0" smtClean="0">
                <a:solidFill>
                  <a:srgbClr val="C00000"/>
                </a:solidFill>
              </a:rPr>
              <a:t>автора?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Как он относится к </a:t>
            </a:r>
            <a:r>
              <a:rPr lang="ru-RU" b="1" dirty="0" err="1" smtClean="0">
                <a:solidFill>
                  <a:srgbClr val="C00000"/>
                </a:solidFill>
              </a:rPr>
              <a:t>калиновцам</a:t>
            </a:r>
            <a:r>
              <a:rPr lang="ru-RU" b="1" dirty="0" smtClean="0">
                <a:solidFill>
                  <a:srgbClr val="C00000"/>
                </a:solidFill>
              </a:rPr>
              <a:t> и почему?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В чём видит причины таких нравов?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Кто такая </a:t>
            </a:r>
            <a:r>
              <a:rPr lang="ru-RU" b="1" dirty="0" err="1" smtClean="0">
                <a:solidFill>
                  <a:srgbClr val="C00000"/>
                </a:solidFill>
              </a:rPr>
              <a:t>Феклуша</a:t>
            </a:r>
            <a:r>
              <a:rPr lang="ru-RU" b="1" dirty="0" smtClean="0">
                <a:solidFill>
                  <a:srgbClr val="C00000"/>
                </a:solidFill>
              </a:rPr>
              <a:t>?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Сделаем выводы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681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370" y="0"/>
            <a:ext cx="1000003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Таким </a:t>
            </a:r>
            <a:r>
              <a:rPr lang="ru-RU" dirty="0"/>
              <a:t>образом, уже в первых сценах Островский создает ощущение, что маленький приволжский городок — прообраз всей России. Не случайно и название города воспринимается как подчёркнуто русское, богатое образными фольклорными и мифологическими ассоциациями: тут и </a:t>
            </a:r>
            <a:r>
              <a:rPr lang="ru-RU" b="1" dirty="0"/>
              <a:t>песенная калина-малина</a:t>
            </a:r>
            <a:r>
              <a:rPr lang="ru-RU" dirty="0"/>
              <a:t>, обозначавшая всегда места народных гуляний, и </a:t>
            </a:r>
            <a:r>
              <a:rPr lang="ru-RU" b="1" dirty="0"/>
              <a:t>сказочный Калинов мост с притаившимися под ним чудищами</a:t>
            </a:r>
            <a:r>
              <a:rPr lang="ru-RU" dirty="0"/>
              <a:t>, и </a:t>
            </a:r>
            <a:r>
              <a:rPr lang="ru-RU" b="1" dirty="0"/>
              <a:t>чудная красота белых цветов, и долгая горечь алых ягод калины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Я понимаю, что всё это наше русское, родное…» — говорит в первом действии приезжий Борис Григорьевич, но признаётся, что не может привыкнуть к </a:t>
            </a:r>
            <a:r>
              <a:rPr lang="ru-RU" dirty="0" err="1"/>
              <a:t>калиновским</a:t>
            </a:r>
            <a:r>
              <a:rPr lang="ru-RU" dirty="0"/>
              <a:t> нравам и обычаям, уж очень ему «дико кажется».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Ещё бы не дико!» — подтверждает коренной </a:t>
            </a:r>
            <a:r>
              <a:rPr lang="ru-RU" dirty="0" err="1"/>
              <a:t>калиновец</a:t>
            </a:r>
            <a:r>
              <a:rPr lang="ru-RU" dirty="0"/>
              <a:t> </a:t>
            </a:r>
            <a:r>
              <a:rPr lang="ru-RU" dirty="0" err="1"/>
              <a:t>Кулигин</a:t>
            </a:r>
            <a:r>
              <a:rPr lang="ru-RU" dirty="0"/>
              <a:t>. Родное и дикое — так оценивается жизнь Калинова наиболее образованными героями пьесы.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Тёмным царством» назовёт Калинов и критик-демократ Н. А. Добролюбов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Так, Н.А. Островский создает контраст мнений, когда показывает читателю две разных точки зрения на происходящее. </a:t>
            </a:r>
            <a:r>
              <a:rPr lang="ru-RU" dirty="0" err="1"/>
              <a:t>Кулигин</a:t>
            </a:r>
            <a:r>
              <a:rPr lang="ru-RU" dirty="0"/>
              <a:t> обличает нравы </a:t>
            </a:r>
            <a:r>
              <a:rPr lang="ru-RU" dirty="0" err="1"/>
              <a:t>калиновцев</a:t>
            </a:r>
            <a:r>
              <a:rPr lang="ru-RU" dirty="0"/>
              <a:t>, живущих в «темном царстве», а </a:t>
            </a:r>
            <a:r>
              <a:rPr lang="ru-RU" dirty="0" err="1"/>
              <a:t>Феклуша</a:t>
            </a:r>
            <a:r>
              <a:rPr lang="ru-RU" dirty="0"/>
              <a:t> выступает </a:t>
            </a:r>
            <a:r>
              <a:rPr lang="ru-RU" dirty="0" err="1"/>
              <a:t>зщитницей</a:t>
            </a:r>
            <a:r>
              <a:rPr lang="ru-RU" dirty="0"/>
              <a:t> порядков, установленных в Калинове. Именно с помощью ее образа драматург подчеркивает, насколько происходящее в Калинове противоречит ее оценке, когда она то и дело говорит: «Благолепие, милая, благолепие</a:t>
            </a:r>
            <a:r>
              <a:rPr lang="ru-RU" dirty="0" smtClean="0"/>
              <a:t>!..»</a:t>
            </a:r>
          </a:p>
          <a:p>
            <a:endParaRPr lang="ru-RU" dirty="0"/>
          </a:p>
          <a:p>
            <a:r>
              <a:rPr lang="ru-RU" b="1" dirty="0">
                <a:solidFill>
                  <a:srgbClr val="C00000"/>
                </a:solidFill>
              </a:rPr>
              <a:t>Какими средствами создается общенациональный масштаб изображения в пьесе «Гроза</a:t>
            </a:r>
            <a:r>
              <a:rPr lang="ru-RU" dirty="0">
                <a:solidFill>
                  <a:srgbClr val="C00000"/>
                </a:solidFill>
              </a:rPr>
              <a:t>»?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052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022377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Можно </a:t>
            </a:r>
            <a:r>
              <a:rPr lang="ru-RU" dirty="0"/>
              <a:t>отметить следующие особенности:</a:t>
            </a:r>
          </a:p>
          <a:p>
            <a:r>
              <a:rPr lang="ru-RU" dirty="0"/>
              <a:t>• </a:t>
            </a:r>
            <a:r>
              <a:rPr lang="ru-RU" dirty="0">
                <a:solidFill>
                  <a:srgbClr val="C00000"/>
                </a:solidFill>
              </a:rPr>
              <a:t>пейзаж</a:t>
            </a:r>
            <a:r>
              <a:rPr lang="ru-RU" dirty="0"/>
              <a:t> в большинстве сцен открывает широкий вид, создаёт ощущение простора;</a:t>
            </a:r>
          </a:p>
          <a:p>
            <a:r>
              <a:rPr lang="ru-RU" dirty="0" smtClean="0"/>
              <a:t>• </a:t>
            </a:r>
            <a:r>
              <a:rPr lang="ru-RU" dirty="0" smtClean="0">
                <a:solidFill>
                  <a:srgbClr val="C00000"/>
                </a:solidFill>
              </a:rPr>
              <a:t>народные </a:t>
            </a:r>
            <a:r>
              <a:rPr lang="ru-RU" dirty="0">
                <a:solidFill>
                  <a:srgbClr val="C00000"/>
                </a:solidFill>
              </a:rPr>
              <a:t>песни </a:t>
            </a:r>
            <a:r>
              <a:rPr lang="ru-RU" dirty="0"/>
              <a:t>органично вливаются в действие пьесы, придавая событиям масштабность;</a:t>
            </a:r>
          </a:p>
          <a:p>
            <a:r>
              <a:rPr lang="ru-RU" dirty="0"/>
              <a:t>• </a:t>
            </a:r>
            <a:r>
              <a:rPr lang="ru-RU" dirty="0">
                <a:solidFill>
                  <a:srgbClr val="C00000"/>
                </a:solidFill>
              </a:rPr>
              <a:t>лирическая приподнятость речи </a:t>
            </a:r>
            <a:r>
              <a:rPr lang="ru-RU" dirty="0"/>
              <a:t>уводит от </a:t>
            </a:r>
            <a:r>
              <a:rPr lang="ru-RU" dirty="0">
                <a:solidFill>
                  <a:srgbClr val="00B050"/>
                </a:solidFill>
              </a:rPr>
              <a:t>бытового к бытийному </a:t>
            </a:r>
            <a:r>
              <a:rPr lang="ru-RU" dirty="0"/>
              <a:t>смыслу происходящего;</a:t>
            </a:r>
          </a:p>
          <a:p>
            <a:r>
              <a:rPr lang="ru-RU" dirty="0"/>
              <a:t>• некоторые герои пьесы словно бы воплощают в себе </a:t>
            </a:r>
            <a:r>
              <a:rPr lang="ru-RU" dirty="0">
                <a:solidFill>
                  <a:srgbClr val="C00000"/>
                </a:solidFill>
              </a:rPr>
              <a:t>черты целых этапов русской истории </a:t>
            </a:r>
            <a:r>
              <a:rPr lang="ru-RU" dirty="0"/>
              <a:t>(Кудряш — эпоху Разина и </a:t>
            </a:r>
            <a:r>
              <a:rPr lang="ru-RU" dirty="0" err="1"/>
              <a:t>Болотникова</a:t>
            </a:r>
            <a:r>
              <a:rPr lang="ru-RU" dirty="0"/>
              <a:t>, </a:t>
            </a:r>
            <a:r>
              <a:rPr lang="ru-RU" dirty="0" err="1"/>
              <a:t>Кулигин</a:t>
            </a:r>
            <a:r>
              <a:rPr lang="ru-RU" dirty="0"/>
              <a:t> — время русского Просвещения, Кабаниха — эпоху Домостроя и т. д</a:t>
            </a:r>
            <a:r>
              <a:rPr lang="ru-RU" dirty="0" smtClean="0"/>
              <a:t>.).</a:t>
            </a:r>
          </a:p>
          <a:p>
            <a:endParaRPr lang="ru-RU" dirty="0" smtClean="0"/>
          </a:p>
          <a:p>
            <a:r>
              <a:rPr lang="ru-RU" dirty="0" smtClean="0"/>
              <a:t>Н.А</a:t>
            </a:r>
            <a:r>
              <a:rPr lang="ru-RU" dirty="0"/>
              <a:t>. Островский в своей драме обличил нравы жизни купечества и самодержавно-крепостнического строя современной ему России, которые он не хотел бы видеть в обществе: деспотизм, самодурство, жадность и невежество.</a:t>
            </a:r>
          </a:p>
          <a:p>
            <a:endParaRPr lang="ru-RU" dirty="0" smtClean="0"/>
          </a:p>
          <a:p>
            <a:r>
              <a:rPr lang="ru-RU" b="1" dirty="0"/>
              <a:t>ЛЕКСИЧЕСКОЕ ЗНАЧЕНИЕ ПАРОНИМОВ БЫТ - БЫТИÉ</a:t>
            </a:r>
            <a:endParaRPr lang="ru-RU" dirty="0"/>
          </a:p>
          <a:p>
            <a:r>
              <a:rPr lang="ru-RU" b="1" dirty="0"/>
              <a:t>БЫТ</a:t>
            </a:r>
            <a:r>
              <a:rPr lang="ru-RU" dirty="0"/>
              <a:t> – жизненный уклад, повседневная жизнь.</a:t>
            </a:r>
          </a:p>
          <a:p>
            <a:r>
              <a:rPr lang="ru-RU" b="1" dirty="0"/>
              <a:t>БЫТИÉ</a:t>
            </a:r>
            <a:r>
              <a:rPr lang="ru-RU" dirty="0"/>
              <a:t> - 1.</a:t>
            </a:r>
            <a:r>
              <a:rPr lang="ru-RU" i="1" dirty="0"/>
              <a:t>Филос.</a:t>
            </a:r>
            <a:r>
              <a:rPr lang="ru-RU" dirty="0"/>
              <a:t> Объективная реальность, существующая независимо от нашего сознания; материя, природа.</a:t>
            </a:r>
          </a:p>
          <a:p>
            <a:r>
              <a:rPr lang="ru-RU" dirty="0"/>
              <a:t>2.</a:t>
            </a:r>
            <a:r>
              <a:rPr lang="ru-RU" i="1" dirty="0"/>
              <a:t>Филос</a:t>
            </a:r>
            <a:r>
              <a:rPr lang="ru-RU" dirty="0"/>
              <a:t>. Совокупность условий материальной жизни общества.</a:t>
            </a:r>
          </a:p>
          <a:p>
            <a:r>
              <a:rPr lang="ru-RU" dirty="0"/>
              <a:t>3. (</a:t>
            </a:r>
            <a:r>
              <a:rPr lang="ru-RU" i="1" dirty="0" err="1"/>
              <a:t>Традиц</a:t>
            </a:r>
            <a:r>
              <a:rPr lang="ru-RU" i="1" dirty="0"/>
              <a:t>.-поэт. и высок</a:t>
            </a:r>
            <a:r>
              <a:rPr lang="ru-RU" dirty="0"/>
              <a:t>.) Жизнь, существование.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002060"/>
                </a:solidFill>
              </a:rPr>
              <a:t>Есть ли основание поделить действующих лиц пьесы на 2 лагеря: хозяев и их жертв?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Как?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smtClean="0">
                <a:solidFill>
                  <a:srgbClr val="002060"/>
                </a:solidFill>
              </a:rPr>
              <a:t>Д/З</a:t>
            </a:r>
            <a:r>
              <a:rPr lang="ru-RU" b="1" dirty="0" smtClean="0"/>
              <a:t>: составить цитатную характеристику Кабанихи и Дикого.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572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669" y="0"/>
            <a:ext cx="5752471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Купечество – Самодуры - «ТЁМНОЕ ЦАРСТВО»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Кабаниха</a:t>
            </a:r>
            <a:r>
              <a:rPr lang="ru-RU" sz="2000" dirty="0" smtClean="0"/>
              <a:t> – богатая вдова купца, властная и консервативная женщина. Она уделяет много внимания соблюдению традиций и внешних формальностей. Марфа Игнатьевна не боится вступать в споры, легко убеждает людей, строго контролирует поведение своих детей (Варвары и Тихона), любит давать наставления и "читать морали" им. Читатели склонны видеть в ней отрицательную героиню. Но Кабаниха любит своих детей и боится изменения устоев: «Что будет, как старики перемрут?». Она лицемерна и невежественна, но то же можно сказать о многих жителях «тёмного царства». </a:t>
            </a:r>
          </a:p>
          <a:p>
            <a:r>
              <a:rPr lang="ru-RU" sz="2000" dirty="0" smtClean="0"/>
              <a:t>Кабаниха </a:t>
            </a:r>
            <a:r>
              <a:rPr lang="ru-RU" sz="2000" dirty="0"/>
              <a:t>- </a:t>
            </a:r>
            <a:r>
              <a:rPr lang="ru-RU" sz="2000" dirty="0" smtClean="0"/>
              <a:t>хладнокровная женщина. </a:t>
            </a:r>
            <a:r>
              <a:rPr lang="ru-RU" sz="2000" dirty="0"/>
              <a:t>Больше всего в жизни она ценит заведенные в обществе порядки и обычаи. Кабаниха </a:t>
            </a:r>
            <a:r>
              <a:rPr lang="ru-RU" sz="2000" dirty="0" smtClean="0"/>
              <a:t>Старуха </a:t>
            </a:r>
            <a:r>
              <a:rPr lang="ru-RU" sz="2000" dirty="0"/>
              <a:t>Кабаниха держит в страхе всю семью. </a:t>
            </a:r>
            <a:endParaRPr lang="ru-RU" sz="2000" dirty="0" smtClean="0"/>
          </a:p>
          <a:p>
            <a:r>
              <a:rPr lang="ru-RU" sz="2000" b="1" dirty="0" smtClean="0">
                <a:solidFill>
                  <a:srgbClr val="7030A0"/>
                </a:solidFill>
              </a:rPr>
              <a:t>Типичный образ, представитель купечества.</a:t>
            </a:r>
          </a:p>
          <a:p>
            <a:endParaRPr lang="ru-RU" b="1" dirty="0" smtClean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141" y="3248379"/>
            <a:ext cx="6472989" cy="360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668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34863" cy="50383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4177" y="5103674"/>
            <a:ext cx="111972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Дайте характеристику героине, опираясь на свои записи.</a:t>
            </a:r>
          </a:p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/>
              <a:t>. Как в приведённой сцене проявляются характеры представителей «тёмного царства»?</a:t>
            </a:r>
          </a:p>
          <a:p>
            <a:r>
              <a:rPr lang="ru-RU" dirty="0" smtClean="0"/>
              <a:t>2</a:t>
            </a:r>
            <a:r>
              <a:rPr lang="ru-RU" dirty="0"/>
              <a:t>. Д. И. Писарев определял основной конфликт пьесы «Гроза» так: «Сущность драмы г. Островского, </a:t>
            </a:r>
            <a:endParaRPr lang="ru-RU" dirty="0" smtClean="0"/>
          </a:p>
          <a:p>
            <a:r>
              <a:rPr lang="ru-RU" dirty="0" smtClean="0"/>
              <a:t>очевидно</a:t>
            </a:r>
            <a:r>
              <a:rPr lang="ru-RU" dirty="0"/>
              <a:t>, состоит в борьбе свободы нравственного чувства с самовластием семейного быта». </a:t>
            </a:r>
            <a:endParaRPr lang="ru-RU" dirty="0" smtClean="0"/>
          </a:p>
          <a:p>
            <a:r>
              <a:rPr lang="ru-RU" dirty="0" smtClean="0"/>
              <a:t>Опираясь </a:t>
            </a:r>
            <a:r>
              <a:rPr lang="ru-RU" dirty="0"/>
              <a:t>на приведённый фрагмент, докажите или опровергните эту точку зрения.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13457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213</TotalTime>
  <Words>2067</Words>
  <Application>Microsoft Office PowerPoint</Application>
  <PresentationFormat>Широкоэкранный</PresentationFormat>
  <Paragraphs>117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Gelasio</vt:lpstr>
      <vt:lpstr>Times New Roman</vt:lpstr>
      <vt:lpstr>Trebuchet MS</vt:lpstr>
      <vt:lpstr>Verdana</vt:lpstr>
      <vt:lpstr>Wingdings 3</vt:lpstr>
      <vt:lpstr>Грань</vt:lpstr>
      <vt:lpstr>Быт и нравы Замоскворечья (купечество в России XIX столетия)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Быт и нравы Замоскворечья (купечество в России XIX столетия)</dc:title>
  <dc:creator>Home PC</dc:creator>
  <cp:lastModifiedBy>Home PC</cp:lastModifiedBy>
  <cp:revision>21</cp:revision>
  <dcterms:created xsi:type="dcterms:W3CDTF">2022-07-27T11:01:36Z</dcterms:created>
  <dcterms:modified xsi:type="dcterms:W3CDTF">2022-11-17T15:57:23Z</dcterms:modified>
</cp:coreProperties>
</file>