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37"/>
  </p:notesMasterIdLst>
  <p:sldIdLst>
    <p:sldId id="323" r:id="rId3"/>
    <p:sldId id="257" r:id="rId4"/>
    <p:sldId id="299" r:id="rId5"/>
    <p:sldId id="327" r:id="rId6"/>
    <p:sldId id="300" r:id="rId7"/>
    <p:sldId id="328" r:id="rId8"/>
    <p:sldId id="301" r:id="rId9"/>
    <p:sldId id="329" r:id="rId10"/>
    <p:sldId id="302" r:id="rId11"/>
    <p:sldId id="330" r:id="rId12"/>
    <p:sldId id="319" r:id="rId13"/>
    <p:sldId id="331" r:id="rId14"/>
    <p:sldId id="320" r:id="rId15"/>
    <p:sldId id="332" r:id="rId16"/>
    <p:sldId id="333" r:id="rId17"/>
    <p:sldId id="312" r:id="rId18"/>
    <p:sldId id="307" r:id="rId19"/>
    <p:sldId id="326" r:id="rId20"/>
    <p:sldId id="258" r:id="rId21"/>
    <p:sldId id="325" r:id="rId22"/>
    <p:sldId id="308" r:id="rId23"/>
    <p:sldId id="334" r:id="rId24"/>
    <p:sldId id="341" r:id="rId25"/>
    <p:sldId id="335" r:id="rId26"/>
    <p:sldId id="321" r:id="rId27"/>
    <p:sldId id="336" r:id="rId28"/>
    <p:sldId id="313" r:id="rId29"/>
    <p:sldId id="337" r:id="rId30"/>
    <p:sldId id="317" r:id="rId31"/>
    <p:sldId id="338" r:id="rId32"/>
    <p:sldId id="339" r:id="rId33"/>
    <p:sldId id="318" r:id="rId34"/>
    <p:sldId id="310" r:id="rId35"/>
    <p:sldId id="340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23799"/>
    <a:srgbClr val="000099"/>
    <a:srgbClr val="66FFFF"/>
    <a:srgbClr val="CCFFFF"/>
    <a:srgbClr val="CC0000"/>
    <a:srgbClr val="CCCCFF"/>
    <a:srgbClr val="006600"/>
    <a:srgbClr val="6633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7" d="100"/>
          <a:sy n="67" d="100"/>
        </p:scale>
        <p:origin x="1260" y="56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7" d="100"/>
        <a:sy n="7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6AF25-DB5B-4852-AAB5-355CEDCC6A32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03EA8-7312-413D-8665-10750F2EF4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89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14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64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211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00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34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86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553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602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899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746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827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1053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4980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68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8432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9954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372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1941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959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8232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7314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263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95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5479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230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4588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923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30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606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351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730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956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03EA8-7312-413D-8665-10750F2EF44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296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География 2\Geografiy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75656" y="1484784"/>
            <a:ext cx="6408712" cy="1470025"/>
          </a:xfrm>
          <a:solidFill>
            <a:schemeClr val="lt1"/>
          </a:solidFill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>
            <a:normAutofit/>
          </a:bodyPr>
          <a:lstStyle>
            <a:lvl1pPr>
              <a:defRPr sz="4800" b="1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661248"/>
            <a:ext cx="5559775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9D4D3-5F9E-4F3E-94A1-A24F246E7D76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3A551-EDED-4F20-A309-F311C94DA07A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1E7E3-56CD-4776-B7D1-8CFB1ED52E04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E4DC6-0024-4F3A-B736-BB0F18C2C9AC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t>5/11/2022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eaLnBrk="1" latinLnBrk="0" hangingPunct="1"/>
            <a:fld id="{D5BBC35B-A44B-4119-B8DA-DE9E3DFADA20}" type="slidenum">
              <a:rPr kumimoji="0" lang="en-US" smtClean="0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eaLnBrk="1" latinLnBrk="0" hangingPunct="1"/>
            <a:fld id="{544213AF-26F6-41FA-8D85-E2C5388D6E58}" type="datetimeFigureOut">
              <a:rPr lang="en-US" smtClean="0"/>
              <a:t>5/11/2022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eaLnBrk="1" latinLnBrk="0" hangingPunct="1"/>
            <a:fld id="{D5BBC35B-A44B-4119-B8DA-DE9E3DFADA20}" type="slidenum">
              <a:rPr kumimoji="0" lang="en-US" smtClean="0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79F22F-BB84-4D7C-9A18-2BE2AD15AAA9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484FA-6272-47CB-99F4-3E432522DDFB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178A8-852B-4FBA-82B3-511CC822E7EE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73F61-47D8-4F9E-B07D-71CAA2A67A1A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6986A-2E0D-4679-B27C-35B9B20AD2B7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66F5B-A3A3-49C8-8986-203F4D9459C1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2046A-39FA-436B-ABD6-4E6860AC5E98}" type="slidenum">
              <a:rPr lang="ru-RU" altLang="ru-RU" smtClean="0"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ProPowerPoint\География 2\Geografiya-2-Slide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0800" cy="792088"/>
          </a:xfrm>
          <a:prstGeom prst="rect">
            <a:avLst/>
          </a:prstGeom>
          <a:solidFill>
            <a:schemeClr val="accent1"/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81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 advClick="0"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5EE6D7-F8C1-4363-A94F-449890D60F1A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 advClick="0">
    <p:zoom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82880" indent="-18288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88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5205" indent="-18288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1.png"/><Relationship Id="rId3" Type="http://schemas.openxmlformats.org/officeDocument/2006/relationships/slide" Target="slide2.xml"/><Relationship Id="rId7" Type="http://schemas.openxmlformats.org/officeDocument/2006/relationships/image" Target="../media/image8.png"/><Relationship Id="rId12" Type="http://schemas.microsoft.com/office/2007/relationships/hdphoto" Target="../media/hdphoto5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1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1.wav"/><Relationship Id="rId7" Type="http://schemas.openxmlformats.org/officeDocument/2006/relationships/slide" Target="slide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11" Type="http://schemas.openxmlformats.org/officeDocument/2006/relationships/image" Target="../media/image16.png"/><Relationship Id="rId5" Type="http://schemas.openxmlformats.org/officeDocument/2006/relationships/audio" Target="../media/audio3.wav"/><Relationship Id="rId10" Type="http://schemas.openxmlformats.org/officeDocument/2006/relationships/image" Target="../media/image24.jpeg"/><Relationship Id="rId4" Type="http://schemas.openxmlformats.org/officeDocument/2006/relationships/audio" Target="../media/audio2.wav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6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8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0.xml"/><Relationship Id="rId11" Type="http://schemas.microsoft.com/office/2007/relationships/hdphoto" Target="../media/hdphoto8.wdp"/><Relationship Id="rId5" Type="http://schemas.openxmlformats.org/officeDocument/2006/relationships/image" Target="../media/image5.jpg"/><Relationship Id="rId10" Type="http://schemas.openxmlformats.org/officeDocument/2006/relationships/image" Target="../media/image29.pn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image" Target="../media/image5.jpg"/><Relationship Id="rId21" Type="http://schemas.openxmlformats.org/officeDocument/2006/relationships/image" Target="../media/image13.png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29.xml"/><Relationship Id="rId2" Type="http://schemas.openxmlformats.org/officeDocument/2006/relationships/notesSlide" Target="../notesSlides/notesSlide1.xml"/><Relationship Id="rId16" Type="http://schemas.openxmlformats.org/officeDocument/2006/relationships/slide" Target="slide27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11" Type="http://schemas.openxmlformats.org/officeDocument/2006/relationships/slide" Target="slide15.xml"/><Relationship Id="rId5" Type="http://schemas.openxmlformats.org/officeDocument/2006/relationships/slide" Target="slide3.xml"/><Relationship Id="rId15" Type="http://schemas.openxmlformats.org/officeDocument/2006/relationships/slide" Target="slide25.xml"/><Relationship Id="rId10" Type="http://schemas.openxmlformats.org/officeDocument/2006/relationships/slide" Target="slide13.xml"/><Relationship Id="rId19" Type="http://schemas.openxmlformats.org/officeDocument/2006/relationships/slide" Target="slide33.xml"/><Relationship Id="rId4" Type="http://schemas.openxmlformats.org/officeDocument/2006/relationships/slide" Target="slide19.xml"/><Relationship Id="rId9" Type="http://schemas.openxmlformats.org/officeDocument/2006/relationships/slide" Target="slide11.xml"/><Relationship Id="rId14" Type="http://schemas.openxmlformats.org/officeDocument/2006/relationships/slide" Target="slide23.xml"/><Relationship Id="rId22" Type="http://schemas.microsoft.com/office/2007/relationships/hdphoto" Target="../media/hdphoto6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0.jf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2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1.wav"/><Relationship Id="rId7" Type="http://schemas.openxmlformats.org/officeDocument/2006/relationships/slide" Target="slide2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11" Type="http://schemas.openxmlformats.org/officeDocument/2006/relationships/image" Target="../media/image16.png"/><Relationship Id="rId5" Type="http://schemas.openxmlformats.org/officeDocument/2006/relationships/audio" Target="../media/audio3.wav"/><Relationship Id="rId10" Type="http://schemas.openxmlformats.org/officeDocument/2006/relationships/image" Target="../media/image24.jpeg"/><Relationship Id="rId4" Type="http://schemas.openxmlformats.org/officeDocument/2006/relationships/audio" Target="../media/audio2.wav"/><Relationship Id="rId9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1.wav"/><Relationship Id="rId7" Type="http://schemas.openxmlformats.org/officeDocument/2006/relationships/slide" Target="slide2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11" Type="http://schemas.openxmlformats.org/officeDocument/2006/relationships/image" Target="../media/image16.png"/><Relationship Id="rId5" Type="http://schemas.openxmlformats.org/officeDocument/2006/relationships/audio" Target="../media/audio3.wav"/><Relationship Id="rId10" Type="http://schemas.openxmlformats.org/officeDocument/2006/relationships/image" Target="../media/image24.jpeg"/><Relationship Id="rId4" Type="http://schemas.openxmlformats.org/officeDocument/2006/relationships/audio" Target="../media/audio2.wav"/><Relationship Id="rId9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0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2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6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4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19.png"/><Relationship Id="rId4" Type="http://schemas.openxmlformats.org/officeDocument/2006/relationships/image" Target="../media/image18.jf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6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1.wav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0.xml"/><Relationship Id="rId5" Type="http://schemas.openxmlformats.org/officeDocument/2006/relationships/image" Target="../media/image5.jp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30"/>
            <a:ext cx="9144001" cy="6858000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778" l="0" r="972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4087514"/>
            <a:ext cx="10081120" cy="5203625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2348880" cy="23488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771" y="2276605"/>
            <a:ext cx="1110398" cy="10803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8" y="2983780"/>
            <a:ext cx="1841850" cy="176571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019" y="4410896"/>
            <a:ext cx="1403722" cy="1381789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8846" y="5203752"/>
            <a:ext cx="5524469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Подготовила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педагог дополнительного образования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высшей квалификационной категории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Юманова Ольга Владимировна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031" y="551784"/>
            <a:ext cx="4944097" cy="4686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43769" y="976059"/>
            <a:ext cx="7458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«Тайны космоса»</a:t>
            </a:r>
            <a:endParaRPr lang="ru-RU" sz="6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 rot="16200000">
            <a:off x="6591424" y="-1251615"/>
            <a:ext cx="459740" cy="4066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ru-RU" altLang="en-US" dirty="0">
                <a:solidFill>
                  <a:schemeClr val="bg1"/>
                </a:solidFill>
              </a:rPr>
              <a:t>Интерактивная игра</a:t>
            </a:r>
            <a:r>
              <a:rPr lang="ru-RU" altLang="en-US" dirty="0"/>
              <a:t> </a:t>
            </a: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" y="44624"/>
            <a:ext cx="9147820" cy="6887518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410" cy="3672408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lang="ru-RU" dirty="0" smtClean="0"/>
              <a:t>Уникальность </a:t>
            </a:r>
            <a:r>
              <a:rPr lang="ru-RU" dirty="0"/>
              <a:t>Полярной звезды в том, что она находится ближе других звезд, видимых невооруженным глазом, к северному полюсу мира.</a:t>
            </a:r>
          </a:p>
          <a:p>
            <a:r>
              <a:rPr lang="ru-RU" dirty="0"/>
              <a:t>Из-за этого она все время находится фактически на одном и том же месте, вне зависимости от времени суток и года. Большая и Малая Медведицы, как и другие созвездия, постоянно кружат по небу вокруг Полярной звезды — Ковш Малой Медведицы может быть и перевернут, и стоять «на ребре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33" name="Заголовок 1"/>
          <p:cNvSpPr txBox="1"/>
          <p:nvPr/>
        </p:nvSpPr>
        <p:spPr>
          <a:xfrm>
            <a:off x="1668090" y="383005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651" y="4450667"/>
            <a:ext cx="2571929" cy="1930661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667" y="5212195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8239" y="5554908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52670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37" y="0"/>
            <a:ext cx="9178925" cy="68580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16659" y="4262743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81336" y="1381723"/>
            <a:ext cx="7116477" cy="206193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dirty="0" smtClean="0"/>
              <a:t>С </a:t>
            </a:r>
            <a:r>
              <a:rPr lang="ru-RU" sz="2200" b="1" dirty="0"/>
              <a:t>неба лиловые падают звёзды, </a:t>
            </a:r>
            <a:br>
              <a:rPr lang="ru-RU" sz="2200" b="1" dirty="0"/>
            </a:br>
            <a:r>
              <a:rPr lang="ru-RU" sz="2200" b="1" dirty="0"/>
              <a:t>Даже желанье придумать не просто: </a:t>
            </a:r>
            <a:br>
              <a:rPr lang="ru-RU" sz="2200" b="1" dirty="0"/>
            </a:br>
            <a:r>
              <a:rPr lang="ru-RU" sz="2200" b="1" dirty="0"/>
              <a:t>На небосклоне привычных квартир </a:t>
            </a:r>
            <a:br>
              <a:rPr lang="ru-RU" sz="2200" b="1" dirty="0"/>
            </a:br>
            <a:r>
              <a:rPr lang="ru-RU" sz="2200" b="1" dirty="0"/>
              <a:t>Пусть загорится звезда </a:t>
            </a:r>
            <a:r>
              <a:rPr lang="ru-RU" sz="2200" b="1" dirty="0" smtClean="0"/>
              <a:t>Альтаир…</a:t>
            </a:r>
          </a:p>
          <a:p>
            <a:pPr marL="0" indent="0" algn="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i="1" dirty="0" smtClean="0"/>
              <a:t>А</a:t>
            </a:r>
            <a:r>
              <a:rPr lang="ru-RU" sz="2000" b="1" i="1" dirty="0"/>
              <a:t>. Н. </a:t>
            </a:r>
            <a:r>
              <a:rPr lang="ru-RU" sz="2000" b="1" i="1" dirty="0" smtClean="0"/>
              <a:t>Пахмутова</a:t>
            </a:r>
            <a:endParaRPr lang="ru-RU" sz="2200" b="1" i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В каком созвездии находится Альтаир?</a:t>
            </a:r>
            <a:endParaRPr lang="ru-RU" sz="2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819575" y="4301313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Созвездие Лебедь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189839" y="4262743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039"/>
            <a:ext cx="2039888" cy="2039888"/>
          </a:xfrm>
          <a:prstGeom prst="rect">
            <a:avLst/>
          </a:prstGeom>
        </p:spPr>
      </p:pic>
      <p:sp>
        <p:nvSpPr>
          <p:cNvPr id="38" name="Содержимое 2"/>
          <p:cNvSpPr txBox="1"/>
          <p:nvPr/>
        </p:nvSpPr>
        <p:spPr>
          <a:xfrm>
            <a:off x="6719450" y="4352283"/>
            <a:ext cx="2188191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Созвездие</a:t>
            </a:r>
          </a:p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Орла  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303998" y="4331664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Созвездие Льва  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348" y="4204898"/>
            <a:ext cx="1186393" cy="114898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57531" y="4204898"/>
            <a:ext cx="1158608" cy="1188891"/>
          </a:xfrm>
          <a:prstGeom prst="ellipse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561120" y="317929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2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37" y="0"/>
            <a:ext cx="9178925" cy="6858000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556661" y="1383459"/>
            <a:ext cx="8202277" cy="206193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/>
              <a:t>Согласно легенде, </a:t>
            </a:r>
            <a:r>
              <a:rPr lang="ru-RU" sz="2000" b="1" dirty="0"/>
              <a:t>созвездие</a:t>
            </a:r>
            <a:r>
              <a:rPr lang="ru-RU" sz="2000" dirty="0"/>
              <a:t> </a:t>
            </a:r>
            <a:r>
              <a:rPr lang="ru-RU" sz="2000" b="1" dirty="0"/>
              <a:t>Орла</a:t>
            </a:r>
            <a:r>
              <a:rPr lang="ru-RU" sz="2000" dirty="0"/>
              <a:t> появилось от рук Зевса, опечаленного убийством любимой птицы Гераклом. </a:t>
            </a:r>
            <a:endParaRPr lang="ru-RU" sz="2000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 smtClean="0"/>
              <a:t>Альтаир</a:t>
            </a:r>
            <a:r>
              <a:rPr lang="ru-RU" sz="2000" dirty="0"/>
              <a:t> окружен ярким свечением — </a:t>
            </a:r>
            <a:r>
              <a:rPr lang="ru-RU" sz="2000" dirty="0" smtClean="0"/>
              <a:t>Орлиный </a:t>
            </a:r>
            <a:r>
              <a:rPr lang="ru-RU" sz="2000" dirty="0"/>
              <a:t>Глаз. Излучения этой туманности передают на телескопы радужные оттенки, что говорит о необычайно красивом и завораживающем зрелище, происходящем внутри </a:t>
            </a:r>
            <a:r>
              <a:rPr lang="ru-RU" sz="2000" b="1" dirty="0"/>
              <a:t>созвездия</a:t>
            </a:r>
            <a:r>
              <a:rPr lang="ru-RU" sz="2000" dirty="0"/>
              <a:t>.</a:t>
            </a:r>
            <a:endParaRPr lang="ru-RU" sz="2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561120" y="317929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6875" y1="85752" x2="52930" y2="79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191" y="3092802"/>
            <a:ext cx="4876800" cy="3609975"/>
          </a:xfrm>
          <a:prstGeom prst="rect">
            <a:avLst/>
          </a:prstGeom>
        </p:spPr>
      </p:pic>
      <p:sp>
        <p:nvSpPr>
          <p:cNvPr id="16" name="Заголовок 1"/>
          <p:cNvSpPr txBox="1"/>
          <p:nvPr/>
        </p:nvSpPr>
        <p:spPr>
          <a:xfrm>
            <a:off x="1547664" y="34121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/>
          <p:nvPr/>
        </p:nvSpPr>
        <p:spPr>
          <a:xfrm>
            <a:off x="1561120" y="34121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120" y="5325865"/>
            <a:ext cx="2447842" cy="13769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30854" y="5589240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895848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" y="3076"/>
            <a:ext cx="9144000" cy="6882511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50942" y="1235874"/>
            <a:ext cx="6721457" cy="82273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Почему звёзды разного цвета:</a:t>
            </a:r>
          </a:p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голубые, белые, жёлтые, красные?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179512" y="3279587"/>
            <a:ext cx="1313731" cy="826382"/>
          </a:xfrm>
          <a:prstGeom prst="rightArrow">
            <a:avLst>
              <a:gd name="adj1" fmla="val 60795"/>
              <a:gd name="adj2" fmla="val 50000"/>
            </a:avLst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76" name="Содержимое 2"/>
          <p:cNvSpPr txBox="1"/>
          <p:nvPr/>
        </p:nvSpPr>
        <p:spPr>
          <a:xfrm>
            <a:off x="1656624" y="3005188"/>
            <a:ext cx="1993067" cy="133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Зависит от расстояния до звезды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7" name="Содержимое 2"/>
          <p:cNvSpPr txBox="1"/>
          <p:nvPr/>
        </p:nvSpPr>
        <p:spPr>
          <a:xfrm>
            <a:off x="3877102" y="2977903"/>
            <a:ext cx="2518952" cy="1329583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Зависит от температуры на поверхности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8" name="Содержимое 2"/>
          <p:cNvSpPr txBox="1"/>
          <p:nvPr/>
        </p:nvSpPr>
        <p:spPr>
          <a:xfrm>
            <a:off x="6649299" y="2974113"/>
            <a:ext cx="2242721" cy="1329583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Зависит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от места наблюдения 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94" name="Рисунок 9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542" y="2910183"/>
            <a:ext cx="1360071" cy="1317185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5" name="Рисунок 9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1996114" y="2989541"/>
            <a:ext cx="1237505" cy="1269850"/>
          </a:xfrm>
          <a:prstGeom prst="ellipse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7198424" y="2974113"/>
            <a:ext cx="1276366" cy="1309727"/>
          </a:xfrm>
          <a:prstGeom prst="ellipse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07" y="3076"/>
            <a:ext cx="2039888" cy="2039888"/>
          </a:xfrm>
          <a:prstGeom prst="rect">
            <a:avLst/>
          </a:prstGeom>
        </p:spPr>
      </p:pic>
      <p:sp>
        <p:nvSpPr>
          <p:cNvPr id="37" name="Заголовок 1"/>
          <p:cNvSpPr txBox="1"/>
          <p:nvPr/>
        </p:nvSpPr>
        <p:spPr>
          <a:xfrm>
            <a:off x="1561120" y="317929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" y="3076"/>
            <a:ext cx="9144000" cy="6882511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306728" y="991037"/>
            <a:ext cx="7346080" cy="3665448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/>
              <a:t>Цвет звезды зависит от температуры на ее </a:t>
            </a:r>
            <a:r>
              <a:rPr lang="ru-RU" sz="2000" dirty="0" smtClean="0"/>
              <a:t>поверхности. Красные </a:t>
            </a:r>
            <a:r>
              <a:rPr lang="ru-RU" sz="2000" dirty="0"/>
              <a:t>- самые холодные, а белые (или даже голубые!) - самые горячие. Тяжелые звезды - горячие и белые, легкие, немассивные - красные и относительно холодные. По цвету звезды можно определить и ее возраст. Молодые звезды – самые горячие. Они светят белым и голубым светом. Старые, остывающие звезды, излучают красный свет. А желтым светом светятся звезды среднего возраста. Энергия, излучаемая звездами, настолько огромна, что мы можем их видеть на тех далеких расстояниях, на которые они от нас удалены: десятки, сотни, тысячи световых лет!</a:t>
            </a: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7" name="Заголовок 1"/>
          <p:cNvSpPr txBox="1"/>
          <p:nvPr/>
        </p:nvSpPr>
        <p:spPr>
          <a:xfrm>
            <a:off x="1561120" y="317929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1" y="4636321"/>
            <a:ext cx="3663950" cy="1949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992" y="4656485"/>
            <a:ext cx="4108262" cy="2004700"/>
          </a:xfrm>
          <a:prstGeom prst="rect">
            <a:avLst/>
          </a:prstGeom>
        </p:spPr>
      </p:pic>
      <p:pic>
        <p:nvPicPr>
          <p:cNvPr id="9" name="Рисунок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284273"/>
            <a:ext cx="2447842" cy="1376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78532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5371" cy="6848115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174180" y="3978836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1580059" y="3892036"/>
            <a:ext cx="1993067" cy="1136672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Греческимибуквами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и числами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3684746" y="3917221"/>
            <a:ext cx="3128649" cy="111356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По желанию первооткрывателя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527870" y="1297254"/>
            <a:ext cx="6372652" cy="1801469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Имена собственные имеют только самые яркие звёзды. Как называют все остальные звёзды в созвездиях?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903435" y="3915148"/>
            <a:ext cx="2230356" cy="111356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Дают порядковый номер 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276" y="3825917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26336" y="3865926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7394108" y="3891893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83" y="32792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333140" y="332511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97944696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" y="-99392"/>
            <a:ext cx="9155371" cy="6957392"/>
          </a:xfrm>
          <a:prstGeom prst="rect">
            <a:avLst/>
          </a:prstGeom>
        </p:spPr>
      </p:pic>
      <p:sp>
        <p:nvSpPr>
          <p:cNvPr id="8" name="Содержимое 2"/>
          <p:cNvSpPr txBox="1"/>
          <p:nvPr/>
        </p:nvSpPr>
        <p:spPr>
          <a:xfrm>
            <a:off x="1043608" y="1338656"/>
            <a:ext cx="7272808" cy="1874320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Звёзды одного созвездия называют буквами греческого алфавита: </a:t>
            </a:r>
            <a:r>
              <a:rPr lang="el-GR" sz="2400" b="1" dirty="0">
                <a:solidFill>
                  <a:schemeClr val="bg1"/>
                </a:solidFill>
              </a:rPr>
              <a:t> α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(альфа) – самая крупная, </a:t>
            </a:r>
            <a:r>
              <a:rPr lang="el-GR" sz="2400" b="1" dirty="0" smtClean="0">
                <a:solidFill>
                  <a:schemeClr val="bg1"/>
                </a:solidFill>
              </a:rPr>
              <a:t>β</a:t>
            </a:r>
            <a:r>
              <a:rPr lang="ru-RU" sz="2400" b="1" dirty="0" smtClean="0">
                <a:solidFill>
                  <a:schemeClr val="bg1"/>
                </a:solidFill>
              </a:rPr>
              <a:t> (бета) и т. д., если букв недостаточно, то просто числами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3" name="Заголовок 1"/>
          <p:cNvSpPr txBox="1"/>
          <p:nvPr/>
        </p:nvSpPr>
        <p:spPr>
          <a:xfrm>
            <a:off x="1333140" y="332511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416868"/>
            <a:ext cx="6047823" cy="2801664"/>
          </a:xfrm>
          <a:prstGeom prst="rect">
            <a:avLst/>
          </a:prstGeom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495" y="5229200"/>
            <a:ext cx="2447842" cy="13769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906768" y="5538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5" y="0"/>
            <a:ext cx="9144000" cy="6861163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21897" y="3964306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6675387" y="4053520"/>
            <a:ext cx="2128099" cy="864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Галилей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234742" y="4036410"/>
            <a:ext cx="2195685" cy="864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Пифагор  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275316" y="1287821"/>
            <a:ext cx="6588158" cy="1800201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Кто стал первым человеком, который заглянул в космос через объектив телескопа?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777313" y="4036410"/>
            <a:ext cx="2200621" cy="864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Анаксимандр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038" y="3946045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90541" y="3939362"/>
            <a:ext cx="1216820" cy="1248625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355351" y="3837912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575" y="-36334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838091" y="287045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история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5" y="0"/>
            <a:ext cx="9144000" cy="6861163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755576" y="1324282"/>
            <a:ext cx="7776864" cy="2104718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3200" dirty="0" smtClean="0"/>
          </a:p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dirty="0" smtClean="0"/>
              <a:t>Первым </a:t>
            </a:r>
            <a:r>
              <a:rPr lang="ru-RU" sz="3200" dirty="0"/>
              <a:t>человеком, который заглянул в космос с помощью телескопа, был Галилей, почти 400 лет назад.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453268" y="340672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наука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140968"/>
            <a:ext cx="6056996" cy="3407060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435" y="5268134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37303" y="5567414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652534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61" y="-25347"/>
            <a:ext cx="9152261" cy="6855744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78972" y="3645024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6" name="Заголовок 1"/>
          <p:cNvSpPr txBox="1"/>
          <p:nvPr/>
        </p:nvSpPr>
        <p:spPr>
          <a:xfrm>
            <a:off x="1970576" y="34121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38" name="Содержимое 2"/>
          <p:cNvSpPr txBox="1"/>
          <p:nvPr/>
        </p:nvSpPr>
        <p:spPr>
          <a:xfrm>
            <a:off x="1720093" y="3733669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Они крепятся</a:t>
            </a:r>
          </a:p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друг к другу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3924704" y="3733669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Они отталкиваются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377389" y="1779206"/>
            <a:ext cx="6649945" cy="1117301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Что происходит с предметами состоящими из одинакового металла в открытом космосе?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081791" y="3730320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Ничего не происходит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109" y="3589918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378151" y="3597919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6502099" y="3617973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12" y="35725"/>
            <a:ext cx="2039888" cy="20398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4868546"/>
            <a:ext cx="3168352" cy="1782198"/>
          </a:xfrm>
          <a:prstGeom prst="rect">
            <a:avLst/>
          </a:prstGeom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" y="17561"/>
            <a:ext cx="9144000" cy="68849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115" y="602521"/>
            <a:ext cx="5892341" cy="95249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Тайны космоса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4869" y="2270830"/>
            <a:ext cx="2850139" cy="5715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Космос и история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0472" y="2981051"/>
            <a:ext cx="2871523" cy="5715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Звёздный мир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0059" y="3701131"/>
            <a:ext cx="2850139" cy="5715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невероятно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3409" y="4390156"/>
            <a:ext cx="2871523" cy="648072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знали?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7" name="7-конечная звезда 96">
            <a:hlinkClick r:id="rId4" action="ppaction://hlinksldjump"/>
          </p:cNvPr>
          <p:cNvSpPr/>
          <p:nvPr/>
        </p:nvSpPr>
        <p:spPr>
          <a:xfrm>
            <a:off x="4218696" y="3721566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8" name="7-конечная звезда 97">
            <a:hlinkClick r:id="rId5" action="ppaction://hlinksldjump"/>
          </p:cNvPr>
          <p:cNvSpPr/>
          <p:nvPr/>
        </p:nvSpPr>
        <p:spPr>
          <a:xfrm>
            <a:off x="5152571" y="2282607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99" name="7-конечная звезда 98">
            <a:hlinkClick r:id="rId6" action="ppaction://hlinksldjump"/>
          </p:cNvPr>
          <p:cNvSpPr/>
          <p:nvPr/>
        </p:nvSpPr>
        <p:spPr>
          <a:xfrm>
            <a:off x="6181422" y="22735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00" name="7-конечная звезда 99">
            <a:hlinkClick r:id="rId7" action="ppaction://hlinksldjump"/>
          </p:cNvPr>
          <p:cNvSpPr/>
          <p:nvPr/>
        </p:nvSpPr>
        <p:spPr>
          <a:xfrm>
            <a:off x="7219420" y="22735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03" name="7-конечная звезда 102">
            <a:hlinkClick r:id="rId8" action="ppaction://hlinksldjump"/>
          </p:cNvPr>
          <p:cNvSpPr/>
          <p:nvPr/>
        </p:nvSpPr>
        <p:spPr>
          <a:xfrm>
            <a:off x="4176628" y="302915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04" name="7-конечная звезда 103">
            <a:hlinkClick r:id="rId9" action="ppaction://hlinksldjump"/>
          </p:cNvPr>
          <p:cNvSpPr/>
          <p:nvPr/>
        </p:nvSpPr>
        <p:spPr>
          <a:xfrm>
            <a:off x="5168717" y="298105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05" name="7-конечная звезда 104">
            <a:hlinkClick r:id="rId10" action="ppaction://hlinksldjump"/>
          </p:cNvPr>
          <p:cNvSpPr/>
          <p:nvPr/>
        </p:nvSpPr>
        <p:spPr>
          <a:xfrm>
            <a:off x="6181422" y="298105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06" name="7-конечная звезда 105">
            <a:hlinkClick r:id="rId11" action="ppaction://hlinksldjump"/>
          </p:cNvPr>
          <p:cNvSpPr/>
          <p:nvPr/>
        </p:nvSpPr>
        <p:spPr>
          <a:xfrm>
            <a:off x="7216151" y="298105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9" name="7-конечная звезда 108">
            <a:hlinkClick r:id="rId12" action="ppaction://hlinksldjump"/>
          </p:cNvPr>
          <p:cNvSpPr/>
          <p:nvPr/>
        </p:nvSpPr>
        <p:spPr>
          <a:xfrm>
            <a:off x="4199984" y="2282607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10" name="7-конечная звезда 109">
            <a:hlinkClick r:id="rId13" action="ppaction://hlinksldjump"/>
          </p:cNvPr>
          <p:cNvSpPr/>
          <p:nvPr/>
        </p:nvSpPr>
        <p:spPr>
          <a:xfrm>
            <a:off x="5168717" y="371367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11" name="7-конечная звезда 110">
            <a:hlinkClick r:id="rId14" action="ppaction://hlinksldjump"/>
          </p:cNvPr>
          <p:cNvSpPr/>
          <p:nvPr/>
        </p:nvSpPr>
        <p:spPr>
          <a:xfrm>
            <a:off x="6192434" y="370113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2" name="7-конечная звезда 111">
            <a:hlinkClick r:id="rId15" action="ppaction://hlinksldjump"/>
          </p:cNvPr>
          <p:cNvSpPr/>
          <p:nvPr/>
        </p:nvSpPr>
        <p:spPr>
          <a:xfrm>
            <a:off x="7216151" y="3693902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115" name="7-конечная звезда 114">
            <a:hlinkClick r:id="rId16" action="ppaction://hlinksldjump"/>
          </p:cNvPr>
          <p:cNvSpPr/>
          <p:nvPr/>
        </p:nvSpPr>
        <p:spPr>
          <a:xfrm>
            <a:off x="4176628" y="44212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116" name="7-конечная звезда 115">
            <a:hlinkClick r:id="rId17" action="ppaction://hlinksldjump"/>
          </p:cNvPr>
          <p:cNvSpPr/>
          <p:nvPr/>
        </p:nvSpPr>
        <p:spPr>
          <a:xfrm>
            <a:off x="5154109" y="44212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117" name="7-конечная звезда 116">
            <a:hlinkClick r:id="rId18" action="ppaction://hlinksldjump"/>
          </p:cNvPr>
          <p:cNvSpPr/>
          <p:nvPr/>
        </p:nvSpPr>
        <p:spPr>
          <a:xfrm>
            <a:off x="6159296" y="44212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</a:p>
        </p:txBody>
      </p:sp>
      <p:sp>
        <p:nvSpPr>
          <p:cNvPr id="118" name="7-конечная звезда 117">
            <a:hlinkClick r:id="rId19" action="ppaction://hlinksldjump"/>
          </p:cNvPr>
          <p:cNvSpPr/>
          <p:nvPr/>
        </p:nvSpPr>
        <p:spPr>
          <a:xfrm>
            <a:off x="7222703" y="4421211"/>
            <a:ext cx="648072" cy="585962"/>
          </a:xfrm>
          <a:prstGeom prst="star7">
            <a:avLst/>
          </a:prstGeom>
          <a:solidFill>
            <a:srgbClr val="CCCCFF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403648" y="1563017"/>
            <a:ext cx="6194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  <a:latin typeface="+mn-lt"/>
              </a:rPr>
              <a:t>«Вселенная</a:t>
            </a:r>
            <a:r>
              <a:rPr lang="ru-RU" b="1" dirty="0">
                <a:solidFill>
                  <a:srgbClr val="FFFF00"/>
                </a:solidFill>
                <a:latin typeface="+mn-lt"/>
              </a:rPr>
              <a:t>… </a:t>
            </a:r>
            <a:r>
              <a:rPr lang="ru-RU" b="1" dirty="0" smtClean="0">
                <a:solidFill>
                  <a:srgbClr val="FFFF00"/>
                </a:solidFill>
                <a:latin typeface="+mn-lt"/>
              </a:rPr>
              <a:t> – мир   </a:t>
            </a:r>
            <a:r>
              <a:rPr lang="ru-RU" b="1" dirty="0">
                <a:solidFill>
                  <a:srgbClr val="FFFF00"/>
                </a:solidFill>
                <a:latin typeface="+mn-lt"/>
              </a:rPr>
              <a:t>полный </a:t>
            </a:r>
            <a:r>
              <a:rPr lang="ru-RU" b="1" dirty="0" smtClean="0">
                <a:solidFill>
                  <a:srgbClr val="FFFF00"/>
                </a:solidFill>
                <a:latin typeface="+mn-lt"/>
              </a:rPr>
              <a:t>тайн и чудес»</a:t>
            </a:r>
            <a:r>
              <a:rPr lang="ru-RU" b="1" i="1" dirty="0" smtClean="0">
                <a:solidFill>
                  <a:srgbClr val="FFFF00"/>
                </a:solidFill>
                <a:latin typeface="+mn-lt"/>
              </a:rPr>
              <a:t> М. Фрай</a:t>
            </a:r>
            <a:r>
              <a:rPr lang="ru-RU" b="1" dirty="0" smtClean="0">
                <a:solidFill>
                  <a:srgbClr val="FFFF00"/>
                </a:solidFill>
                <a:latin typeface="+mn-lt"/>
              </a:rPr>
              <a:t>	</a:t>
            </a: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1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4673"/>
            <a:ext cx="1484784" cy="14847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244130"/>
            <a:ext cx="2447842" cy="1376912"/>
          </a:xfrm>
          <a:prstGeom prst="rect">
            <a:avLst/>
          </a:prstGeom>
        </p:spPr>
      </p:pic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61" y="-25347"/>
            <a:ext cx="9152261" cy="6855744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8" name="Содержимое 2"/>
          <p:cNvSpPr txBox="1"/>
          <p:nvPr/>
        </p:nvSpPr>
        <p:spPr>
          <a:xfrm>
            <a:off x="467544" y="1162001"/>
            <a:ext cx="8435410" cy="2843063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lang="ru-RU" sz="2000" dirty="0"/>
              <a:t>Когда две части </a:t>
            </a:r>
            <a:r>
              <a:rPr lang="ru-RU" sz="2000" dirty="0" smtClean="0"/>
              <a:t>металла </a:t>
            </a:r>
            <a:r>
              <a:rPr lang="ru-RU" sz="2000" dirty="0"/>
              <a:t>касаются друг друга в открытом космосе, они крепятся друг к другу.</a:t>
            </a:r>
          </a:p>
          <a:p>
            <a:r>
              <a:rPr lang="ru-RU" sz="2000" dirty="0"/>
              <a:t>Выдающийся американский учёный Ричард Фейнман в своём труде «</a:t>
            </a:r>
            <a:r>
              <a:rPr lang="ru-RU" sz="2000" dirty="0" err="1"/>
              <a:t>Фейнмановские</a:t>
            </a:r>
            <a:r>
              <a:rPr lang="ru-RU" sz="2000" dirty="0"/>
              <a:t> лекции по физике» так объясняет суть явления:</a:t>
            </a:r>
            <a:br>
              <a:rPr lang="ru-RU" sz="2000" dirty="0"/>
            </a:br>
            <a:r>
              <a:rPr lang="ru-RU" sz="2000" dirty="0"/>
              <a:t>«Причиной необычного „поведения“ атомов служит тот факт, что когда в вакууме один металлический предмет контактирует с другим предметом из того же материала, атомы перестают „понимать“, что они находятся в двух разных кусках металла.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182909"/>
            <a:ext cx="4304044" cy="2420143"/>
          </a:xfrm>
          <a:prstGeom prst="rect">
            <a:avLst/>
          </a:prstGeom>
        </p:spPr>
      </p:pic>
      <p:sp>
        <p:nvSpPr>
          <p:cNvPr id="9" name="Заголовок 1"/>
          <p:cNvSpPr txBox="1"/>
          <p:nvPr/>
        </p:nvSpPr>
        <p:spPr>
          <a:xfrm>
            <a:off x="1916583" y="24685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256203"/>
            <a:ext cx="2447842" cy="13769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710063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98"/>
            <a:ext cx="9144000" cy="6798108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547183" y="3120427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2085983" y="3139712"/>
            <a:ext cx="3004327" cy="897535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Не распространяется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5306750" y="3135119"/>
            <a:ext cx="3062081" cy="897534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Со скоростью звука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645003" y="1245626"/>
            <a:ext cx="6536031" cy="106631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Как в космосе распространяется звук?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437" y="2962915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6251126" y="2980414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" y="33884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993134" y="194852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298"/>
            <a:ext cx="9144000" cy="6798108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683568" y="1092273"/>
            <a:ext cx="7776863" cy="3551526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/>
              <a:t>Возможен ли звук в космосе? Конечно, нет. Звук существует и распространяется только в </a:t>
            </a:r>
            <a:endParaRPr lang="ru-RU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/>
              <a:t>упругой</a:t>
            </a:r>
            <a:r>
              <a:rPr lang="ru-RU" dirty="0"/>
              <a:t> среде. Звук — это упругие колебания среды, т.е. колебания ее плотности, давления, температуры. Межзвездное пространство — это чрезвычайно </a:t>
            </a:r>
            <a:r>
              <a:rPr lang="ru-RU" dirty="0" smtClean="0"/>
              <a:t>разряженная </a:t>
            </a:r>
            <a:r>
              <a:rPr lang="ru-RU" dirty="0"/>
              <a:t>среда. Атомы межзвездного газа пробегают от столкновения до столкновения миллиарды километров. Звук в таких условиях практически невозможен.</a:t>
            </a:r>
            <a:endParaRPr lang="ru-RU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993134" y="194852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94" y="4504592"/>
            <a:ext cx="6181198" cy="2292323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667" y="5301208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84981" y="5650753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144175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86" cy="6846257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72888" y="1632979"/>
            <a:ext cx="7124925" cy="150902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/>
              <a:t>Как поведет себя кипящая вода в космосе?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179510" y="4239945"/>
            <a:ext cx="1313731" cy="826382"/>
          </a:xfrm>
          <a:prstGeom prst="rightArrow">
            <a:avLst>
              <a:gd name="adj1" fmla="val 60795"/>
              <a:gd name="adj2" fmla="val 50000"/>
            </a:avLst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76" name="Содержимое 2"/>
          <p:cNvSpPr txBox="1"/>
          <p:nvPr/>
        </p:nvSpPr>
        <p:spPr>
          <a:xfrm>
            <a:off x="1670502" y="4262029"/>
            <a:ext cx="1993067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Как  и на Земле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7" name="Содержимое 2"/>
          <p:cNvSpPr txBox="1"/>
          <p:nvPr/>
        </p:nvSpPr>
        <p:spPr>
          <a:xfrm>
            <a:off x="3979855" y="4262029"/>
            <a:ext cx="2320338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Превратится в один пузырь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8" name="Содержимое 2"/>
          <p:cNvSpPr txBox="1"/>
          <p:nvPr/>
        </p:nvSpPr>
        <p:spPr>
          <a:xfrm>
            <a:off x="6574656" y="4262029"/>
            <a:ext cx="2469095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Не будет кипеть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94" name="Рисунок 9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76" y="4036116"/>
            <a:ext cx="1262930" cy="1223107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5" name="Рисунок 9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109838" y="4055436"/>
            <a:ext cx="1237505" cy="1269850"/>
          </a:xfrm>
          <a:prstGeom prst="ellipse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7220500" y="3992805"/>
            <a:ext cx="1276366" cy="1309727"/>
          </a:xfrm>
          <a:prstGeom prst="ellipse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27308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989272" y="290700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0243065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"/>
            <a:ext cx="9179059" cy="6780907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676934" y="1268760"/>
            <a:ext cx="7920879" cy="342781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/>
              <a:t>Когда </a:t>
            </a:r>
            <a:r>
              <a:rPr lang="ru-RU" dirty="0"/>
              <a:t>вода кипит на Земле, она создает тысячи маленьких пузырьков. Однако в космосе кипящая вода создает один гигантский волнообразный пузырь. Ученые считают, что это связано с отсутствием конвекции и плавучести, которая сопровождает гравитацию.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4" name="Заголовок 1"/>
          <p:cNvSpPr txBox="1"/>
          <p:nvPr/>
        </p:nvSpPr>
        <p:spPr>
          <a:xfrm>
            <a:off x="1904862" y="417231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998" y="4095864"/>
            <a:ext cx="6130411" cy="2181098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848" y="5276971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8239" y="5554024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277239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86" cy="6846257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72888" y="1632979"/>
            <a:ext cx="7124925" cy="150902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/>
              <a:t>Какую особенность имеет звезда ВРМ 37093, так же известная как Люси? 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4" name="Стрелка вправо 73"/>
          <p:cNvSpPr/>
          <p:nvPr/>
        </p:nvSpPr>
        <p:spPr>
          <a:xfrm>
            <a:off x="179510" y="4239945"/>
            <a:ext cx="1313731" cy="826382"/>
          </a:xfrm>
          <a:prstGeom prst="rightArrow">
            <a:avLst>
              <a:gd name="adj1" fmla="val 60795"/>
              <a:gd name="adj2" fmla="val 50000"/>
            </a:avLst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76" name="Содержимое 2"/>
          <p:cNvSpPr txBox="1"/>
          <p:nvPr/>
        </p:nvSpPr>
        <p:spPr>
          <a:xfrm>
            <a:off x="1670502" y="4262029"/>
            <a:ext cx="1993067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Она имеет </a:t>
            </a:r>
            <a:r>
              <a:rPr lang="ru-RU" sz="2400" b="1" dirty="0" err="1" smtClean="0">
                <a:solidFill>
                  <a:srgbClr val="FFFF00"/>
                </a:solidFill>
                <a:cs typeface="Arial" panose="020B0604020202020204" pitchFamily="34" charset="0"/>
              </a:rPr>
              <a:t>радиактивное</a:t>
            </a: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излучение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7" name="Содержимое 2"/>
          <p:cNvSpPr txBox="1"/>
          <p:nvPr/>
        </p:nvSpPr>
        <p:spPr>
          <a:xfrm>
            <a:off x="3979855" y="4262029"/>
            <a:ext cx="2320338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Это драгоценный камень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78" name="Содержимое 2"/>
          <p:cNvSpPr txBox="1"/>
          <p:nvPr/>
        </p:nvSpPr>
        <p:spPr>
          <a:xfrm>
            <a:off x="6574656" y="4262029"/>
            <a:ext cx="2469095" cy="79200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Она самая холодная во Вселенной</a:t>
            </a: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94" name="Рисунок 9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127" y="4046474"/>
            <a:ext cx="1262930" cy="1223107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5" name="Рисунок 9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1965455" y="4023104"/>
            <a:ext cx="1237505" cy="1269850"/>
          </a:xfrm>
          <a:prstGeom prst="ellipse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7188620" y="4003165"/>
            <a:ext cx="1276366" cy="1309727"/>
          </a:xfrm>
          <a:prstGeom prst="ellipse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27308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989272" y="290700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86" cy="6846257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683568" y="1125137"/>
            <a:ext cx="7468308" cy="2879928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endParaRPr lang="ru-RU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dirty="0" smtClean="0"/>
              <a:t>На </a:t>
            </a:r>
            <a:r>
              <a:rPr lang="ru-RU" dirty="0"/>
              <a:t>расстоянии около 20 световых лет от Земли находится звезда BPM 37093 (она же Люси, после песни Битлз «Люси в небе с бриллиантами»). Этот белый карлик на самом деле является одним огромным бриллиантом, который весит 10 миллиардов триллионов </a:t>
            </a:r>
            <a:r>
              <a:rPr lang="ru-RU" dirty="0" smtClean="0"/>
              <a:t>карат </a:t>
            </a:r>
            <a:r>
              <a:rPr lang="ru-RU" dirty="0"/>
              <a:t>и имеет размер нашей луны.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989272" y="290700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Это невероятно!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933056"/>
            <a:ext cx="5538192" cy="2803710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12" y="5229200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536940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1" y="22605"/>
            <a:ext cx="9144000" cy="6874538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01106" y="3585471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1704714" y="3629477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Сатурн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045251" y="3658025"/>
            <a:ext cx="2093278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Уран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556952" y="1640156"/>
            <a:ext cx="6687455" cy="1140772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Назовите самую легкую планету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485999" y="3641457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Нептун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889" y="3485821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542309" y="3559525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6844513" y="3538872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3" y="106119"/>
            <a:ext cx="2039888" cy="2039888"/>
          </a:xfrm>
          <a:prstGeom prst="rect">
            <a:avLst/>
          </a:prstGeom>
        </p:spPr>
      </p:pic>
      <p:sp>
        <p:nvSpPr>
          <p:cNvPr id="34" name="Заголовок 1"/>
          <p:cNvSpPr txBox="1"/>
          <p:nvPr/>
        </p:nvSpPr>
        <p:spPr>
          <a:xfrm>
            <a:off x="1556953" y="300547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91" y="22605"/>
            <a:ext cx="9144000" cy="6874538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288600" y="1325140"/>
            <a:ext cx="8507418" cy="2508924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/>
              <a:t>Сатурн </a:t>
            </a:r>
            <a:r>
              <a:rPr lang="ru-RU" dirty="0"/>
              <a:t>самая легкая планета. </a:t>
            </a:r>
            <a:r>
              <a:rPr lang="ru-RU" dirty="0" smtClean="0"/>
              <a:t>Он </a:t>
            </a:r>
            <a:r>
              <a:rPr lang="ru-RU" dirty="0"/>
              <a:t>даже легче, чем вода. Если бы был океан, достаточно большой, чтобы удержать </a:t>
            </a:r>
            <a:r>
              <a:rPr lang="ru-RU" dirty="0" smtClean="0"/>
              <a:t>Сатурн, </a:t>
            </a:r>
            <a:r>
              <a:rPr lang="ru-RU" dirty="0"/>
              <a:t>этот газовый гигант плавал бы как пляжный мяч.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4" name="Заголовок 1"/>
          <p:cNvSpPr txBox="1"/>
          <p:nvPr/>
        </p:nvSpPr>
        <p:spPr>
          <a:xfrm>
            <a:off x="1556953" y="300547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672470"/>
            <a:ext cx="5951817" cy="2594620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962" y="5205205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80121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59"/>
            <a:ext cx="9167295" cy="6849641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304755" y="3382589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1835696" y="3382589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Юпитер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121252" y="3421159"/>
            <a:ext cx="2144818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Марс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685484" y="1469287"/>
            <a:ext cx="5952713" cy="894745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Назовите самую тяжелую планету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585742" y="3419621"/>
            <a:ext cx="215109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Нептун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196" y="3203989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577152" y="3273942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7184980" y="3236910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4" y="143745"/>
            <a:ext cx="2039888" cy="2039888"/>
          </a:xfrm>
          <a:prstGeom prst="rect">
            <a:avLst/>
          </a:prstGeom>
        </p:spPr>
      </p:pic>
      <p:sp>
        <p:nvSpPr>
          <p:cNvPr id="32" name="Заголовок 1"/>
          <p:cNvSpPr txBox="1"/>
          <p:nvPr/>
        </p:nvSpPr>
        <p:spPr>
          <a:xfrm>
            <a:off x="1556953" y="300547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81" y="4139"/>
            <a:ext cx="9162981" cy="6853861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143334" y="3787988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1656752" y="3801008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Собака</a:t>
            </a:r>
          </a:p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Лайка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114281" y="3787988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Крысы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691679" y="1816918"/>
            <a:ext cx="5952713" cy="894745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Кто был первым живым существом  полетевшим в космос?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516674" y="3801009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Белка и Стрелка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35" y="3615784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463635" y="3595940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6886357" y="3690246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420" y="93553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885350" y="46376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59"/>
            <a:ext cx="9167295" cy="6849641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827584" y="1090702"/>
            <a:ext cx="7516004" cy="196914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Юпитер тяжелее Земли в 318 раз! Более того, он в 2,47 раза тяжелее всех остальных </a:t>
            </a: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планет вместе взятых,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вращающихся </a:t>
            </a: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вокруг Солнца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2" name="Заголовок 1"/>
          <p:cNvSpPr txBox="1"/>
          <p:nvPr/>
        </p:nvSpPr>
        <p:spPr>
          <a:xfrm>
            <a:off x="1556953" y="300547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1412776"/>
            <a:ext cx="6286180" cy="6286180"/>
          </a:xfrm>
          <a:prstGeom prst="rect">
            <a:avLst/>
          </a:prstGeom>
        </p:spPr>
      </p:pic>
      <p:sp>
        <p:nvSpPr>
          <p:cNvPr id="8" name="Заголовок 1"/>
          <p:cNvSpPr txBox="1"/>
          <p:nvPr/>
        </p:nvSpPr>
        <p:spPr>
          <a:xfrm>
            <a:off x="1547664" y="31648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213110"/>
            <a:ext cx="2447842" cy="1376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934324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66" y="0"/>
            <a:ext cx="9144145" cy="6833002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54837" y="3238733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6511294" y="3304712"/>
            <a:ext cx="2247644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Бетельгейзе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153164" y="3286801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Денеб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69718" y="1348501"/>
            <a:ext cx="6682158" cy="902026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Как называется самая большая звезда, видимая с Земли? 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866101" y="3264679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Сириус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074" y="3180679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03778" y="3180679"/>
            <a:ext cx="1198355" cy="1229677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233905" y="3141586"/>
            <a:ext cx="1274549" cy="1307862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07" y="59670"/>
            <a:ext cx="2039888" cy="2039888"/>
          </a:xfrm>
          <a:prstGeom prst="rect">
            <a:avLst/>
          </a:prstGeom>
        </p:spPr>
      </p:pic>
      <p:sp>
        <p:nvSpPr>
          <p:cNvPr id="32" name="Заголовок 1"/>
          <p:cNvSpPr txBox="1"/>
          <p:nvPr/>
        </p:nvSpPr>
        <p:spPr>
          <a:xfrm>
            <a:off x="1547664" y="31648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7748346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66" y="0"/>
            <a:ext cx="9144145" cy="6833002"/>
          </a:xfrm>
          <a:prstGeom prst="rect">
            <a:avLst/>
          </a:prstGeom>
        </p:spPr>
      </p:pic>
      <p:sp>
        <p:nvSpPr>
          <p:cNvPr id="8" name="Содержимое 2"/>
          <p:cNvSpPr txBox="1"/>
          <p:nvPr/>
        </p:nvSpPr>
        <p:spPr>
          <a:xfrm>
            <a:off x="1572003" y="1471325"/>
            <a:ext cx="6784714" cy="1584176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>
                <a:solidFill>
                  <a:schemeClr val="bg1"/>
                </a:solidFill>
              </a:rPr>
              <a:t>Самой большой видимой звездой считается сверхгигант Бетельгейзе, альфа созвездия Орион. Ее видимый диаметр меняется от 500 до 800 диаметров нашего </a:t>
            </a:r>
            <a:r>
              <a:rPr lang="ru-RU" sz="2400" b="1" dirty="0" smtClean="0">
                <a:solidFill>
                  <a:schemeClr val="bg1"/>
                </a:solidFill>
              </a:rPr>
              <a:t>Солнца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32" name="Заголовок 1"/>
          <p:cNvSpPr txBox="1"/>
          <p:nvPr/>
        </p:nvSpPr>
        <p:spPr>
          <a:xfrm>
            <a:off x="1547664" y="31648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87649"/>
            <a:ext cx="5292080" cy="2979441"/>
          </a:xfrm>
          <a:prstGeom prst="rect">
            <a:avLst/>
          </a:prstGeom>
        </p:spPr>
      </p:pic>
      <p:pic>
        <p:nvPicPr>
          <p:cNvPr id="35" name="Рисунок 3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2447842" cy="1376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06" y="-83127"/>
            <a:ext cx="9128134" cy="6816312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401880" y="3325029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6569120" y="3363599"/>
            <a:ext cx="2124000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Южный крест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234776" y="3363599"/>
            <a:ext cx="2124000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Южный треугольник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908263" y="1311089"/>
            <a:ext cx="6019976" cy="1285742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Какое созвездие самое маленькое?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908263" y="3363599"/>
            <a:ext cx="2124000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Компас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498" y="3325029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21399" y="3325029"/>
            <a:ext cx="1198355" cy="1229677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389951" y="3259109"/>
            <a:ext cx="1274549" cy="1307862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90" y="237944"/>
            <a:ext cx="2039888" cy="2039888"/>
          </a:xfrm>
          <a:prstGeom prst="rect">
            <a:avLst/>
          </a:prstGeom>
        </p:spPr>
      </p:pic>
      <p:sp>
        <p:nvSpPr>
          <p:cNvPr id="32" name="Заголовок 1"/>
          <p:cNvSpPr txBox="1"/>
          <p:nvPr/>
        </p:nvSpPr>
        <p:spPr>
          <a:xfrm>
            <a:off x="1547664" y="316488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06" y="-35502"/>
            <a:ext cx="9128134" cy="6816312"/>
          </a:xfrm>
          <a:prstGeom prst="rect">
            <a:avLst/>
          </a:prstGeom>
        </p:spPr>
      </p:pic>
      <p:sp>
        <p:nvSpPr>
          <p:cNvPr id="8" name="Содержимое 2"/>
          <p:cNvSpPr txBox="1"/>
          <p:nvPr/>
        </p:nvSpPr>
        <p:spPr>
          <a:xfrm>
            <a:off x="971600" y="977059"/>
            <a:ext cx="6784714" cy="1584176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Южный крест. </a:t>
            </a:r>
            <a:r>
              <a:rPr lang="ru-RU" sz="2400" b="1" dirty="0">
                <a:solidFill>
                  <a:schemeClr val="bg1"/>
                </a:solidFill>
              </a:rPr>
              <a:t>Его четыре звезды использовались моряками для ориентирования несколько тысяч лет, римляне называли их «Троном императора</a:t>
            </a:r>
            <a:r>
              <a:rPr lang="ru-RU" sz="2400" b="1" dirty="0" smtClean="0">
                <a:solidFill>
                  <a:schemeClr val="bg1"/>
                </a:solidFill>
              </a:rPr>
              <a:t>»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2" name="Заголовок 1"/>
          <p:cNvSpPr txBox="1"/>
          <p:nvPr/>
        </p:nvSpPr>
        <p:spPr>
          <a:xfrm>
            <a:off x="1514794" y="149310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 вы знали?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57" y="2746046"/>
            <a:ext cx="5400600" cy="3848903"/>
          </a:xfrm>
          <a:prstGeom prst="rect">
            <a:avLst/>
          </a:prstGeom>
        </p:spPr>
      </p:pic>
      <p:pic>
        <p:nvPicPr>
          <p:cNvPr id="18" name="Рисунок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257" y="5223717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77360" y="5542841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38055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81" y="4139"/>
            <a:ext cx="9162981" cy="6853861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395536" y="1453063"/>
            <a:ext cx="8136903" cy="240417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/>
              <a:t>Первым землянином в космосе была Лайка, собака, которая была запущена в космос на советском корабле «Спутник-2» в 1957 году. </a:t>
            </a:r>
            <a:r>
              <a:rPr lang="ru-RU" dirty="0" smtClean="0"/>
              <a:t>В космосе она пробыла неделю.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885350" y="46376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701" y="3399790"/>
            <a:ext cx="4124132" cy="3103839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229200"/>
            <a:ext cx="2447842" cy="13769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121457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1" y="5647"/>
            <a:ext cx="9151641" cy="6852353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56129" y="3638054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6601953" y="3644952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Анаксагор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215121" y="3674317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Пифагор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428555" y="1441367"/>
            <a:ext cx="7028553" cy="122070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Кто первым назвал Солнце звездой?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863219" y="3676624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Галилей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197" y="3514055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567214" y="3547338"/>
            <a:ext cx="1198355" cy="1229677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182120" y="3469153"/>
            <a:ext cx="1274549" cy="1307862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91" y="125869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885350" y="46376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1" y="5647"/>
            <a:ext cx="9151641" cy="6852353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539552" y="1441367"/>
            <a:ext cx="7992887" cy="1843617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Солнце</a:t>
            </a:r>
            <a:r>
              <a:rPr lang="ru-RU" dirty="0"/>
              <a:t> это </a:t>
            </a:r>
            <a:r>
              <a:rPr lang="ru-RU" b="1" dirty="0"/>
              <a:t>звезда</a:t>
            </a:r>
            <a:r>
              <a:rPr lang="ru-RU" dirty="0"/>
              <a:t>! А в 450 г. до н.э. греческий философ Анаксагор впервые высказал предположение о том, что </a:t>
            </a:r>
            <a:r>
              <a:rPr lang="ru-RU" b="1" dirty="0"/>
              <a:t>звезды</a:t>
            </a:r>
            <a:r>
              <a:rPr lang="ru-RU" dirty="0"/>
              <a:t>, на самом деле, являются </a:t>
            </a:r>
            <a:r>
              <a:rPr lang="ru-RU" dirty="0" smtClean="0"/>
              <a:t>другими солнцами.</a:t>
            </a:r>
            <a:r>
              <a:rPr lang="ru-RU" dirty="0"/>
              <a:t> 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1885350" y="46376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932949"/>
            <a:ext cx="2530978" cy="3334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72" y="3431823"/>
            <a:ext cx="2852936" cy="2852936"/>
          </a:xfrm>
          <a:prstGeom prst="rect">
            <a:avLst/>
          </a:prstGeom>
        </p:spPr>
      </p:pic>
      <p:sp>
        <p:nvSpPr>
          <p:cNvPr id="17" name="Заголовок 1"/>
          <p:cNvSpPr txBox="1"/>
          <p:nvPr/>
        </p:nvSpPr>
        <p:spPr>
          <a:xfrm>
            <a:off x="1907704" y="455555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89" y="5250881"/>
            <a:ext cx="2447842" cy="13769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65993" y="5570005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3639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29814" y="3861573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8" name="Содержимое 2"/>
          <p:cNvSpPr txBox="1"/>
          <p:nvPr/>
        </p:nvSpPr>
        <p:spPr>
          <a:xfrm>
            <a:off x="6507419" y="3932884"/>
            <a:ext cx="2188191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320040" indent="-320040"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Порядок  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622033" y="3926553"/>
            <a:ext cx="1509358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Хаос  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559979" y="1469852"/>
            <a:ext cx="6591897" cy="1527100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Что означает слово «Космос» в переводе с греческого языка?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1828136" y="3926553"/>
            <a:ext cx="2417869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Бесконечность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810" y="3759889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746497" y="3752569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2484396" y="3780874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1" y="91484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2098514" y="38643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5306"/>
            <a:ext cx="9144001" cy="6933305"/>
          </a:xfrm>
          <a:prstGeom prst="rect">
            <a:avLst/>
          </a:prstGeom>
        </p:spPr>
      </p:pic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539553" y="1469852"/>
            <a:ext cx="7920880" cy="1815132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/>
              <a:t>Слово</a:t>
            </a:r>
            <a:r>
              <a:rPr lang="ru-RU" dirty="0"/>
              <a:t> </a:t>
            </a:r>
            <a:r>
              <a:rPr lang="ru-RU" b="1" dirty="0"/>
              <a:t>космос</a:t>
            </a:r>
            <a:r>
              <a:rPr lang="ru-RU" dirty="0"/>
              <a:t> </a:t>
            </a:r>
            <a:r>
              <a:rPr lang="ru-RU" b="1" dirty="0"/>
              <a:t>в</a:t>
            </a:r>
            <a:r>
              <a:rPr lang="ru-RU" dirty="0"/>
              <a:t> </a:t>
            </a:r>
            <a:r>
              <a:rPr lang="ru-RU" b="1" dirty="0"/>
              <a:t>переводе</a:t>
            </a:r>
            <a:r>
              <a:rPr lang="ru-RU" dirty="0"/>
              <a:t> </a:t>
            </a:r>
            <a:r>
              <a:rPr lang="ru-RU" b="1" dirty="0"/>
              <a:t>с</a:t>
            </a:r>
            <a:r>
              <a:rPr lang="ru-RU" dirty="0"/>
              <a:t> </a:t>
            </a:r>
            <a:r>
              <a:rPr lang="ru-RU" b="1" dirty="0"/>
              <a:t>греческого</a:t>
            </a:r>
            <a:r>
              <a:rPr lang="ru-RU" dirty="0"/>
              <a:t> означает </a:t>
            </a:r>
            <a:endParaRPr lang="ru-RU" dirty="0" smtClean="0"/>
          </a:p>
          <a:p>
            <a:pPr marL="320040" indent="-32004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 smtClean="0"/>
              <a:t>порядок</a:t>
            </a:r>
            <a:r>
              <a:rPr lang="ru-RU" dirty="0" smtClean="0"/>
              <a:t>. </a:t>
            </a:r>
            <a:r>
              <a:rPr lang="ru-RU" dirty="0"/>
              <a:t>То есть древнегреческие ученые понимали, что во Вселенной действуют законы, поэтому на небе существует определенный </a:t>
            </a:r>
            <a:r>
              <a:rPr lang="ru-RU" b="1" dirty="0" smtClean="0"/>
              <a:t>порядок</a:t>
            </a: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?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/>
          <p:nvPr/>
        </p:nvSpPr>
        <p:spPr>
          <a:xfrm>
            <a:off x="2098514" y="386433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Космос и </a:t>
            </a:r>
            <a:r>
              <a:rPr lang="ru-RU" sz="3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стория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60413"/>
            <a:ext cx="8503546" cy="2006344"/>
          </a:xfrm>
          <a:prstGeom prst="rect">
            <a:avLst/>
          </a:prstGeom>
        </p:spPr>
      </p:pic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667" y="5353730"/>
            <a:ext cx="2447842" cy="13769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8239" y="5686918"/>
            <a:ext cx="821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856528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" y="0"/>
            <a:ext cx="9147820" cy="6887518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244130" y="3615245"/>
            <a:ext cx="1343320" cy="936104"/>
          </a:xfrm>
          <a:prstGeom prst="rightArrow">
            <a:avLst/>
          </a:prstGeom>
          <a:solidFill>
            <a:srgbClr val="923799"/>
          </a:solidFill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angle"/>
            <a:contourClr>
              <a:schemeClr val="accent1">
                <a:shade val="30000"/>
                <a:satMod val="13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1" name="7-конечная звезда 10"/>
          <p:cNvSpPr/>
          <p:nvPr/>
        </p:nvSpPr>
        <p:spPr>
          <a:xfrm>
            <a:off x="7928239" y="341218"/>
            <a:ext cx="830699" cy="774766"/>
          </a:xfrm>
          <a:prstGeom prst="star7">
            <a:avLst/>
          </a:prstGeom>
          <a:solidFill>
            <a:srgbClr val="923799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38" name="Содержимое 2"/>
          <p:cNvSpPr txBox="1"/>
          <p:nvPr/>
        </p:nvSpPr>
        <p:spPr>
          <a:xfrm>
            <a:off x="1793489" y="3634529"/>
            <a:ext cx="1993067" cy="897535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Полярная звезда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9" name="Содержимое 2"/>
          <p:cNvSpPr txBox="1"/>
          <p:nvPr/>
        </p:nvSpPr>
        <p:spPr>
          <a:xfrm>
            <a:off x="4193871" y="3653815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Сириус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42" name="Содержимое 2"/>
          <p:cNvSpPr>
            <a:spLocks noGrp="1"/>
          </p:cNvSpPr>
          <p:nvPr>
            <p:ph idx="1"/>
          </p:nvPr>
        </p:nvSpPr>
        <p:spPr>
          <a:xfrm>
            <a:off x="1809824" y="1258187"/>
            <a:ext cx="6065417" cy="1329042"/>
          </a:xfr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/>
              <a:buNone/>
              <a:defRPr/>
            </a:pPr>
            <a:r>
              <a:rPr lang="ru-RU" b="1" dirty="0" smtClean="0">
                <a:solidFill>
                  <a:schemeClr val="bg1"/>
                </a:solidFill>
                <a:cs typeface="Arial" panose="020B0604020202020204" pitchFamily="34" charset="0"/>
              </a:rPr>
              <a:t>Эта звезда особенная. Она не участвует в общем движении звезд, всегда находится на одном месте. Назовите её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2" name="Содержимое 2"/>
          <p:cNvSpPr txBox="1"/>
          <p:nvPr/>
        </p:nvSpPr>
        <p:spPr>
          <a:xfrm>
            <a:off x="6546729" y="3634530"/>
            <a:ext cx="1945543" cy="897534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defRPr/>
            </a:pPr>
            <a:r>
              <a:rPr lang="ru-RU" sz="24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Альтаир</a:t>
            </a:r>
            <a:endParaRPr lang="ru-RU" sz="2400" b="1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pic>
        <p:nvPicPr>
          <p:cNvPr id="37" name="Рисунок 3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854" y="3481611"/>
            <a:ext cx="1282378" cy="1241942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4620932" y="3500114"/>
            <a:ext cx="1158608" cy="1188891"/>
          </a:xfrm>
          <a:prstGeom prst="ellipse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3089" r="3766" b="9431"/>
          <a:stretch>
            <a:fillRect/>
          </a:stretch>
        </p:blipFill>
        <p:spPr>
          <a:xfrm>
            <a:off x="6973790" y="3481611"/>
            <a:ext cx="1158608" cy="1188891"/>
          </a:xfrm>
          <a:prstGeom prst="ellips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407" y="76725"/>
            <a:ext cx="2039888" cy="2039888"/>
          </a:xfrm>
          <a:prstGeom prst="rect">
            <a:avLst/>
          </a:prstGeom>
        </p:spPr>
      </p:pic>
      <p:sp>
        <p:nvSpPr>
          <p:cNvPr id="33" name="Заголовок 1"/>
          <p:cNvSpPr txBox="1"/>
          <p:nvPr/>
        </p:nvSpPr>
        <p:spPr>
          <a:xfrm>
            <a:off x="1793489" y="330520"/>
            <a:ext cx="4837296" cy="64293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Звездный мир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96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123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Тема96</Template>
  <TotalTime>0</TotalTime>
  <Words>1025</Words>
  <Application>Microsoft Office PowerPoint</Application>
  <PresentationFormat>Экран (4:3)</PresentationFormat>
  <Paragraphs>261</Paragraphs>
  <Slides>34</Slides>
  <Notes>33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</vt:lpstr>
      <vt:lpstr>Cambria</vt:lpstr>
      <vt:lpstr>Rockwell</vt:lpstr>
      <vt:lpstr>Times New Roman</vt:lpstr>
      <vt:lpstr>Wingdings</vt:lpstr>
      <vt:lpstr>Тема96</vt:lpstr>
      <vt:lpstr>Тема123</vt:lpstr>
      <vt:lpstr>Презентация PowerPoint</vt:lpstr>
      <vt:lpstr>Тайны космоса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большая семейная викторина</dc:title>
  <dc:subject>интерактивная игра</dc:subject>
  <dc:creator/>
  <cp:keywords>конкурс презентаций Pedsovet</cp:keywords>
  <cp:lastModifiedBy/>
  <cp:revision>4</cp:revision>
  <dcterms:created xsi:type="dcterms:W3CDTF">2012-08-17T18:58:00Z</dcterms:created>
  <dcterms:modified xsi:type="dcterms:W3CDTF">2022-05-11T14:04:14Z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48C2F9ED9C9B47CAB396C748C2F699FD</vt:lpwstr>
  </property>
  <property fmtid="{D5CDD505-2E9C-101B-9397-08002B2CF9AE}" pid="3" name="KSOProductBuildVer">
    <vt:lpwstr>1049-11.2.0.10323</vt:lpwstr>
  </property>
</Properties>
</file>