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7" r:id="rId4"/>
    <p:sldId id="268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6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0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2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55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52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3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1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91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52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4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2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DD0D7-B180-4A53-B51B-CC5EAA0DC8E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6D0A1-9224-4629-AEBC-D5BA476B1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0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764704"/>
            <a:ext cx="7772400" cy="237626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Патриотическое воспитание детей в процессе освоения программы в системе дополнительного образования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/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педагог дополнительного образования</a:t>
            </a:r>
          </a:p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</a:p>
          <a:p>
            <a:pPr algn="r"/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Мирионкова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6309320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Екатеринбург 2023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73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620688"/>
            <a:ext cx="7772400" cy="1470025"/>
          </a:xfrm>
        </p:spPr>
        <p:txBody>
          <a:bodyPr/>
          <a:lstStyle/>
          <a:p>
            <a:pPr lvl="0"/>
            <a:r>
              <a:rPr lang="ru-RU" sz="3200" i="1" dirty="0" smtClean="0"/>
              <a:t>6. Героико-патриотическое.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4080" y="4001369"/>
            <a:ext cx="3198251" cy="112697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Акция, посвящённая работникам скорой медицинской помощи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6896" y="1412776"/>
            <a:ext cx="4158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Конкурс «Дорогой Первых»  к 60-летию </a:t>
            </a:r>
          </a:p>
          <a:p>
            <a:r>
              <a:rPr lang="ru-RU" dirty="0" err="1" smtClean="0"/>
              <a:t>полета</a:t>
            </a:r>
            <a:r>
              <a:rPr lang="ru-RU" dirty="0" smtClean="0"/>
              <a:t> Ю.А. Гагарина и Г.С. Титова</a:t>
            </a:r>
            <a:endParaRPr lang="ru-RU" dirty="0"/>
          </a:p>
        </p:txBody>
      </p:sp>
      <p:pic>
        <p:nvPicPr>
          <p:cNvPr id="3073" name="Picture 1" descr="C:\Users\alk\Desktop\КЛУБ\Я\Конкурсы\2021 - 2022\Дорогой первых\Маркина Д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68" y="2132856"/>
            <a:ext cx="2727598" cy="186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23036" y="5282740"/>
            <a:ext cx="3798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Участие во Всероссийском </a:t>
            </a:r>
            <a:r>
              <a:rPr lang="ru-RU" dirty="0"/>
              <a:t>героико-патриотическом фестивале</a:t>
            </a:r>
          </a:p>
          <a:p>
            <a:pPr algn="ctr"/>
            <a:r>
              <a:rPr lang="ru-RU" dirty="0"/>
              <a:t>детского и юношеского </a:t>
            </a:r>
            <a:r>
              <a:rPr lang="ru-RU" dirty="0" smtClean="0"/>
              <a:t>творчества</a:t>
            </a:r>
          </a:p>
          <a:p>
            <a:pPr algn="ctr"/>
            <a:r>
              <a:rPr lang="ru-RU" dirty="0" smtClean="0"/>
              <a:t>«Звезда </a:t>
            </a:r>
            <a:r>
              <a:rPr lang="ru-RU" dirty="0"/>
              <a:t>Спасения»</a:t>
            </a:r>
          </a:p>
        </p:txBody>
      </p:sp>
      <p:pic>
        <p:nvPicPr>
          <p:cNvPr id="3074" name="Picture 2" descr="C:\Users\alk\Desktop\КЛУБ\Я\Конкурсы\2019-2020 уч. год\Звезда спасения\Прокопенко Валерия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028" y="2107386"/>
            <a:ext cx="4124176" cy="302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k\Downloads\Screenshot_2023-01-10-17-53-57-015_com.vkontakte.androi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75" y="4889263"/>
            <a:ext cx="2862263" cy="1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320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620688"/>
            <a:ext cx="7772400" cy="1470025"/>
          </a:xfrm>
        </p:spPr>
        <p:txBody>
          <a:bodyPr/>
          <a:lstStyle/>
          <a:p>
            <a:pPr lvl="0"/>
            <a:r>
              <a:rPr lang="ru-RU" sz="3200" i="1" dirty="0"/>
              <a:t>7</a:t>
            </a:r>
            <a:r>
              <a:rPr lang="ru-RU" sz="3200" i="1" dirty="0" smtClean="0"/>
              <a:t>. Спортивно-патриотическое.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1732166"/>
            <a:ext cx="4104456" cy="1008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Участие в Весёлых стартах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s://sun9-61.userapi.com/impg/1OARVTchlTuRVbeXDHX4ILIkI56r7EapTkzLNg/TE_coZWQq5E.jpg?size=1280x960&amp;quality=95&amp;sign=50fbc81fbf7eddf543e9ca194bf59e9c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432048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3867" y="1732166"/>
            <a:ext cx="4394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Турнир "Спортивный марафон"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222" name="Picture 6" descr="https://sun9-38.userapi.com/impg/gmYxpSRc9epHxwzTP4dr6PxfjFFp04bFFEgCdg/Lfgs9d0qiaA.jpg?size=1280x960&amp;quality=95&amp;sign=a19287c3791bc36081d78be1c7d2d4ff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848" y="2420888"/>
            <a:ext cx="413264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644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359" y="476672"/>
            <a:ext cx="8856984" cy="1080120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dirty="0"/>
              <a:t>Решая задачи по воспитанию патриотизма </a:t>
            </a:r>
            <a:r>
              <a:rPr lang="ru-RU" sz="3200" dirty="0" smtClean="0"/>
              <a:t>педагог </a:t>
            </a:r>
            <a:r>
              <a:rPr lang="ru-RU" sz="3200" dirty="0"/>
              <a:t>должен исходить из</a:t>
            </a:r>
            <a:r>
              <a:rPr lang="ru-RU" sz="3200" b="1" dirty="0"/>
              <a:t> соблюдения </a:t>
            </a:r>
            <a:r>
              <a:rPr lang="ru-RU" sz="3200" b="1" dirty="0" smtClean="0"/>
              <a:t>следующих условий</a:t>
            </a:r>
            <a:r>
              <a:rPr lang="ru-RU" sz="3200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377" y="1484784"/>
            <a:ext cx="8532948" cy="4721170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ru-RU" sz="2200" i="1" dirty="0" smtClean="0">
                <a:solidFill>
                  <a:schemeClr val="tx1"/>
                </a:solidFill>
              </a:rPr>
              <a:t>Учитывать </a:t>
            </a:r>
            <a:r>
              <a:rPr lang="ru-RU" sz="2200" i="1" dirty="0">
                <a:solidFill>
                  <a:schemeClr val="tx1"/>
                </a:solidFill>
              </a:rPr>
              <a:t>и использовать естественную реакцию учащихся на происходящие события.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sz="2200" i="1" dirty="0" smtClean="0">
                <a:solidFill>
                  <a:schemeClr val="tx1"/>
                </a:solidFill>
              </a:rPr>
              <a:t>Осуществлять </a:t>
            </a:r>
            <a:r>
              <a:rPr lang="ru-RU" sz="2200" i="1" dirty="0">
                <a:solidFill>
                  <a:schemeClr val="tx1"/>
                </a:solidFill>
              </a:rPr>
              <a:t>патриотическое воспитание на почве объективного исторического оптимизма, веры в конечную победу добра над злом</a:t>
            </a:r>
            <a:r>
              <a:rPr lang="ru-RU" sz="2200" i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ru-RU" sz="2200" i="1" dirty="0">
                <a:solidFill>
                  <a:schemeClr val="tx1"/>
                </a:solidFill>
              </a:rPr>
              <a:t>Важное условие формирования любого качества у человека – активное его самостоятельное участие в этом процессе</a:t>
            </a:r>
            <a:r>
              <a:rPr lang="ru-RU" sz="2200" i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ru-RU" sz="2200" i="1" dirty="0">
                <a:solidFill>
                  <a:schemeClr val="tx1"/>
                </a:solidFill>
              </a:rPr>
              <a:t>Для улучшения взаимопонимания педагогу необходимо быть предельно честным в освещении фактов прошлого и </a:t>
            </a:r>
            <a:r>
              <a:rPr lang="ru-RU" sz="2200" i="1" dirty="0" smtClean="0">
                <a:solidFill>
                  <a:schemeClr val="tx1"/>
                </a:solidFill>
              </a:rPr>
              <a:t>настоящего</a:t>
            </a:r>
          </a:p>
          <a:p>
            <a:pPr marL="514350" indent="-514350" algn="l">
              <a:buAutoNum type="arabicPeriod"/>
            </a:pPr>
            <a:r>
              <a:rPr lang="ru-RU" sz="2200" i="1" dirty="0">
                <a:solidFill>
                  <a:schemeClr val="tx1"/>
                </a:solidFill>
              </a:rPr>
              <a:t>Одним из главных условий является формирование и развитие у обучающихся потребностей и положительных мотивов, связанных с патриотическими качествами личности</a:t>
            </a:r>
            <a:r>
              <a:rPr lang="ru-RU" sz="2200" dirty="0">
                <a:solidFill>
                  <a:schemeClr val="tx1"/>
                </a:solidFill>
              </a:rPr>
              <a:t>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8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620688"/>
            <a:ext cx="7772400" cy="1470025"/>
          </a:xfrm>
        </p:spPr>
        <p:txBody>
          <a:bodyPr/>
          <a:lstStyle/>
          <a:p>
            <a:pPr lvl="0"/>
            <a:r>
              <a:rPr lang="ru-RU" sz="3200" b="1" i="1" dirty="0" smtClean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1732166"/>
            <a:ext cx="8532948" cy="472117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То</a:t>
            </a:r>
            <a:r>
              <a:rPr lang="ru-RU" dirty="0">
                <a:solidFill>
                  <a:schemeClr val="tx1"/>
                </a:solidFill>
              </a:rPr>
              <a:t>, что мы вложим в наших </a:t>
            </a:r>
            <a:r>
              <a:rPr lang="ru-RU" dirty="0" smtClean="0">
                <a:solidFill>
                  <a:schemeClr val="tx1"/>
                </a:solidFill>
              </a:rPr>
              <a:t>детей сегодня</a:t>
            </a:r>
            <a:r>
              <a:rPr lang="ru-RU" dirty="0">
                <a:solidFill>
                  <a:schemeClr val="tx1"/>
                </a:solidFill>
              </a:rPr>
              <a:t>, завтра даст соответствующие результаты. Многовековая история наших народов свидетельствует, что без патриотизма немыслимо создать сильную державу, невозможно привить людям понимание их гражданского долга и уважения к закону.</a:t>
            </a:r>
          </a:p>
        </p:txBody>
      </p:sp>
    </p:spTree>
    <p:extLst>
      <p:ext uri="{BB962C8B-B14F-4D97-AF65-F5344CB8AC3E}">
        <p14:creationId xmlns:p14="http://schemas.microsoft.com/office/powerpoint/2010/main" val="277895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772400" cy="1470025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7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96943" cy="1368152"/>
          </a:xfrm>
        </p:spPr>
        <p:txBody>
          <a:bodyPr>
            <a:normAutofit/>
          </a:bodyPr>
          <a:lstStyle/>
          <a:p>
            <a:r>
              <a:rPr lang="ru-RU" b="1" dirty="0" smtClean="0"/>
              <a:t>Патриотизм - это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387" y="1412776"/>
            <a:ext cx="8352928" cy="367240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многостороннее явление. Он воспитывает сознание, формирует мировоззрение и неотделим от формирования особых чувств. В патриотизме воспитывается воля, определённый долг и ответственность. У человека-патриота, волевые чувства превращают любовь в активное действие. Он готов защищать Родину, если потребуется – отдать жизнь.</a:t>
            </a:r>
          </a:p>
        </p:txBody>
      </p:sp>
    </p:spTree>
    <p:extLst>
      <p:ext uri="{BB962C8B-B14F-4D97-AF65-F5344CB8AC3E}">
        <p14:creationId xmlns:p14="http://schemas.microsoft.com/office/powerpoint/2010/main" val="149991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96943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 государственной политики в сфере патриотического воспитания -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352928" cy="36724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создание </a:t>
            </a:r>
            <a:r>
              <a:rPr lang="ru-RU" dirty="0">
                <a:solidFill>
                  <a:schemeClr val="tx1"/>
                </a:solidFill>
              </a:rPr>
              <a:t>условий для повышения гражданской ответственности за судьбу страны, </a:t>
            </a:r>
            <a:r>
              <a:rPr lang="ru-RU" dirty="0" smtClean="0">
                <a:solidFill>
                  <a:schemeClr val="tx1"/>
                </a:solidFill>
              </a:rPr>
              <a:t>повышение </a:t>
            </a:r>
            <a:r>
              <a:rPr lang="ru-RU" dirty="0">
                <a:solidFill>
                  <a:schemeClr val="tx1"/>
                </a:solidFill>
              </a:rPr>
              <a:t>уровня консолидации </a:t>
            </a:r>
            <a:r>
              <a:rPr lang="ru-RU" dirty="0" smtClean="0">
                <a:solidFill>
                  <a:schemeClr val="tx1"/>
                </a:solidFill>
              </a:rPr>
              <a:t>общества, укрепление </a:t>
            </a:r>
            <a:r>
              <a:rPr lang="ru-RU" dirty="0">
                <a:solidFill>
                  <a:schemeClr val="tx1"/>
                </a:solidFill>
              </a:rPr>
              <a:t>чувства сопричастности граждан к великой истории и культуре России, </a:t>
            </a:r>
            <a:r>
              <a:rPr lang="ru-RU" dirty="0" smtClean="0">
                <a:solidFill>
                  <a:schemeClr val="tx1"/>
                </a:solidFill>
              </a:rPr>
              <a:t>обеспечение </a:t>
            </a:r>
            <a:r>
              <a:rPr lang="ru-RU" dirty="0">
                <a:solidFill>
                  <a:schemeClr val="tx1"/>
                </a:solidFill>
              </a:rPr>
              <a:t>преемственности </a:t>
            </a:r>
            <a:r>
              <a:rPr lang="ru-RU" dirty="0" smtClean="0">
                <a:solidFill>
                  <a:schemeClr val="tx1"/>
                </a:solidFill>
              </a:rPr>
              <a:t>поколений, воспитание </a:t>
            </a:r>
            <a:r>
              <a:rPr lang="ru-RU" dirty="0">
                <a:solidFill>
                  <a:schemeClr val="tx1"/>
                </a:solidFill>
              </a:rPr>
              <a:t>гражданина, любящего свою Родину и семью, имеющего активную жизненную позицию.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14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379" y="404664"/>
            <a:ext cx="8496943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сформировать патриотическое сознание у подрастающего поколения?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387" y="2708920"/>
            <a:ext cx="8352928" cy="3672408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chemeClr val="tx1"/>
                </a:solidFill>
              </a:rPr>
              <a:t>Рассмотрим процесс воспитания патриотической личности через участие </a:t>
            </a:r>
            <a:r>
              <a:rPr lang="ru-RU" sz="3000" dirty="0" smtClean="0">
                <a:solidFill>
                  <a:schemeClr val="tx1"/>
                </a:solidFill>
              </a:rPr>
              <a:t>в конкурсах и мероприятиях</a:t>
            </a:r>
            <a:r>
              <a:rPr lang="ru-RU" sz="3000" dirty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/>
                </a:solidFill>
              </a:rPr>
              <a:t>в ходе освоения детьми программ дополнительного образования (на примере программ художественной направленности Студии рисования песком «Красивые истории»)</a:t>
            </a:r>
            <a:endParaRPr lang="ru-RU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23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</a:t>
            </a:r>
            <a:r>
              <a:rPr lang="ru-RU" b="1" dirty="0"/>
              <a:t>в системе патриотического </a:t>
            </a:r>
            <a:r>
              <a:rPr lang="ru-RU" b="1" dirty="0" smtClean="0"/>
              <a:t>воспитания: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9451" y="1988840"/>
            <a:ext cx="6400800" cy="1752600"/>
          </a:xfrm>
        </p:spPr>
        <p:txBody>
          <a:bodyPr/>
          <a:lstStyle/>
          <a:p>
            <a:pPr lvl="0"/>
            <a:r>
              <a:rPr lang="ru-RU" i="1" dirty="0" smtClean="0">
                <a:solidFill>
                  <a:schemeClr val="tx1"/>
                </a:solidFill>
              </a:rPr>
              <a:t>1. Духовно-нравственное</a:t>
            </a:r>
            <a:r>
              <a:rPr lang="ru-RU" i="1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214" y="2596392"/>
            <a:ext cx="43154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i="1" dirty="0" smtClean="0">
                <a:solidFill>
                  <a:schemeClr val="tx1"/>
                </a:solidFill>
              </a:rPr>
              <a:t>Игра-викторина, посвящённая</a:t>
            </a:r>
          </a:p>
          <a:p>
            <a:pPr lvl="0"/>
            <a:r>
              <a:rPr lang="ru-RU" sz="2400" i="1" dirty="0" smtClean="0">
                <a:solidFill>
                  <a:schemeClr val="tx1"/>
                </a:solidFill>
              </a:rPr>
              <a:t> Дню народного единства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623139"/>
            <a:ext cx="38289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/>
              <a:t>Комплексное мероприятие</a:t>
            </a:r>
          </a:p>
          <a:p>
            <a:pPr lvl="0" algn="ctr"/>
            <a:r>
              <a:rPr lang="ru-RU" sz="2400" i="1" dirty="0" smtClean="0"/>
              <a:t>«День России»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s://sun9-16.userapi.com/impg/DU1_Ep2eXZe63k6t6rbMBEl9H2xlY08H26dDXg/kJGv8qEXW5Y.jpg?size=1600x1200&amp;quality=95&amp;sign=4e22607b3dc273bcdec26eea7f14073b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06" y="3505654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5.userapi.com/impg/bD6jggoSdz7u54hGO5oNmLqOMmqmd-pfN_qepg/zC0fI0AdRtA.jpg?size=1280x960&amp;quality=96&amp;sign=8e0bdce4a7a91b15c1efe06bbdcde7ee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520871"/>
            <a:ext cx="3820137" cy="286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13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620688"/>
            <a:ext cx="7772400" cy="1470025"/>
          </a:xfrm>
        </p:spPr>
        <p:txBody>
          <a:bodyPr/>
          <a:lstStyle/>
          <a:p>
            <a:pPr lvl="0"/>
            <a:r>
              <a:rPr lang="ru-RU" sz="3200" i="1" dirty="0" smtClean="0"/>
              <a:t>2. Историко-краеведческое</a:t>
            </a:r>
            <a:r>
              <a:rPr lang="ru-RU" sz="3200" i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269406"/>
            <a:ext cx="2737378" cy="1138781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Участие в конкурсах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«Моя семья, мой род в судьбе России»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5828" y="5949280"/>
            <a:ext cx="1828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«Моя Россия»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alk\Desktop\КЛУБ\Я\Конкурсы\2020 - 2021\Моя Россия\Кассир Александр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715" y="3252145"/>
            <a:ext cx="1752659" cy="24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k\Desktop\КЛУБ\Я\Конкурсы\2020 - 2021\Моя Россия\Маркина Диана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80" y="4199779"/>
            <a:ext cx="1800200" cy="248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lk\Desktop\КЛУБ\Я\Конкурсы\2020 - 2021\Моя семья, мой род в судьбе России\Кассир Александра12л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60875"/>
            <a:ext cx="3096344" cy="213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1340768"/>
            <a:ext cx="5886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Создание видео-фильмов в технике песочная анимация, посвящённый родному краю и стране.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5" name="Picture 7" descr="https://lh3.googleusercontent.com/ZDZuUCTBu8b2Fqkb1jTx_C39rJm0FnpeShCAO0px5jb2-2t7shomHWE2MAn3XYdVOxWFNKa7GVvSeGAemjVJg5xq-SBx1xqNxihTttXel2vvv0zC-iEwasOzymnFCsl6ZEo3PjVugHtQoEu_1Yyr2mcp4iVaxeE-hMoWemW19CKf-1r1aMAHoSnOxmwW7U69xrtPs9Sa11884K2NWgzTVgqt6oJh1Qg3CXgfzmDrW7Ml8t0Pd3hIUkWjMxnqzJJT5gyBXeB35WN2CU6Dzww94vlHjpcHk-ihuqrErrJT2rPBGkGMA6_rNxlYyFVaRbgkgVDbYB0uVGysQ0HNDc9Jw7rbFZE4q-qdB-iFU8MJyFIDZG7qTPdXmvMpk2inibdrSehiJKRPYh8muo47YoS5LOmDgKF9aYVP5lGtRcwgHSfyxX7anPDrTfG9m_k9-opF9dvycA4Xiv_dk29N6IylwTzvmMXWu9j7HD4vMI9rQ7Dxi0W2GTlHRffugbGT21O13Q0ESkxi39xrFQTP8dzZ4vR77ZG7XOp_pAFZlm_6HceaVhNNFKoAJXoe25guFldmGv8HuGeudOrV7oEyc6SXbbk1Po7sNTKqpcfAD9mbIsrBkdXd_nJ08afoKRidRepCUu0wwaGdlgddIJfQQKclwYkNhihLaH_CzGK_672U__A0J6GPHjBr2TsxVeEVEqQYSWvrlPUl-Q_dRUxd7J3ZFaP7tMZIqJP8jsqQuRytxQNkGKseQJK770O2ZJGE8eclUK9gSAdDqEEgPs_oPBHFB_-YJDglRTpIid8HjtCaJxrPnG7hBlr9br9200j6iYPUsSZJkedfwUzjGqAZXAW_9GgsjBl-grDkX79Md76uaWBDar3wTDWqeHyR7FwRhCs9RbnD1144b8zRFtf6ofClgKbxU3CtP4ZRdsJfdA7Av14orcag=w618-h824-no?authuser=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30416" y="1743309"/>
            <a:ext cx="2263253" cy="301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73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404665"/>
            <a:ext cx="7772400" cy="1224136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i="1" dirty="0"/>
              <a:t>3</a:t>
            </a:r>
            <a:r>
              <a:rPr lang="ru-RU" sz="3200" i="1" dirty="0" smtClean="0"/>
              <a:t>. </a:t>
            </a:r>
            <a:r>
              <a:rPr lang="ru-RU" sz="3200" i="1" dirty="0"/>
              <a:t>Гражданско-патриотическое воспитание</a:t>
            </a:r>
            <a:r>
              <a:rPr lang="ru-RU" sz="3200" i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456" y="1280925"/>
            <a:ext cx="2318662" cy="1534297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Лекции, беседы о финансовой грамотности, правовых аспектах.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3906" y="4005064"/>
            <a:ext cx="30963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Участие в городском конкурсе </a:t>
            </a:r>
            <a:r>
              <a:rPr lang="ru-RU" dirty="0" err="1" smtClean="0"/>
              <a:t>медиапродуктов</a:t>
            </a:r>
            <a:r>
              <a:rPr lang="ru-RU" dirty="0" smtClean="0"/>
              <a:t> «</a:t>
            </a:r>
            <a:r>
              <a:rPr lang="ru-RU" dirty="0" err="1" smtClean="0"/>
              <a:t>АнтиЭкстремизм</a:t>
            </a:r>
            <a:r>
              <a:rPr lang="ru-RU" dirty="0" smtClean="0"/>
              <a:t> </a:t>
            </a:r>
            <a:r>
              <a:rPr lang="en-US" dirty="0" smtClean="0"/>
              <a:t>#</a:t>
            </a:r>
            <a:r>
              <a:rPr lang="ru-RU" dirty="0" err="1" smtClean="0"/>
              <a:t>ДляКаждого</a:t>
            </a:r>
            <a:r>
              <a:rPr lang="ru-RU" dirty="0" smtClean="0"/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5682715"/>
            <a:ext cx="3748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Участие в городском конкурсе </a:t>
            </a:r>
            <a:r>
              <a:rPr lang="ru-RU" dirty="0"/>
              <a:t>социальной </a:t>
            </a:r>
            <a:r>
              <a:rPr lang="ru-RU" dirty="0" smtClean="0"/>
              <a:t>рекламы «Здоровый </a:t>
            </a:r>
            <a:r>
              <a:rPr lang="ru-RU" dirty="0"/>
              <a:t>выбор»</a:t>
            </a:r>
          </a:p>
        </p:txBody>
      </p:sp>
      <p:pic>
        <p:nvPicPr>
          <p:cNvPr id="6145" name="Picture 1" descr="C:\Users\alk\Desktop\КЛУБ\Я\Конкурсы\Здоровый выбор\Сивкова Екатерина Овощной букет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60262"/>
            <a:ext cx="2849452" cy="213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04048" y="980728"/>
            <a:ext cx="3888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Оформление с детьми стенгазеты</a:t>
            </a:r>
          </a:p>
          <a:p>
            <a:pPr algn="r"/>
            <a:r>
              <a:rPr lang="ru-RU" dirty="0" smtClean="0"/>
              <a:t>"День солидарности в борьбе с терроризмом"</a:t>
            </a:r>
            <a:endParaRPr lang="ru-RU" dirty="0"/>
          </a:p>
        </p:txBody>
      </p:sp>
      <p:pic>
        <p:nvPicPr>
          <p:cNvPr id="6147" name="Picture 3" descr="https://sun9-82.userapi.com/impf/c856036/v856036129/d6735/OkmiPNQeUWs.jpg?size=1280x960&amp;quality=96&amp;sign=d6ac3459ca7b9ca34ce15dd8acaaa880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1988840"/>
            <a:ext cx="2849453" cy="21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lk\Desktop\КЛУБ\Я\Конкурсы\Антиэкстремизм\IMG_20230110_1620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16663"/>
            <a:ext cx="2040677" cy="292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un9-62.userapi.com/impg/RQTDOG-ROJb3kD8QgsPIFtHx1AnZ6XAAyaU7bw/SD4BCairqGg.jpg?size=1280x960&amp;quality=95&amp;sign=a6cab2f22e09227728c8c4a6b97fc46c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45" y="1484784"/>
            <a:ext cx="2779035" cy="208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058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8" y="-18838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404664"/>
            <a:ext cx="7772400" cy="1440160"/>
          </a:xfrm>
        </p:spPr>
        <p:txBody>
          <a:bodyPr>
            <a:normAutofit/>
          </a:bodyPr>
          <a:lstStyle/>
          <a:p>
            <a:pPr lvl="0"/>
            <a:r>
              <a:rPr lang="ru-RU" sz="3200" i="1" dirty="0"/>
              <a:t>4</a:t>
            </a:r>
            <a:r>
              <a:rPr lang="ru-RU" sz="3200" i="1" dirty="0" smtClean="0"/>
              <a:t>. </a:t>
            </a:r>
            <a:r>
              <a:rPr lang="ru-RU" sz="3200" i="1" dirty="0"/>
              <a:t>Социально-патриотическое</a:t>
            </a:r>
            <a:r>
              <a:rPr lang="ru-RU" sz="3200" i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016" y="1399603"/>
            <a:ext cx="4468328" cy="122413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Мастер-класс по созданию открытки в День пожилого человека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sun9-41.userapi.com/impg/9gL6ZU-iJGede3lbCrmlTEccb3CSb0gNfnJsgA/AoLlosZI8G8.jpg?size=1280x960&amp;quality=95&amp;sign=a8efe514805d8d933d4d6b6da65d9a20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88" y="1399603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22053" y="3660883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Посещение экологического детского центра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4" name="Picture 4" descr="https://sun9-19.userapi.com/impg/rI4retzB8pil6Rpve0-QQ9H-2_wBnxxJ-3FzzQ/HIoRBK73dTk.jpg?size=1280x960&amp;quality=95&amp;sign=7f1e5a65f93462b51b149a1d38a76a84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54451"/>
            <a:ext cx="3048339" cy="228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494116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Участие в акции «Всемирный день без автомобиля»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8" name="Picture 8" descr="https://sun9-33.userapi.com/impg/mnBGY0eletxAQIhmBRr12ifL85VabcgQdVTb4w/vPV4ubwQEhU.jpg?size=1280x960&amp;quality=95&amp;sign=293214f7678b0397dafa7b669ae5fbc6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79" y="4266318"/>
            <a:ext cx="3226821" cy="242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366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k\Desktop\КЛУБ\Я\Методическая тема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7" y="-3222"/>
            <a:ext cx="9148297" cy="686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51" y="620688"/>
            <a:ext cx="7772400" cy="1470025"/>
          </a:xfrm>
        </p:spPr>
        <p:txBody>
          <a:bodyPr/>
          <a:lstStyle/>
          <a:p>
            <a:pPr lvl="0"/>
            <a:r>
              <a:rPr lang="ru-RU" sz="3200" i="1" dirty="0" smtClean="0"/>
              <a:t>5. Военно-патриотическое.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2655676" cy="41648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Участие в конкурсах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sun9-79.userapi.com/impg/6-3e07Vwj4ecBsxFehmR1mDlmzfGp_yMRcNxlQ/oqOwspzwI-w.jpg?size=800x566&amp;quality=96&amp;sign=2e7951fa59d67a3dc4620e475554622f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2949287" cy="208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79204" y="5380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Проведение акции, посвящённой Дню </a:t>
            </a:r>
            <a:r>
              <a:rPr lang="ru-RU" dirty="0"/>
              <a:t>народного подвига по формированию Уральского добровольческого танкового корпуса в годы Великой Отечественной войны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s://sun9-41.userapi.com/impg/c858324/v858324690/195aab/wukr5tQm1lw.jpg?size=1280x1054&amp;quality=96&amp;sign=679283f25eaf2f54aa7ac32c449c88a8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614222" cy="215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68144" y="4159762"/>
            <a:ext cx="2934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Комплексное мероприятие «Фронтовые будни»</a:t>
            </a:r>
            <a:endParaRPr lang="ru-RU" dirty="0"/>
          </a:p>
        </p:txBody>
      </p:sp>
      <p:pic>
        <p:nvPicPr>
          <p:cNvPr id="4102" name="Picture 6" descr="https://sun9-67.userapi.com/impg/9Lt3sIY47jatx03z4yW6322c4LW0psgIjBkU8Q/UwjVRpwb-nQ.jpg?size=810x1080&amp;quality=96&amp;sign=d4e3219d503a17d6e6e16bb4c2366360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551" y="2534549"/>
            <a:ext cx="2134593" cy="284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8337" y="1580407"/>
            <a:ext cx="2236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Организация </a:t>
            </a:r>
            <a:r>
              <a:rPr lang="ru-RU" dirty="0"/>
              <a:t>выставок творческих работ</a:t>
            </a:r>
          </a:p>
        </p:txBody>
      </p:sp>
      <p:pic>
        <p:nvPicPr>
          <p:cNvPr id="4104" name="Picture 8" descr="https://sun9-48.userapi.com/impf/c840334/v840334309/824a6/dQEdMJzZZbY.jpg?size=810x1080&amp;quality=96&amp;sign=a4bb62e3d4e8aaa7155fa46a2277b85d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03484"/>
            <a:ext cx="1655308" cy="220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320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471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Патриотическое воспитание детей в процессе освоения программы в системе дополнительного образования</vt:lpstr>
      <vt:lpstr>Патриотизм - это</vt:lpstr>
      <vt:lpstr>Цель государственной политики в сфере патриотического воспитания - </vt:lpstr>
      <vt:lpstr>КАК сформировать патриотическое сознание у подрастающего поколения?</vt:lpstr>
      <vt:lpstr>Основные направления в системе патриотического воспитания:</vt:lpstr>
      <vt:lpstr>2. Историко-краеведческое. </vt:lpstr>
      <vt:lpstr>3. Гражданско-патриотическое воспитание. </vt:lpstr>
      <vt:lpstr>4. Социально-патриотическое. </vt:lpstr>
      <vt:lpstr>5. Военно-патриотическое. </vt:lpstr>
      <vt:lpstr>6. Героико-патриотическое. </vt:lpstr>
      <vt:lpstr>7. Спортивно-патриотическое. </vt:lpstr>
      <vt:lpstr>Решая задачи по воспитанию патриотизма педагог должен исходить из соблюдения следующих условий: </vt:lpstr>
      <vt:lpstr>Заключение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alk</dc:creator>
  <cp:lastModifiedBy>alk</cp:lastModifiedBy>
  <cp:revision>23</cp:revision>
  <dcterms:created xsi:type="dcterms:W3CDTF">2023-01-10T04:59:58Z</dcterms:created>
  <dcterms:modified xsi:type="dcterms:W3CDTF">2023-01-26T10:19:39Z</dcterms:modified>
</cp:coreProperties>
</file>