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72" r:id="rId4"/>
    <p:sldId id="258" r:id="rId5"/>
    <p:sldId id="269" r:id="rId6"/>
    <p:sldId id="259" r:id="rId7"/>
    <p:sldId id="267" r:id="rId8"/>
    <p:sldId id="260" r:id="rId9"/>
    <p:sldId id="270" r:id="rId10"/>
    <p:sldId id="263" r:id="rId11"/>
    <p:sldId id="262" r:id="rId12"/>
    <p:sldId id="264" r:id="rId13"/>
    <p:sldId id="265" r:id="rId14"/>
    <p:sldId id="266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EF7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8" autoAdjust="0"/>
    <p:restoredTop sz="94660"/>
  </p:normalViewPr>
  <p:slideViewPr>
    <p:cSldViewPr>
      <p:cViewPr varScale="1">
        <p:scale>
          <a:sx n="67" d="100"/>
          <a:sy n="67" d="100"/>
        </p:scale>
        <p:origin x="127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C5AC3-E1EA-44FB-A63D-7F378960B997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DE5CF-5209-4EAA-9648-617044AAA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8/08/21/2571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D:\Алла рабочая\4 сезона\элюстрации к сборнику\bdvssdufsd88u345--349534878y34t783ty7yertieort_______ertj8uy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57290" y="0"/>
            <a:ext cx="649466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714488"/>
            <a:ext cx="814393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endParaRPr lang="ru-RU" sz="2400" b="1" dirty="0">
              <a:ln>
                <a:solidFill>
                  <a:srgbClr val="8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2.bp.blogspot.com/-2A4rZpDy5a8/WpKc9iX4OtI/AAAAAAAAAng/zNCpFF0LCpcMW2IlwLXJeT_lELzFPK7TwCLcBGAs/s1600/6210913_x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45320"/>
            <a:ext cx="5151584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987066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Четверг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«Разгул».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Начало широкой масленицы. Прекращались все хозяйственные работы, устраивали кулачные бои, катания на санях, лошадях. Производился штурм и захват снежного городка.</a:t>
            </a:r>
            <a:endParaRPr lang="ru-RU" sz="2000" dirty="0"/>
          </a:p>
        </p:txBody>
      </p:sp>
      <p:pic>
        <p:nvPicPr>
          <p:cNvPr id="20484" name="Picture 4" descr="https://www.beesona.ru/upload/550/e8efa21e284c3e405daf4131be950d8f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1413" y="3140968"/>
            <a:ext cx="4441027" cy="3015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pic>
        <p:nvPicPr>
          <p:cNvPr id="16392" name="Picture 8" descr="https://avatars.mds.yandex.net/get-pdb/909209/31a53a14-33c0-406e-8bfa-09c26514c9d6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742158"/>
            <a:ext cx="3732071" cy="262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4" cstate="print">
            <a:lum bright="10000" contrast="40000"/>
          </a:blip>
          <a:srcRect/>
          <a:stretch>
            <a:fillRect/>
          </a:stretch>
        </p:blipFill>
        <p:spPr bwMode="auto">
          <a:xfrm>
            <a:off x="642910" y="3714752"/>
            <a:ext cx="3786214" cy="2627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1" name="Picture 1" descr="D:\Алла рабочая\4 сезона\элюстрации к сборнику\maslenic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000108"/>
            <a:ext cx="3769849" cy="262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D:\Алла рабочая\4 сезона\элюстрации к сборнику\048_s.jpg"/>
          <p:cNvPicPr>
            <a:picLocks noChangeAspect="1" noChangeArrowheads="1"/>
          </p:cNvPicPr>
          <p:nvPr/>
        </p:nvPicPr>
        <p:blipFill>
          <a:blip r:embed="rId6" cstate="print"/>
          <a:srcRect l="5138" r="5138"/>
          <a:stretch>
            <a:fillRect/>
          </a:stretch>
        </p:blipFill>
        <p:spPr bwMode="auto">
          <a:xfrm>
            <a:off x="4714876" y="1000108"/>
            <a:ext cx="3733200" cy="2625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0808"/>
            <a:ext cx="7632848" cy="604664"/>
          </a:xfrm>
          <a:solidFill>
            <a:schemeClr val="bg1"/>
          </a:solidFill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22398" y="1153850"/>
            <a:ext cx="7899139" cy="41551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Пятница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«Тещины вечерки».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Тещи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приглашали в гости зятьев на блины.</a:t>
            </a:r>
            <a:endParaRPr lang="ru-RU" sz="2000" b="1" dirty="0">
              <a:ln>
                <a:solidFill>
                  <a:srgbClr val="800000"/>
                </a:solidFill>
              </a:ln>
              <a:solidFill>
                <a:srgbClr val="EF79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http://www.pravoslavest.ru/news/images/11_02_2018/1.jpg"/>
          <p:cNvPicPr>
            <a:picLocks noChangeAspect="1" noChangeArrowheads="1"/>
          </p:cNvPicPr>
          <p:nvPr/>
        </p:nvPicPr>
        <p:blipFill rotWithShape="1">
          <a:blip r:embed="rId3" cstate="print"/>
          <a:srcRect t="2977" b="3273"/>
          <a:stretch/>
        </p:blipFill>
        <p:spPr bwMode="auto">
          <a:xfrm>
            <a:off x="2020544" y="1700808"/>
            <a:ext cx="5102845" cy="4689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785926"/>
            <a:ext cx="814393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endParaRPr lang="ru-RU" sz="2400" b="1" dirty="0">
              <a:ln>
                <a:solidFill>
                  <a:srgbClr val="80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itd0.mycdn.me/image?id=864161438779&amp;t=20&amp;plc=WEB&amp;tkn=*6G-d_skQu84Es1aebjT2VK-aTPQ"/>
          <p:cNvPicPr>
            <a:picLocks noChangeAspect="1" noChangeArrowheads="1"/>
          </p:cNvPicPr>
          <p:nvPr/>
        </p:nvPicPr>
        <p:blipFill>
          <a:blip r:embed="rId3" cstate="print"/>
          <a:srcRect r="16893"/>
          <a:stretch>
            <a:fillRect/>
          </a:stretch>
        </p:blipFill>
        <p:spPr bwMode="auto">
          <a:xfrm>
            <a:off x="395536" y="1619760"/>
            <a:ext cx="4720038" cy="3609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6" name="Picture 4" descr="http://forumimage.ru/uploads/20170308/148896633502799996.png"/>
          <p:cNvPicPr>
            <a:picLocks noChangeAspect="1" noChangeArrowheads="1"/>
          </p:cNvPicPr>
          <p:nvPr/>
        </p:nvPicPr>
        <p:blipFill>
          <a:blip r:embed="rId4" cstate="print"/>
          <a:srcRect r="6165"/>
          <a:stretch>
            <a:fillRect/>
          </a:stretch>
        </p:blipFill>
        <p:spPr bwMode="auto">
          <a:xfrm>
            <a:off x="3995936" y="2780928"/>
            <a:ext cx="4628048" cy="341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1123795"/>
            <a:ext cx="80324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Суббота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– Невесты приглашали в гости будущих золовок на блины.</a:t>
            </a:r>
            <a:endParaRPr lang="ru-RU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071546"/>
            <a:ext cx="7899139" cy="85725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600" b="1" dirty="0">
              <a:ln>
                <a:solidFill>
                  <a:srgbClr val="800000"/>
                </a:solidFill>
              </a:ln>
              <a:solidFill>
                <a:srgbClr val="EF79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00034" y="1643050"/>
            <a:ext cx="8143931" cy="8949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ln>
                  <a:solidFill>
                    <a:srgbClr val="8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n>
                <a:solidFill>
                  <a:srgbClr val="8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869" y="1905249"/>
            <a:ext cx="5936344" cy="4444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6679" y="692696"/>
            <a:ext cx="771057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</a:rPr>
              <a:t>Воскресенье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«Прощённое воскресенье».</a:t>
            </a:r>
            <a:r>
              <a:rPr lang="ru-RU" sz="3200" b="1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 smtClean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прощёное воскресенье люди просили друг у друга прощение за все обиды, сжигали чучело зимы на костре.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071546"/>
            <a:ext cx="7899139" cy="85725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600" b="1" dirty="0">
              <a:ln>
                <a:solidFill>
                  <a:srgbClr val="800000"/>
                </a:solidFill>
              </a:ln>
              <a:solidFill>
                <a:srgbClr val="EF79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00034" y="1643050"/>
            <a:ext cx="8143931" cy="8949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R="0" lvl="0" indent="-34290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ln>
                  <a:solidFill>
                    <a:srgbClr val="8000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n>
                <a:solidFill>
                  <a:srgbClr val="8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0" name="Picture 2" descr="http://itd3.mycdn.me/image?id=816276400109&amp;t=20&amp;plc=WEB&amp;tkn=*79c9jfcZMZ7WQgGeIs62oKMuzG4"/>
          <p:cNvPicPr>
            <a:picLocks noChangeAspect="1" noChangeArrowheads="1"/>
          </p:cNvPicPr>
          <p:nvPr/>
        </p:nvPicPr>
        <p:blipFill>
          <a:blip r:embed="rId3" cstate="print"/>
          <a:srcRect l="22500" r="9999" b="7692"/>
          <a:stretch>
            <a:fillRect/>
          </a:stretch>
        </p:blipFill>
        <p:spPr bwMode="auto">
          <a:xfrm>
            <a:off x="1070057" y="1013595"/>
            <a:ext cx="6901967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5752" y="1700808"/>
            <a:ext cx="807249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000" b="1" dirty="0">
              <a:ln w="11430">
                <a:solidFill>
                  <a:srgbClr val="800000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853688"/>
            <a:ext cx="6840760" cy="4469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23528" y="881425"/>
            <a:ext cx="8284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веселый старинный праздник проводов зимы и встречи весны, который с удовольствием отмечают как дети, так и взрослые. 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 празднуется целую неделю, которая так и называется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Масленичная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неделя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5752" y="1700808"/>
            <a:ext cx="807249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000" b="1" dirty="0">
              <a:ln w="11430">
                <a:solidFill>
                  <a:srgbClr val="800000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itd1.mycdn.me/image?id=860142458473&amp;t=20&amp;plc=WEB&amp;tkn=*lFaqLZC1iInoyJiqObwixjHZll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450" y="1746527"/>
            <a:ext cx="6255098" cy="4605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863217"/>
            <a:ext cx="8247860" cy="148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Кубани масленица всегда отмечалась широко.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понедельника по среду масленица называлась «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узкой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с четверга начиналась «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широкая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масленица – все ходили, друг к другу в гости, отдыхали, работать было запрещено.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66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</p:spPr>
      </p:pic>
      <p:pic>
        <p:nvPicPr>
          <p:cNvPr id="15364" name="Picture 4" descr="https://im0-tub-ru.yandex.net/i?id=cb0389b64303094f0982f167cc215151-l&amp;n=13"/>
          <p:cNvPicPr>
            <a:picLocks noChangeAspect="1" noChangeArrowheads="1"/>
          </p:cNvPicPr>
          <p:nvPr/>
        </p:nvPicPr>
        <p:blipFill>
          <a:blip r:embed="rId3" cstate="print"/>
          <a:srcRect l="21509" t="4214" r="29862" b="10112"/>
          <a:stretch>
            <a:fillRect/>
          </a:stretch>
        </p:blipFill>
        <p:spPr bwMode="auto">
          <a:xfrm>
            <a:off x="5379930" y="2204864"/>
            <a:ext cx="3335474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http://misto.news/wp-content/uploads/2017/02/pr-1.jpg"/>
          <p:cNvPicPr>
            <a:picLocks noChangeAspect="1" noChangeArrowheads="1"/>
          </p:cNvPicPr>
          <p:nvPr/>
        </p:nvPicPr>
        <p:blipFill>
          <a:blip r:embed="rId4" cstate="print"/>
          <a:srcRect l="16427"/>
          <a:stretch>
            <a:fillRect/>
          </a:stretch>
        </p:blipFill>
        <p:spPr bwMode="auto">
          <a:xfrm>
            <a:off x="357158" y="2204864"/>
            <a:ext cx="4960307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1560" y="1628800"/>
            <a:ext cx="77048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244" y="1010002"/>
            <a:ext cx="7925487" cy="123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00201"/>
            <a:ext cx="7632848" cy="964704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Picture 4" descr="https://static.wixstatic.com/media/89805f_f5f3be43a20447d08c2cda31d9b4de23~mv2_d_1978_1456_s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2397" y="1820741"/>
            <a:ext cx="6589963" cy="446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2" name="AutoShape 6" descr="https://typical-moscow.ru/wp-content/uploads/2015/02/%D0%BC%D0%B0%D1%81%D0%B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052736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Вторник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0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Заигрыши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Начинаются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веселые игры, катаются на санях, ходят в гости на блины.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  <p:sp>
        <p:nvSpPr>
          <p:cNvPr id="19462" name="AutoShape 6" descr="https://typical-moscow.ru/wp-content/uploads/2015/02/%D0%BC%D0%B0%D1%81%D0%B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3" name="Picture 7" descr="D:\Алла рабочая\4 сезона\элюстрации к сборнику\мас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0995" y="980728"/>
            <a:ext cx="6817389" cy="5286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00034" y="1714488"/>
            <a:ext cx="357190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2042" y="1700807"/>
            <a:ext cx="7989656" cy="3600401"/>
          </a:xfrm>
          <a:solidFill>
            <a:schemeClr val="bg1"/>
          </a:solidFill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D:\Алла рабочая\4 сезона\a131527faf816734524f117e37894ac8.jpg"/>
          <p:cNvPicPr/>
          <p:nvPr/>
        </p:nvPicPr>
        <p:blipFill>
          <a:blip r:embed="rId3" cstate="print"/>
          <a:srcRect l="23817" r="23181"/>
          <a:stretch>
            <a:fillRect/>
          </a:stretch>
        </p:blipFill>
        <p:spPr bwMode="auto">
          <a:xfrm>
            <a:off x="467544" y="1846422"/>
            <a:ext cx="2919838" cy="403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://turupupu.ru/wp-content/uploads/2015/02/maslyan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9494" y="2034478"/>
            <a:ext cx="5361298" cy="3698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2042" y="1138536"/>
            <a:ext cx="7989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Особенностью второго дня Кубанской Масленицы является интересная традиция –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«Вязания колодок».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1071546"/>
            <a:ext cx="7899139" cy="100013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600" b="1" dirty="0">
              <a:ln>
                <a:solidFill>
                  <a:srgbClr val="800000"/>
                </a:solidFill>
              </a:ln>
              <a:solidFill>
                <a:srgbClr val="EF79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AutoShape 2" descr="https://s3.cdn.teleprogramma.pro/wp-content/uploads/2018/02/3843edfb99dcc9bf49d511d8303e9ec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 descr="D:\Алла рабочая\4 сезона\элюстрации к сборнику\3843edfb99dcc9bf49d511d8303e9ec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610709"/>
            <a:ext cx="6166468" cy="4770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65262" y="939514"/>
            <a:ext cx="80134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Среда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«Лакомка».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Все лакомились блинами. В каждой семье накрывали столы со всевозможными угощениями.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-fotki.yandex.ru/get/6409/23869276.6c/0_9196e_7ab1fbf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1" cy="6858001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71472" y="1071546"/>
            <a:ext cx="7899139" cy="100013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600" b="1" dirty="0">
              <a:ln>
                <a:solidFill>
                  <a:srgbClr val="800000"/>
                </a:solidFill>
              </a:ln>
              <a:solidFill>
                <a:srgbClr val="EF79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AutoShape 2" descr="https://s3.cdn.teleprogramma.pro/wp-content/uploads/2018/02/3843edfb99dcc9bf49d511d8303e9ec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D:\Алла рабочая\4 сезона\элюстрации к сборнику\b61eac000774e222f9967aed63b3be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000108"/>
            <a:ext cx="6588124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173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mdou9</cp:lastModifiedBy>
  <cp:revision>35</cp:revision>
  <dcterms:created xsi:type="dcterms:W3CDTF">2019-02-04T20:02:22Z</dcterms:created>
  <dcterms:modified xsi:type="dcterms:W3CDTF">2022-11-11T09:36:11Z</dcterms:modified>
</cp:coreProperties>
</file>