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82" r:id="rId4"/>
    <p:sldId id="257" r:id="rId5"/>
    <p:sldId id="261" r:id="rId6"/>
    <p:sldId id="262" r:id="rId7"/>
    <p:sldId id="260" r:id="rId8"/>
    <p:sldId id="259" r:id="rId9"/>
    <p:sldId id="258" r:id="rId10"/>
    <p:sldId id="266" r:id="rId11"/>
    <p:sldId id="265" r:id="rId12"/>
    <p:sldId id="264" r:id="rId13"/>
    <p:sldId id="263" r:id="rId14"/>
    <p:sldId id="268" r:id="rId15"/>
    <p:sldId id="269" r:id="rId16"/>
    <p:sldId id="270" r:id="rId17"/>
    <p:sldId id="271" r:id="rId18"/>
    <p:sldId id="272" r:id="rId19"/>
    <p:sldId id="273" r:id="rId20"/>
    <p:sldId id="274" r:id="rId21"/>
    <p:sldId id="275" r:id="rId22"/>
    <p:sldId id="276" r:id="rId23"/>
    <p:sldId id="277" r:id="rId24"/>
    <p:sldId id="283" r:id="rId25"/>
    <p:sldId id="278" r:id="rId26"/>
    <p:sldId id="279" r:id="rId27"/>
    <p:sldId id="281"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30.01.2023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30.01.2023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30.01.2023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30.01.2023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30.01.2023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30.01.2023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30.01.2023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30.01.2023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1142984"/>
            <a:ext cx="7772400" cy="1470025"/>
          </a:xfrm>
        </p:spPr>
        <p:txBody>
          <a:bodyPr>
            <a:normAutofit fontScale="90000"/>
          </a:bodyPr>
          <a:lstStyle/>
          <a:p>
            <a:r>
              <a:rPr lang="ru-RU" b="1" i="1" dirty="0" smtClean="0">
                <a:latin typeface="Times New Roman" pitchFamily="18" charset="0"/>
                <a:cs typeface="Times New Roman" pitchFamily="18" charset="0"/>
              </a:rPr>
              <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Контрольное сочинение по картине </a:t>
            </a:r>
            <a:r>
              <a:rPr lang="ru-RU" b="1" i="1" dirty="0" err="1" smtClean="0">
                <a:latin typeface="Times New Roman" pitchFamily="18" charset="0"/>
                <a:cs typeface="Times New Roman" pitchFamily="18" charset="0"/>
              </a:rPr>
              <a:t>Е.В.Сыромятниковой</a:t>
            </a:r>
            <a:r>
              <a:rPr lang="ru-RU" b="1" i="1" dirty="0" smtClean="0">
                <a:latin typeface="Times New Roman" pitchFamily="18" charset="0"/>
                <a:cs typeface="Times New Roman" pitchFamily="18" charset="0"/>
              </a:rPr>
              <a:t> «Первые зрители»</a:t>
            </a:r>
            <a:endParaRPr lang="ru-RU" b="1" i="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571736" y="4786322"/>
            <a:ext cx="6400800" cy="1752600"/>
          </a:xfrm>
        </p:spPr>
        <p:txBody>
          <a:bodyPr>
            <a:normAutofit/>
          </a:bodyPr>
          <a:lstStyle/>
          <a:p>
            <a:pPr algn="r"/>
            <a:r>
              <a:rPr lang="ru-RU" sz="2000" b="1" dirty="0" smtClean="0">
                <a:solidFill>
                  <a:schemeClr val="tx1"/>
                </a:solidFill>
                <a:latin typeface="Times New Roman" pitchFamily="18" charset="0"/>
                <a:cs typeface="Times New Roman" pitchFamily="18" charset="0"/>
              </a:rPr>
              <a:t>Урок развития речи. 6 класс. </a:t>
            </a:r>
          </a:p>
          <a:p>
            <a:pPr algn="r"/>
            <a:r>
              <a:rPr lang="ru-RU" sz="2000" b="1" dirty="0" smtClean="0">
                <a:solidFill>
                  <a:schemeClr val="tx1"/>
                </a:solidFill>
                <a:latin typeface="Times New Roman" pitchFamily="18" charset="0"/>
                <a:cs typeface="Times New Roman" pitchFamily="18" charset="0"/>
              </a:rPr>
              <a:t>Подготовила:</a:t>
            </a:r>
            <a:r>
              <a:rPr lang="ru-RU" sz="2000" dirty="0" smtClean="0">
                <a:solidFill>
                  <a:schemeClr val="tx1"/>
                </a:solidFill>
                <a:latin typeface="Times New Roman" pitchFamily="18" charset="0"/>
                <a:cs typeface="Times New Roman" pitchFamily="18" charset="0"/>
              </a:rPr>
              <a:t> </a:t>
            </a:r>
            <a:r>
              <a:rPr lang="ru-RU" sz="2000" i="1" dirty="0" smtClean="0">
                <a:solidFill>
                  <a:schemeClr val="tx1"/>
                </a:solidFill>
                <a:latin typeface="Times New Roman" pitchFamily="18" charset="0"/>
                <a:cs typeface="Times New Roman" pitchFamily="18" charset="0"/>
              </a:rPr>
              <a:t>Тимофеева Лариса Рудольфовна, учитель русского языка и литературы МБОУ </a:t>
            </a:r>
            <a:r>
              <a:rPr lang="ru-RU" sz="2000" i="1" dirty="0" err="1" smtClean="0">
                <a:solidFill>
                  <a:schemeClr val="tx1"/>
                </a:solidFill>
                <a:latin typeface="Times New Roman" pitchFamily="18" charset="0"/>
                <a:cs typeface="Times New Roman" pitchFamily="18" charset="0"/>
              </a:rPr>
              <a:t>Елбанской</a:t>
            </a:r>
            <a:r>
              <a:rPr lang="ru-RU" sz="2000" i="1" dirty="0" smtClean="0">
                <a:solidFill>
                  <a:schemeClr val="tx1"/>
                </a:solidFill>
                <a:latin typeface="Times New Roman" pitchFamily="18" charset="0"/>
                <a:cs typeface="Times New Roman" pitchFamily="18" charset="0"/>
              </a:rPr>
              <a:t> СОШ, </a:t>
            </a:r>
            <a:r>
              <a:rPr lang="ru-RU" sz="2000" i="1" dirty="0" err="1" smtClean="0">
                <a:solidFill>
                  <a:schemeClr val="tx1"/>
                </a:solidFill>
                <a:latin typeface="Times New Roman" pitchFamily="18" charset="0"/>
                <a:cs typeface="Times New Roman" pitchFamily="18" charset="0"/>
              </a:rPr>
              <a:t>Маслянинского</a:t>
            </a:r>
            <a:r>
              <a:rPr lang="ru-RU" sz="2000" i="1" dirty="0" smtClean="0">
                <a:solidFill>
                  <a:schemeClr val="tx1"/>
                </a:solidFill>
                <a:latin typeface="Times New Roman" pitchFamily="18" charset="0"/>
                <a:cs typeface="Times New Roman" pitchFamily="18" charset="0"/>
              </a:rPr>
              <a:t> района, Новосибирской области</a:t>
            </a:r>
            <a:endParaRPr lang="ru-RU" sz="2000" i="1" dirty="0">
              <a:solidFill>
                <a:schemeClr val="tx1"/>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5572140"/>
            <a:ext cx="8572560" cy="857248"/>
          </a:xfrm>
        </p:spPr>
        <p:txBody>
          <a:bodyPr>
            <a:normAutofit fontScale="90000"/>
          </a:bodyPr>
          <a:lstStyle/>
          <a:p>
            <a:r>
              <a:rPr lang="ru-RU" b="1" i="1" dirty="0" smtClean="0">
                <a:latin typeface="Times New Roman" pitchFamily="18" charset="0"/>
                <a:cs typeface="Times New Roman" pitchFamily="18" charset="0"/>
              </a:rPr>
              <a:t>В.И. Суриков «Боярыня Морозова» </a:t>
            </a:r>
            <a:endParaRPr lang="ru-RU" dirty="0">
              <a:latin typeface="Times New Roman" pitchFamily="18" charset="0"/>
              <a:cs typeface="Times New Roman" pitchFamily="18" charset="0"/>
            </a:endParaRPr>
          </a:p>
        </p:txBody>
      </p:sp>
      <p:pic>
        <p:nvPicPr>
          <p:cNvPr id="20482" name="Picture 2" descr="https://img-fotki.yandex.ru/get/2711/sopov.a/0_2965a_db76965e_L.jpg"/>
          <p:cNvPicPr>
            <a:picLocks noChangeAspect="1" noChangeArrowheads="1"/>
          </p:cNvPicPr>
          <p:nvPr/>
        </p:nvPicPr>
        <p:blipFill>
          <a:blip r:embed="rId2" cstate="print"/>
          <a:srcRect/>
          <a:stretch>
            <a:fillRect/>
          </a:stretch>
        </p:blipFill>
        <p:spPr bwMode="auto">
          <a:xfrm>
            <a:off x="142844" y="571480"/>
            <a:ext cx="8854706" cy="421484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5143512"/>
            <a:ext cx="8572560" cy="928670"/>
          </a:xfrm>
        </p:spPr>
        <p:txBody>
          <a:bodyPr>
            <a:normAutofit/>
          </a:bodyPr>
          <a:lstStyle/>
          <a:p>
            <a:r>
              <a:rPr lang="ru-RU" sz="3600" b="1" i="1" dirty="0" smtClean="0">
                <a:latin typeface="Times New Roman" pitchFamily="18" charset="0"/>
                <a:cs typeface="Times New Roman" pitchFamily="18" charset="0"/>
              </a:rPr>
              <a:t>И.И. Шишкин «Утро в сосновом бору»</a:t>
            </a:r>
            <a:endParaRPr lang="ru-RU" sz="3600" dirty="0">
              <a:latin typeface="Times New Roman" pitchFamily="18" charset="0"/>
              <a:cs typeface="Times New Roman" pitchFamily="18" charset="0"/>
            </a:endParaRPr>
          </a:p>
        </p:txBody>
      </p:sp>
      <p:pic>
        <p:nvPicPr>
          <p:cNvPr id="21506" name="Picture 2" descr="Ð Ð¼Ð°ÑÑÐµ Ð² ÐÑÐ·ÐµÐµ ÐÐµÐ»ÐµÐ½Ð¾Ð³ÑÐ°Ð´Ð° Ð¾ÑÐºÑÐ¾ÐµÑÑÑ Ð²ÑÑÑÐ°Ð²ÐºÐ° Â«ÐÐ¾Ð´ÑÐ°Ð¶Ð°Ñ Ð²ÐµÐ»Ð¸ÐºÐ¸Ð¼Â»"/>
          <p:cNvPicPr>
            <a:picLocks noChangeAspect="1" noChangeArrowheads="1"/>
          </p:cNvPicPr>
          <p:nvPr/>
        </p:nvPicPr>
        <p:blipFill>
          <a:blip r:embed="rId2" cstate="print"/>
          <a:srcRect/>
          <a:stretch>
            <a:fillRect/>
          </a:stretch>
        </p:blipFill>
        <p:spPr bwMode="auto">
          <a:xfrm>
            <a:off x="214282" y="571480"/>
            <a:ext cx="8715436" cy="4197935"/>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29256" y="214290"/>
            <a:ext cx="3714744" cy="6643710"/>
          </a:xfrm>
        </p:spPr>
        <p:txBody>
          <a:bodyPr>
            <a:normAutofit/>
          </a:bodyPr>
          <a:lstStyle/>
          <a:p>
            <a:r>
              <a:rPr lang="ru-RU" sz="2800" b="1" i="1" dirty="0" smtClean="0">
                <a:latin typeface="Times New Roman" pitchFamily="18" charset="0"/>
                <a:cs typeface="Times New Roman" pitchFamily="18" charset="0"/>
              </a:rPr>
              <a:t>Василий </a:t>
            </a:r>
            <a:br>
              <a:rPr lang="ru-RU" sz="2800" b="1" i="1" dirty="0" smtClean="0">
                <a:latin typeface="Times New Roman" pitchFamily="18" charset="0"/>
                <a:cs typeface="Times New Roman" pitchFamily="18" charset="0"/>
              </a:rPr>
            </a:br>
            <a:r>
              <a:rPr lang="ru-RU" sz="2800" b="1" i="1" dirty="0" smtClean="0">
                <a:latin typeface="Times New Roman" pitchFamily="18" charset="0"/>
                <a:cs typeface="Times New Roman" pitchFamily="18" charset="0"/>
              </a:rPr>
              <a:t>Григорьевич </a:t>
            </a:r>
            <a:br>
              <a:rPr lang="ru-RU" sz="2800" b="1" i="1" dirty="0" smtClean="0">
                <a:latin typeface="Times New Roman" pitchFamily="18" charset="0"/>
                <a:cs typeface="Times New Roman" pitchFamily="18" charset="0"/>
              </a:rPr>
            </a:br>
            <a:r>
              <a:rPr lang="ru-RU" sz="2800" b="1" i="1" dirty="0" smtClean="0">
                <a:latin typeface="Times New Roman" pitchFamily="18" charset="0"/>
                <a:cs typeface="Times New Roman" pitchFamily="18" charset="0"/>
              </a:rPr>
              <a:t>Перов </a:t>
            </a:r>
            <a:br>
              <a:rPr lang="ru-RU" sz="2800" b="1" i="1" dirty="0" smtClean="0">
                <a:latin typeface="Times New Roman" pitchFamily="18" charset="0"/>
                <a:cs typeface="Times New Roman" pitchFamily="18" charset="0"/>
              </a:rPr>
            </a:br>
            <a:r>
              <a:rPr lang="ru-RU" sz="2800" b="1" i="1" dirty="0" smtClean="0">
                <a:latin typeface="Times New Roman" pitchFamily="18" charset="0"/>
                <a:cs typeface="Times New Roman" pitchFamily="18" charset="0"/>
              </a:rPr>
              <a:t/>
            </a:r>
            <a:br>
              <a:rPr lang="ru-RU" sz="2800" b="1" i="1" dirty="0" smtClean="0">
                <a:latin typeface="Times New Roman" pitchFamily="18" charset="0"/>
                <a:cs typeface="Times New Roman" pitchFamily="18" charset="0"/>
              </a:rPr>
            </a:br>
            <a:r>
              <a:rPr lang="ru-RU" sz="2800" b="1" i="1" dirty="0" smtClean="0">
                <a:latin typeface="Times New Roman" pitchFamily="18" charset="0"/>
                <a:cs typeface="Times New Roman" pitchFamily="18" charset="0"/>
              </a:rPr>
              <a:t/>
            </a:r>
            <a:br>
              <a:rPr lang="ru-RU" sz="2800" b="1" i="1" dirty="0" smtClean="0">
                <a:latin typeface="Times New Roman" pitchFamily="18" charset="0"/>
                <a:cs typeface="Times New Roman" pitchFamily="18" charset="0"/>
              </a:rPr>
            </a:br>
            <a:r>
              <a:rPr lang="ru-RU" sz="2800" b="1" i="1" dirty="0" smtClean="0">
                <a:latin typeface="Times New Roman" pitchFamily="18" charset="0"/>
                <a:cs typeface="Times New Roman" pitchFamily="18" charset="0"/>
              </a:rPr>
              <a:t/>
            </a:r>
            <a:br>
              <a:rPr lang="ru-RU" sz="2800" b="1" i="1" dirty="0" smtClean="0">
                <a:latin typeface="Times New Roman" pitchFamily="18" charset="0"/>
                <a:cs typeface="Times New Roman" pitchFamily="18" charset="0"/>
              </a:rPr>
            </a:br>
            <a:r>
              <a:rPr lang="ru-RU" sz="2800" b="1" i="1" dirty="0" smtClean="0">
                <a:latin typeface="Times New Roman" pitchFamily="18" charset="0"/>
                <a:cs typeface="Times New Roman" pitchFamily="18" charset="0"/>
              </a:rPr>
              <a:t>«Плач Ярославны»</a:t>
            </a:r>
            <a:endParaRPr lang="ru-RU" sz="2800" dirty="0">
              <a:latin typeface="Times New Roman" pitchFamily="18" charset="0"/>
              <a:cs typeface="Times New Roman" pitchFamily="18" charset="0"/>
            </a:endParaRPr>
          </a:p>
        </p:txBody>
      </p:sp>
      <p:pic>
        <p:nvPicPr>
          <p:cNvPr id="22530" name="Picture 2" descr="ÐÐ»Ð°Ñ Ð¯ÑÐ¾ÑÐ»Ð°Ð²Ð½Ñ. 1881. ÐÐ°ÑÐ¸Ð»Ð¸Ð¹ ÐÑÐ¸Ð³Ð¾ÑÑÐµÐ²Ð¸Ñ ÐÐµÑÐ¾Ð²"/>
          <p:cNvPicPr>
            <a:picLocks noChangeAspect="1" noChangeArrowheads="1"/>
          </p:cNvPicPr>
          <p:nvPr/>
        </p:nvPicPr>
        <p:blipFill>
          <a:blip r:embed="rId2" cstate="print"/>
          <a:srcRect/>
          <a:stretch>
            <a:fillRect/>
          </a:stretch>
        </p:blipFill>
        <p:spPr bwMode="auto">
          <a:xfrm>
            <a:off x="0" y="-26926"/>
            <a:ext cx="5429256" cy="6884926"/>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Picture 3" descr="C:\Users\Acer\Desktop\Рисунок2.jpg"/>
          <p:cNvPicPr>
            <a:picLocks noChangeAspect="1" noChangeArrowheads="1"/>
          </p:cNvPicPr>
          <p:nvPr/>
        </p:nvPicPr>
        <p:blipFill>
          <a:blip r:embed="rId2" cstate="print"/>
          <a:srcRect/>
          <a:stretch>
            <a:fillRect/>
          </a:stretch>
        </p:blipFill>
        <p:spPr bwMode="auto">
          <a:xfrm>
            <a:off x="2428861" y="31989"/>
            <a:ext cx="4286280" cy="679402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000108"/>
            <a:ext cx="8229600" cy="6297634"/>
          </a:xfrm>
        </p:spPr>
        <p:txBody>
          <a:bodyPr>
            <a:normAutofit fontScale="90000"/>
          </a:bodyPr>
          <a:lstStyle/>
          <a:p>
            <a:r>
              <a:rPr lang="ru-RU" b="1" dirty="0" smtClean="0">
                <a:solidFill>
                  <a:srgbClr val="FF0000"/>
                </a:solidFill>
              </a:rPr>
              <a:t>План сочинения:</a:t>
            </a:r>
            <a:r>
              <a:rPr lang="ru-RU" dirty="0" smtClean="0"/>
              <a:t/>
            </a:r>
            <a:br>
              <a:rPr lang="ru-RU" dirty="0" smtClean="0"/>
            </a:br>
            <a:r>
              <a:rPr lang="ru-RU" b="1" u="sng" dirty="0" smtClean="0"/>
              <a:t>I. Вступление </a:t>
            </a:r>
            <a:br>
              <a:rPr lang="ru-RU" b="1" u="sng" dirty="0" smtClean="0"/>
            </a:br>
            <a:r>
              <a:rPr lang="ru-RU" b="1" u="sng" dirty="0" smtClean="0"/>
              <a:t/>
            </a:r>
            <a:br>
              <a:rPr lang="ru-RU" b="1" u="sng" dirty="0" smtClean="0"/>
            </a:br>
            <a:r>
              <a:rPr lang="ru-RU" b="1" u="sng" dirty="0" smtClean="0"/>
              <a:t/>
            </a:r>
            <a:br>
              <a:rPr lang="ru-RU" b="1" u="sng" dirty="0" smtClean="0"/>
            </a:br>
            <a:r>
              <a:rPr lang="ru-RU" b="1" dirty="0" smtClean="0">
                <a:latin typeface="Times New Roman" pitchFamily="18" charset="0"/>
                <a:cs typeface="Times New Roman" pitchFamily="18" charset="0"/>
              </a:rPr>
              <a:t>(</a:t>
            </a:r>
            <a:r>
              <a:rPr lang="ru-RU" b="1" i="1" dirty="0" smtClean="0">
                <a:latin typeface="Times New Roman" pitchFamily="18" charset="0"/>
                <a:cs typeface="Times New Roman" pitchFamily="18" charset="0"/>
              </a:rPr>
              <a:t>Екатерина Васильевна </a:t>
            </a:r>
            <a:r>
              <a:rPr lang="ru-RU" b="1" i="1" dirty="0" err="1" smtClean="0">
                <a:latin typeface="Times New Roman" pitchFamily="18" charset="0"/>
                <a:cs typeface="Times New Roman" pitchFamily="18" charset="0"/>
              </a:rPr>
              <a:t>Сыромятникова</a:t>
            </a:r>
            <a:r>
              <a:rPr lang="ru-RU" b="1" i="1" dirty="0" smtClean="0">
                <a:latin typeface="Times New Roman" pitchFamily="18" charset="0"/>
                <a:cs typeface="Times New Roman" pitchFamily="18" charset="0"/>
              </a:rPr>
              <a:t> – автор картины «Первые зрители», художник, живописец, мастер кисти)</a:t>
            </a:r>
            <a:r>
              <a:rPr lang="ru-RU" i="1" dirty="0" smtClean="0">
                <a:latin typeface="Times New Roman" pitchFamily="18" charset="0"/>
                <a:cs typeface="Times New Roman" pitchFamily="18" charset="0"/>
              </a:rPr>
              <a:t/>
            </a:r>
            <a:br>
              <a:rPr lang="ru-RU" i="1" dirty="0" smtClean="0">
                <a:latin typeface="Times New Roman" pitchFamily="18" charset="0"/>
                <a:cs typeface="Times New Roman" pitchFamily="18" charset="0"/>
              </a:rPr>
            </a:br>
            <a:r>
              <a:rPr lang="ru-RU" i="1" dirty="0" smtClean="0">
                <a:latin typeface="Times New Roman" pitchFamily="18" charset="0"/>
                <a:cs typeface="Times New Roman" pitchFamily="18" charset="0"/>
              </a:rPr>
              <a:t>	</a:t>
            </a:r>
            <a:r>
              <a:rPr lang="ru-RU" dirty="0" smtClean="0"/>
              <a:t/>
            </a:r>
            <a:br>
              <a:rPr lang="ru-RU" dirty="0" smtClean="0"/>
            </a:br>
            <a:r>
              <a:rPr lang="ru-RU" dirty="0" smtClean="0"/>
              <a:t/>
            </a:r>
            <a:br>
              <a:rPr lang="ru-RU" dirty="0" smtClean="0"/>
            </a:br>
            <a:r>
              <a:rPr lang="ru-RU" dirty="0" smtClean="0"/>
              <a:t> </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000108"/>
            <a:ext cx="8229600" cy="6297634"/>
          </a:xfrm>
        </p:spPr>
        <p:txBody>
          <a:bodyPr>
            <a:normAutofit fontScale="90000"/>
          </a:bodyPr>
          <a:lstStyle/>
          <a:p>
            <a:r>
              <a:rPr lang="ru-RU" sz="3600" b="1" dirty="0" smtClean="0">
                <a:solidFill>
                  <a:srgbClr val="FF0000"/>
                </a:solidFill>
              </a:rPr>
              <a:t>План сочинения:</a:t>
            </a:r>
            <a:r>
              <a:rPr lang="ru-RU" sz="3600" dirty="0" smtClean="0"/>
              <a:t/>
            </a:r>
            <a:br>
              <a:rPr lang="ru-RU" sz="3600" dirty="0" smtClean="0"/>
            </a:br>
            <a:r>
              <a:rPr lang="ru-RU" sz="3600" b="1" u="sng" dirty="0" smtClean="0"/>
              <a:t>I I . Основная часть:</a:t>
            </a:r>
            <a:br>
              <a:rPr lang="ru-RU" sz="3600" b="1" u="sng" dirty="0" smtClean="0"/>
            </a:br>
            <a:r>
              <a:rPr lang="ru-RU" sz="3600" b="1" u="sng" dirty="0" smtClean="0"/>
              <a:t>а) обстановка комнаты </a:t>
            </a:r>
            <a:br>
              <a:rPr lang="ru-RU" sz="3600" b="1" u="sng" dirty="0" smtClean="0"/>
            </a:br>
            <a:r>
              <a:rPr lang="ru-RU" sz="3600" b="1" u="sng" dirty="0" smtClean="0"/>
              <a:t/>
            </a:r>
            <a:br>
              <a:rPr lang="ru-RU" sz="3600" b="1" u="sng" dirty="0" smtClean="0"/>
            </a:br>
            <a:r>
              <a:rPr lang="ru-RU" sz="3600" b="1" u="sng" dirty="0" smtClean="0"/>
              <a:t/>
            </a:r>
            <a:br>
              <a:rPr lang="ru-RU" sz="3600" b="1" u="sng" dirty="0" smtClean="0"/>
            </a:br>
            <a:r>
              <a:rPr lang="ru-RU" sz="3600" b="1" i="1" dirty="0" smtClean="0">
                <a:latin typeface="Times New Roman" pitchFamily="18" charset="0"/>
                <a:cs typeface="Times New Roman" pitchFamily="18" charset="0"/>
              </a:rPr>
              <a:t> мастерская </a:t>
            </a:r>
            <a:r>
              <a:rPr lang="ru-RU" sz="3600" i="1" dirty="0" smtClean="0">
                <a:latin typeface="Times New Roman" pitchFamily="18" charset="0"/>
                <a:cs typeface="Times New Roman" pitchFamily="18" charset="0"/>
              </a:rPr>
              <a:t>художницы с невидимой </a:t>
            </a:r>
            <a:r>
              <a:rPr lang="ru-RU" sz="3600" b="1" i="1" dirty="0" smtClean="0">
                <a:solidFill>
                  <a:srgbClr val="002060"/>
                </a:solidFill>
                <a:latin typeface="Times New Roman" pitchFamily="18" charset="0"/>
                <a:cs typeface="Times New Roman" pitchFamily="18" charset="0"/>
              </a:rPr>
              <a:t>картиной, мольбертом, палитрой и эскизами </a:t>
            </a:r>
            <a:r>
              <a:rPr lang="ru-RU" sz="3600" i="1" dirty="0" smtClean="0">
                <a:latin typeface="Times New Roman" pitchFamily="18" charset="0"/>
                <a:cs typeface="Times New Roman" pitchFamily="18" charset="0"/>
              </a:rPr>
              <a:t>у окна, </a:t>
            </a:r>
            <a:r>
              <a:rPr lang="ru-RU" sz="3600" i="1" u="sng" dirty="0" smtClean="0">
                <a:latin typeface="Times New Roman" pitchFamily="18" charset="0"/>
                <a:cs typeface="Times New Roman" pitchFamily="18" charset="0"/>
              </a:rPr>
              <a:t>кресло, ваза, табурет</a:t>
            </a:r>
            <a:r>
              <a:rPr lang="ru-RU" sz="3600" i="1" dirty="0" smtClean="0">
                <a:latin typeface="Times New Roman" pitchFamily="18" charset="0"/>
                <a:cs typeface="Times New Roman" pitchFamily="18" charset="0"/>
              </a:rPr>
              <a:t>.</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b="1" i="1" dirty="0" smtClean="0">
                <a:latin typeface="Times New Roman" pitchFamily="18" charset="0"/>
                <a:cs typeface="Times New Roman" pitchFamily="18" charset="0"/>
              </a:rPr>
              <a:t>На заднем плане</a:t>
            </a:r>
            <a:r>
              <a:rPr lang="ru-RU" sz="3600" i="1" dirty="0" smtClean="0">
                <a:latin typeface="Times New Roman" pitchFamily="18" charset="0"/>
                <a:cs typeface="Times New Roman" pitchFamily="18" charset="0"/>
              </a:rPr>
              <a:t> из широкого открытого окна видна </a:t>
            </a:r>
            <a:r>
              <a:rPr lang="ru-RU" sz="3600" b="1" i="1" dirty="0" smtClean="0">
                <a:solidFill>
                  <a:srgbClr val="002060"/>
                </a:solidFill>
                <a:latin typeface="Times New Roman" pitchFamily="18" charset="0"/>
                <a:cs typeface="Times New Roman" pitchFamily="18" charset="0"/>
              </a:rPr>
              <a:t>лесная опушка в лучах солнца</a:t>
            </a:r>
            <a:r>
              <a:rPr lang="ru-RU" sz="3600" i="1" dirty="0" smtClean="0">
                <a:latin typeface="Times New Roman" pitchFamily="18" charset="0"/>
                <a:cs typeface="Times New Roman" pitchFamily="18" charset="0"/>
              </a:rPr>
              <a:t>. </a:t>
            </a:r>
            <a:br>
              <a:rPr lang="ru-RU" sz="3600" i="1" dirty="0" smtClean="0">
                <a:latin typeface="Times New Roman" pitchFamily="18" charset="0"/>
                <a:cs typeface="Times New Roman" pitchFamily="18" charset="0"/>
              </a:rPr>
            </a:br>
            <a:r>
              <a:rPr lang="ru-RU" sz="3600" b="1" i="1" dirty="0" smtClean="0">
                <a:latin typeface="Times New Roman" pitchFamily="18" charset="0"/>
                <a:cs typeface="Times New Roman" pitchFamily="18" charset="0"/>
              </a:rPr>
              <a:t>А в центре - </a:t>
            </a:r>
            <a:r>
              <a:rPr lang="ru-RU" sz="3600" b="1" i="1" dirty="0" smtClean="0">
                <a:solidFill>
                  <a:srgbClr val="002060"/>
                </a:solidFill>
                <a:latin typeface="Times New Roman" pitchFamily="18" charset="0"/>
                <a:cs typeface="Times New Roman" pitchFamily="18" charset="0"/>
              </a:rPr>
              <a:t>мальчики</a:t>
            </a:r>
            <a:r>
              <a:rPr lang="ru-RU" sz="3600" i="1" dirty="0" smtClean="0">
                <a:latin typeface="Times New Roman" pitchFamily="18" charset="0"/>
                <a:cs typeface="Times New Roman" pitchFamily="18" charset="0"/>
              </a:rPr>
              <a:t> – герои картины.)</a:t>
            </a:r>
            <a:br>
              <a:rPr lang="ru-RU" sz="3600" i="1" dirty="0" smtClean="0">
                <a:latin typeface="Times New Roman" pitchFamily="18" charset="0"/>
                <a:cs typeface="Times New Roman" pitchFamily="18" charset="0"/>
              </a:rPr>
            </a:br>
            <a:r>
              <a:rPr lang="ru-RU" sz="3600" i="1"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42852"/>
            <a:ext cx="6072230" cy="4214842"/>
          </a:xfrm>
        </p:spPr>
        <p:txBody>
          <a:bodyPr>
            <a:normAutofit fontScale="90000"/>
          </a:bodyPr>
          <a:lstStyle/>
          <a:p>
            <a:r>
              <a:rPr lang="ru-RU" sz="4800" b="1" dirty="0" smtClean="0">
                <a:latin typeface="Times New Roman" pitchFamily="18" charset="0"/>
                <a:cs typeface="Times New Roman" pitchFamily="18" charset="0"/>
              </a:rPr>
              <a:t>Мольберт – </a:t>
            </a:r>
            <a:r>
              <a:rPr lang="ru-RU" sz="4800" dirty="0" smtClean="0">
                <a:latin typeface="Times New Roman" pitchFamily="18" charset="0"/>
                <a:cs typeface="Times New Roman" pitchFamily="18" charset="0"/>
              </a:rPr>
              <a:t>подставка, на которой художник укрепляет подрамник с холстом, доску, картон.</a:t>
            </a:r>
            <a:r>
              <a:rPr lang="ru-RU" dirty="0" smtClean="0"/>
              <a:t/>
            </a:r>
            <a:br>
              <a:rPr lang="ru-RU" dirty="0" smtClean="0"/>
            </a:br>
            <a:endParaRPr lang="ru-RU" dirty="0"/>
          </a:p>
        </p:txBody>
      </p:sp>
      <p:pic>
        <p:nvPicPr>
          <p:cNvPr id="3078" name="Picture 6" descr="ÐÐ¾Ð»ÑÐ±ÐµÑÑ Ð´Ð»Ñ ÑÐ¸ÑÐ¾Ð²Ð°Ð½Ð¸Ñ Ð´Ð»Ñ ÑÑÐ´Ð¾Ð¶Ð½Ð¸ÐºÐ¾Ð²"/>
          <p:cNvPicPr>
            <a:picLocks noChangeAspect="1" noChangeArrowheads="1"/>
          </p:cNvPicPr>
          <p:nvPr/>
        </p:nvPicPr>
        <p:blipFill>
          <a:blip r:embed="rId2" cstate="print"/>
          <a:srcRect/>
          <a:stretch>
            <a:fillRect/>
          </a:stretch>
        </p:blipFill>
        <p:spPr bwMode="auto">
          <a:xfrm>
            <a:off x="5429248" y="3143248"/>
            <a:ext cx="3714752" cy="3714752"/>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225932"/>
          </a:xfrm>
        </p:spPr>
        <p:txBody>
          <a:bodyPr>
            <a:normAutofit fontScale="90000"/>
          </a:bodyPr>
          <a:lstStyle/>
          <a:p>
            <a:r>
              <a:rPr lang="ru-RU" dirty="0" smtClean="0"/>
              <a:t/>
            </a:r>
            <a:br>
              <a:rPr lang="ru-RU" dirty="0" smtClean="0"/>
            </a:br>
            <a:r>
              <a:rPr lang="ru-RU" b="1" dirty="0" smtClean="0">
                <a:latin typeface="Times New Roman" pitchFamily="18" charset="0"/>
                <a:cs typeface="Times New Roman" pitchFamily="18" charset="0"/>
              </a:rPr>
              <a:t>Палитра – </a:t>
            </a:r>
            <a:r>
              <a:rPr lang="ru-RU" dirty="0" smtClean="0">
                <a:latin typeface="Times New Roman" pitchFamily="18" charset="0"/>
                <a:cs typeface="Times New Roman" pitchFamily="18" charset="0"/>
              </a:rPr>
              <a:t>небольшая тонкая дощечка, пластинка для смешивания красок с отверстием для пальца. А также палитрой называют подбор красочных сочетаний в картине художника.</a:t>
            </a:r>
            <a:br>
              <a:rPr lang="ru-RU" dirty="0" smtClean="0">
                <a:latin typeface="Times New Roman" pitchFamily="18" charset="0"/>
                <a:cs typeface="Times New Roman" pitchFamily="18" charset="0"/>
              </a:rPr>
            </a:br>
            <a:r>
              <a:rPr lang="ru-RU" dirty="0" smtClean="0"/>
              <a:t/>
            </a:r>
            <a:br>
              <a:rPr lang="ru-RU" dirty="0" smtClean="0"/>
            </a:br>
            <a:endParaRPr lang="ru-RU" dirty="0"/>
          </a:p>
        </p:txBody>
      </p:sp>
      <p:pic>
        <p:nvPicPr>
          <p:cNvPr id="2054" name="Picture 6" descr="http://www.mama-journal.ru/images/articles/45.jpg"/>
          <p:cNvPicPr>
            <a:picLocks noChangeAspect="1" noChangeArrowheads="1"/>
          </p:cNvPicPr>
          <p:nvPr/>
        </p:nvPicPr>
        <p:blipFill>
          <a:blip r:embed="rId2" cstate="print"/>
          <a:srcRect/>
          <a:stretch>
            <a:fillRect/>
          </a:stretch>
        </p:blipFill>
        <p:spPr bwMode="auto">
          <a:xfrm>
            <a:off x="2928926" y="3376584"/>
            <a:ext cx="5762618" cy="3481416"/>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6115064" cy="3582990"/>
          </a:xfrm>
        </p:spPr>
        <p:txBody>
          <a:bodyPr>
            <a:normAutofit fontScale="90000"/>
          </a:bodyPr>
          <a:lstStyle/>
          <a:p>
            <a:r>
              <a:rPr lang="ru-RU" dirty="0" smtClean="0"/>
              <a:t/>
            </a:r>
            <a:br>
              <a:rPr lang="ru-RU" dirty="0" smtClean="0"/>
            </a:br>
            <a:r>
              <a:rPr lang="ru-RU" b="1" dirty="0" smtClean="0">
                <a:latin typeface="Times New Roman" pitchFamily="18" charset="0"/>
                <a:cs typeface="Times New Roman" pitchFamily="18" charset="0"/>
              </a:rPr>
              <a:t>Подрамник – </a:t>
            </a:r>
            <a:r>
              <a:rPr lang="ru-RU" dirty="0" smtClean="0">
                <a:latin typeface="Times New Roman" pitchFamily="18" charset="0"/>
                <a:cs typeface="Times New Roman" pitchFamily="18" charset="0"/>
              </a:rPr>
              <a:t>рамка, на которую натягивается холст для живописной работы.</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t>
            </a:r>
            <a:r>
              <a:rPr lang="ru-RU" dirty="0" smtClean="0"/>
              <a:t/>
            </a:r>
            <a:br>
              <a:rPr lang="ru-RU" dirty="0" smtClean="0"/>
            </a:br>
            <a:endParaRPr lang="ru-RU" dirty="0"/>
          </a:p>
        </p:txBody>
      </p:sp>
      <p:pic>
        <p:nvPicPr>
          <p:cNvPr id="1028" name="Picture 4" descr="ÐÐ¾Ð´ÑÐ°Ð¼Ð½Ð¸ÐºÐ¸ Ð´Ð»Ñ ÑÐ¾Ð»ÑÑÐ°"/>
          <p:cNvPicPr>
            <a:picLocks noChangeAspect="1" noChangeArrowheads="1"/>
          </p:cNvPicPr>
          <p:nvPr/>
        </p:nvPicPr>
        <p:blipFill>
          <a:blip r:embed="rId2" cstate="print"/>
          <a:srcRect/>
          <a:stretch>
            <a:fillRect/>
          </a:stretch>
        </p:blipFill>
        <p:spPr bwMode="auto">
          <a:xfrm>
            <a:off x="3714744" y="2768199"/>
            <a:ext cx="5167322" cy="3875492"/>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6115064" cy="3582990"/>
          </a:xfrm>
        </p:spPr>
        <p:txBody>
          <a:bodyPr>
            <a:normAutofit fontScale="90000"/>
          </a:bodyPr>
          <a:lstStyle/>
          <a:p>
            <a:r>
              <a:rPr lang="ru-RU" dirty="0" smtClean="0"/>
              <a:t/>
            </a:r>
            <a:br>
              <a:rPr lang="ru-RU" dirty="0" smtClean="0"/>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b="1" dirty="0" smtClean="0"/>
              <a:t> </a:t>
            </a:r>
            <a:r>
              <a:rPr lang="ru-RU" sz="3100" b="1" dirty="0" smtClean="0">
                <a:latin typeface="Times New Roman" pitchFamily="18" charset="0"/>
                <a:cs typeface="Times New Roman" pitchFamily="18" charset="0"/>
              </a:rPr>
              <a:t>Этюдник – </a:t>
            </a:r>
            <a:r>
              <a:rPr lang="ru-RU" sz="3100" dirty="0" smtClean="0">
                <a:latin typeface="Times New Roman" pitchFamily="18" charset="0"/>
                <a:cs typeface="Times New Roman" pitchFamily="18" charset="0"/>
              </a:rPr>
              <a:t>специальный плоский деревянный ящик для хранения красок, кистей и палитры с местом для помещения этюда. Некоторые этюдники имеют выдвижные ножки, что очень удобно при рисовании на природе.</a:t>
            </a:r>
            <a:r>
              <a:rPr lang="ru-RU" dirty="0" smtClean="0"/>
              <a:t/>
            </a:r>
            <a:br>
              <a:rPr lang="ru-RU" dirty="0" smtClean="0"/>
            </a:br>
            <a:r>
              <a:rPr lang="ru-RU" dirty="0" smtClean="0">
                <a:latin typeface="Times New Roman" pitchFamily="18" charset="0"/>
                <a:cs typeface="Times New Roman" pitchFamily="18" charset="0"/>
              </a:rPr>
              <a:t> </a:t>
            </a:r>
            <a:r>
              <a:rPr lang="ru-RU" dirty="0" smtClean="0"/>
              <a:t/>
            </a:r>
            <a:br>
              <a:rPr lang="ru-RU" dirty="0" smtClean="0"/>
            </a:br>
            <a:endParaRPr lang="ru-RU" dirty="0"/>
          </a:p>
        </p:txBody>
      </p:sp>
      <p:pic>
        <p:nvPicPr>
          <p:cNvPr id="31746" name="Picture 2" descr="Ð­ÑÑÐ´Ð½Ð¸Ðº â Ð¾ÑÐ»Ð¸ÑÐ½ÑÐ¹ Ð¿Ð¾Ð¼Ð¾ÑÐ½Ð¸Ðº ÑÑÐ´Ð¾Ð¶Ð½Ð¸ÐºÐ° Ð´Ð»Ñ ÑÐ°Ð±Ð¾ÑÑ Ð½Ð° Ð¿ÑÐ¸ÑÐ¾Ð´Ðµ"/>
          <p:cNvPicPr>
            <a:picLocks noChangeAspect="1" noChangeArrowheads="1"/>
          </p:cNvPicPr>
          <p:nvPr/>
        </p:nvPicPr>
        <p:blipFill>
          <a:blip r:embed="rId2" cstate="print"/>
          <a:srcRect/>
          <a:stretch>
            <a:fillRect/>
          </a:stretch>
        </p:blipFill>
        <p:spPr bwMode="auto">
          <a:xfrm>
            <a:off x="571472" y="3643314"/>
            <a:ext cx="3810000" cy="2857500"/>
          </a:xfrm>
          <a:prstGeom prst="rect">
            <a:avLst/>
          </a:prstGeom>
          <a:noFill/>
        </p:spPr>
      </p:pic>
      <p:pic>
        <p:nvPicPr>
          <p:cNvPr id="31748" name="Picture 4" descr="Ð­ÑÑÐ´Ð½Ð¸Ðº â Ð¾ÑÐ»Ð¸ÑÐ½ÑÐ¹ Ð¿Ð¾Ð¼Ð¾ÑÐ½Ð¸Ðº ÑÑÐ´Ð¾Ð¶Ð½Ð¸ÐºÐ° Ð´Ð»Ñ ÑÐ°Ð±Ð¾ÑÑ Ð½Ð° Ð¿ÑÐ¸ÑÐ¾Ð´Ðµ"/>
          <p:cNvPicPr>
            <a:picLocks noChangeAspect="1" noChangeArrowheads="1"/>
          </p:cNvPicPr>
          <p:nvPr/>
        </p:nvPicPr>
        <p:blipFill>
          <a:blip r:embed="rId3" cstate="print"/>
          <a:srcRect/>
          <a:stretch>
            <a:fillRect/>
          </a:stretch>
        </p:blipFill>
        <p:spPr bwMode="auto">
          <a:xfrm>
            <a:off x="3857620" y="2928910"/>
            <a:ext cx="5238787" cy="392909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s://ds04.infourok.ru/uploads/ex/08a3/0015b382-2e2616a8/img13.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6143636" cy="3357562"/>
          </a:xfrm>
        </p:spPr>
        <p:txBody>
          <a:bodyPr>
            <a:normAutofit fontScale="90000"/>
          </a:bodyPr>
          <a:lstStyle/>
          <a:p>
            <a:r>
              <a:rPr lang="ru-RU" dirty="0" smtClean="0"/>
              <a:t/>
            </a:r>
            <a:br>
              <a:rPr lang="ru-RU" dirty="0" smtClean="0"/>
            </a:br>
            <a:r>
              <a:rPr lang="ru-RU" dirty="0" smtClean="0"/>
              <a:t/>
            </a:r>
            <a:br>
              <a:rPr lang="ru-RU" dirty="0" smtClean="0"/>
            </a:br>
            <a:r>
              <a:rPr lang="ru-RU" b="1" dirty="0" smtClean="0"/>
              <a:t> </a:t>
            </a:r>
            <a:r>
              <a:rPr lang="ru-RU" b="1" dirty="0" smtClean="0">
                <a:latin typeface="Times New Roman" pitchFamily="18" charset="0"/>
                <a:cs typeface="Times New Roman" pitchFamily="18" charset="0"/>
              </a:rPr>
              <a:t>Этюд – </a:t>
            </a:r>
            <a:r>
              <a:rPr lang="ru-RU" dirty="0" smtClean="0">
                <a:latin typeface="Times New Roman" pitchFamily="18" charset="0"/>
                <a:cs typeface="Times New Roman" pitchFamily="18" charset="0"/>
              </a:rPr>
              <a:t>рисунок, картина или скульптура, выполненные с натуры, это подготовка к большому произведению.)</a:t>
            </a:r>
            <a:r>
              <a:rPr lang="ru-RU" dirty="0" smtClean="0"/>
              <a:t/>
            </a:r>
            <a:br>
              <a:rPr lang="ru-RU" dirty="0" smtClean="0"/>
            </a:br>
            <a:endParaRPr lang="ru-RU" dirty="0"/>
          </a:p>
        </p:txBody>
      </p:sp>
      <p:pic>
        <p:nvPicPr>
          <p:cNvPr id="30724" name="Picture 4" descr="http://zoozel.ru/gallery/images/711879_vesna-v-gorode-risunok-akvarelu.jpg"/>
          <p:cNvPicPr>
            <a:picLocks noChangeAspect="1" noChangeArrowheads="1"/>
          </p:cNvPicPr>
          <p:nvPr/>
        </p:nvPicPr>
        <p:blipFill>
          <a:blip r:embed="rId2" cstate="print"/>
          <a:srcRect/>
          <a:stretch>
            <a:fillRect/>
          </a:stretch>
        </p:blipFill>
        <p:spPr bwMode="auto">
          <a:xfrm>
            <a:off x="6131715" y="0"/>
            <a:ext cx="3012284" cy="3929066"/>
          </a:xfrm>
          <a:prstGeom prst="rect">
            <a:avLst/>
          </a:prstGeom>
          <a:noFill/>
        </p:spPr>
      </p:pic>
      <p:pic>
        <p:nvPicPr>
          <p:cNvPr id="30726" name="Picture 6" descr="Ð Ð¸ÑÑÐ½ÐºÐ¸ Ð°ÐºÐ²Ð°ÑÐµÐ»ÑÑ, Ð¿Ð°ÑÑÐµÐ»ÑÑ Ð¸ ÐºÐ°ÑÐ°Ð½Ð´Ð°ÑÐ¾Ð¼ Â» Ð¤ÑÐ½ÑÐµÐ·Ð¸, ÑÐ°Ð½ÑÐ°ÑÑÐ¸ÐºÐ°, Ð¸Ð³ÑÑ."/>
          <p:cNvPicPr>
            <a:picLocks noChangeAspect="1" noChangeArrowheads="1"/>
          </p:cNvPicPr>
          <p:nvPr/>
        </p:nvPicPr>
        <p:blipFill>
          <a:blip r:embed="rId3" cstate="print"/>
          <a:srcRect/>
          <a:stretch>
            <a:fillRect/>
          </a:stretch>
        </p:blipFill>
        <p:spPr bwMode="auto">
          <a:xfrm>
            <a:off x="0" y="3520959"/>
            <a:ext cx="4810148" cy="3337041"/>
          </a:xfrm>
          <a:prstGeom prst="rect">
            <a:avLst/>
          </a:prstGeom>
          <a:noFill/>
        </p:spPr>
      </p:pic>
      <p:pic>
        <p:nvPicPr>
          <p:cNvPr id="30728" name="Picture 8" descr="ÐÐ·Ð±ÑÐ°Ð½Ð½Ð¾Ðµ. ÐÐ°ÑÑÐ¸Ð½Ñ, ÐºÐ°ÑÑÐ¸Ð½Ð½Ð°Ñ Ð³Ð°Ð»ÐµÑÐµÑ, Ð¿ÑÐ¾Ð´Ð°Ð¶Ð° ÐºÐ°ÑÑÐ¸Ð½. ÐÐ»ÑÐ±Ð¾Ð¼ ..."/>
          <p:cNvPicPr>
            <a:picLocks noChangeAspect="1" noChangeArrowheads="1"/>
          </p:cNvPicPr>
          <p:nvPr/>
        </p:nvPicPr>
        <p:blipFill>
          <a:blip r:embed="rId4" cstate="print"/>
          <a:srcRect/>
          <a:stretch>
            <a:fillRect/>
          </a:stretch>
        </p:blipFill>
        <p:spPr bwMode="auto">
          <a:xfrm>
            <a:off x="5000628" y="4112897"/>
            <a:ext cx="3929058" cy="2745103"/>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496"/>
            <a:ext cx="8229600" cy="4440246"/>
          </a:xfrm>
        </p:spPr>
        <p:txBody>
          <a:bodyPr>
            <a:normAutofit fontScale="90000"/>
          </a:bodyPr>
          <a:lstStyle/>
          <a:p>
            <a:r>
              <a:rPr lang="ru-RU" sz="3600" b="1" u="sng" dirty="0" smtClean="0"/>
              <a:t/>
            </a:r>
            <a:br>
              <a:rPr lang="ru-RU" sz="3600" b="1" u="sng" dirty="0" smtClean="0"/>
            </a:br>
            <a:r>
              <a:rPr lang="ru-RU" sz="3600" b="1" u="sng" dirty="0" smtClean="0">
                <a:latin typeface="Times New Roman" pitchFamily="18" charset="0"/>
                <a:cs typeface="Times New Roman" pitchFamily="18" charset="0"/>
              </a:rPr>
              <a:t>б) картина художника</a:t>
            </a:r>
            <a:br>
              <a:rPr lang="ru-RU" sz="3600" b="1" u="sng" dirty="0" smtClean="0">
                <a:latin typeface="Times New Roman" pitchFamily="18" charset="0"/>
                <a:cs typeface="Times New Roman" pitchFamily="18" charset="0"/>
              </a:rPr>
            </a:br>
            <a:r>
              <a:rPr lang="ru-RU" sz="3600" b="1" u="sng" dirty="0" smtClean="0">
                <a:latin typeface="Times New Roman" pitchFamily="18" charset="0"/>
                <a:cs typeface="Times New Roman" pitchFamily="18" charset="0"/>
              </a:rPr>
              <a:t/>
            </a:r>
            <a:br>
              <a:rPr lang="ru-RU" sz="3600" b="1" u="sng" dirty="0" smtClean="0">
                <a:latin typeface="Times New Roman" pitchFamily="18" charset="0"/>
                <a:cs typeface="Times New Roman" pitchFamily="18" charset="0"/>
              </a:rPr>
            </a:br>
            <a:r>
              <a:rPr lang="ru-RU" sz="3600" i="1" dirty="0" smtClean="0">
                <a:latin typeface="Times New Roman" pitchFamily="18" charset="0"/>
                <a:cs typeface="Times New Roman" pitchFamily="18" charset="0"/>
              </a:rPr>
              <a:t> </a:t>
            </a:r>
            <a:r>
              <a:rPr lang="ru-RU" sz="3600" b="1" i="1" u="sng" dirty="0" smtClean="0">
                <a:solidFill>
                  <a:srgbClr val="0070C0"/>
                </a:solidFill>
                <a:latin typeface="Times New Roman" pitchFamily="18" charset="0"/>
                <a:cs typeface="Times New Roman" pitchFamily="18" charset="0"/>
              </a:rPr>
              <a:t>пейзаж</a:t>
            </a:r>
            <a:r>
              <a:rPr lang="ru-RU" sz="3600" i="1" u="sng" dirty="0" smtClean="0">
                <a:latin typeface="Times New Roman" pitchFamily="18" charset="0"/>
                <a:cs typeface="Times New Roman" pitchFamily="18" charset="0"/>
              </a:rPr>
              <a:t>,</a:t>
            </a:r>
            <a:r>
              <a:rPr lang="ru-RU" sz="3600" i="1" dirty="0" smtClean="0">
                <a:latin typeface="Times New Roman" pitchFamily="18" charset="0"/>
                <a:cs typeface="Times New Roman" pitchFamily="18" charset="0"/>
              </a:rPr>
              <a:t> который виден из окна – белоствольные берёзки и тёмный лес вдали?</a:t>
            </a:r>
            <a:br>
              <a:rPr lang="ru-RU" sz="3600" i="1"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i="1" u="sng" dirty="0" smtClean="0">
                <a:latin typeface="Times New Roman" pitchFamily="18" charset="0"/>
                <a:cs typeface="Times New Roman" pitchFamily="18" charset="0"/>
              </a:rPr>
              <a:t> </a:t>
            </a:r>
            <a:r>
              <a:rPr lang="ru-RU" sz="3600" b="1" i="1" u="sng" dirty="0" smtClean="0">
                <a:solidFill>
                  <a:srgbClr val="0070C0"/>
                </a:solidFill>
                <a:latin typeface="Times New Roman" pitchFamily="18" charset="0"/>
                <a:cs typeface="Times New Roman" pitchFamily="18" charset="0"/>
              </a:rPr>
              <a:t>натюрморт</a:t>
            </a:r>
            <a:r>
              <a:rPr lang="ru-RU" sz="3600" b="1" i="1" u="sng" dirty="0" smtClean="0">
                <a:latin typeface="Times New Roman" pitchFamily="18" charset="0"/>
                <a:cs typeface="Times New Roman" pitchFamily="18" charset="0"/>
              </a:rPr>
              <a:t> </a:t>
            </a:r>
            <a:r>
              <a:rPr lang="ru-RU" sz="3600" b="1" i="1" dirty="0" smtClean="0">
                <a:latin typeface="Times New Roman" pitchFamily="18" charset="0"/>
                <a:cs typeface="Times New Roman" pitchFamily="18" charset="0"/>
              </a:rPr>
              <a:t>( картина, на которой изображены фрукты, цветы, ваза с полевыми цветами)</a:t>
            </a:r>
            <a:r>
              <a:rPr lang="ru-RU" sz="3600" i="1" dirty="0" smtClean="0">
                <a:latin typeface="Times New Roman" pitchFamily="18" charset="0"/>
                <a:cs typeface="Times New Roman" pitchFamily="18" charset="0"/>
              </a:rPr>
              <a:t> – букет полевых ромашек, который стоит </a:t>
            </a:r>
            <a:r>
              <a:rPr lang="ru-RU" sz="3600" i="1" u="sng" dirty="0" smtClean="0">
                <a:latin typeface="Times New Roman" pitchFamily="18" charset="0"/>
                <a:cs typeface="Times New Roman" pitchFamily="18" charset="0"/>
              </a:rPr>
              <a:t>на полу</a:t>
            </a:r>
            <a:r>
              <a:rPr lang="ru-RU" sz="3600" i="1" dirty="0" smtClean="0">
                <a:latin typeface="Times New Roman" pitchFamily="18" charset="0"/>
                <a:cs typeface="Times New Roman" pitchFamily="18" charset="0"/>
              </a:rPr>
              <a:t>?</a:t>
            </a:r>
            <a:br>
              <a:rPr lang="ru-RU" sz="3600" i="1"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i="1" dirty="0" smtClean="0">
                <a:latin typeface="Times New Roman" pitchFamily="18" charset="0"/>
                <a:cs typeface="Times New Roman" pitchFamily="18" charset="0"/>
              </a:rPr>
              <a:t>- А может, художник нарисовал </a:t>
            </a:r>
            <a:r>
              <a:rPr lang="ru-RU" sz="3600" b="1" i="1" u="sng" dirty="0" smtClean="0">
                <a:solidFill>
                  <a:srgbClr val="0070C0"/>
                </a:solidFill>
                <a:latin typeface="Times New Roman" pitchFamily="18" charset="0"/>
                <a:cs typeface="Times New Roman" pitchFamily="18" charset="0"/>
              </a:rPr>
              <a:t>портрет </a:t>
            </a:r>
            <a:r>
              <a:rPr lang="ru-RU" sz="3600" i="1" dirty="0" smtClean="0">
                <a:latin typeface="Times New Roman" pitchFamily="18" charset="0"/>
                <a:cs typeface="Times New Roman" pitchFamily="18" charset="0"/>
              </a:rPr>
              <a:t>самих – </a:t>
            </a:r>
            <a:r>
              <a:rPr lang="ru-RU" sz="3600" i="1" u="sng" dirty="0" smtClean="0">
                <a:latin typeface="Times New Roman" pitchFamily="18" charset="0"/>
                <a:cs typeface="Times New Roman" pitchFamily="18" charset="0"/>
              </a:rPr>
              <a:t>непоседливых</a:t>
            </a:r>
            <a:r>
              <a:rPr lang="ru-RU" sz="3600" i="1" dirty="0" smtClean="0">
                <a:latin typeface="Times New Roman" pitchFamily="18" charset="0"/>
                <a:cs typeface="Times New Roman" pitchFamily="18" charset="0"/>
              </a:rPr>
              <a:t> </a:t>
            </a:r>
            <a:r>
              <a:rPr lang="ru-RU" sz="3600" i="1" u="sng" dirty="0" smtClean="0">
                <a:latin typeface="Times New Roman" pitchFamily="18" charset="0"/>
                <a:cs typeface="Times New Roman" pitchFamily="18" charset="0"/>
              </a:rPr>
              <a:t>мальчишек</a:t>
            </a:r>
            <a:r>
              <a:rPr lang="ru-RU" sz="3600" i="1" dirty="0" smtClean="0">
                <a:latin typeface="Times New Roman" pitchFamily="18" charset="0"/>
                <a:cs typeface="Times New Roman" pitchFamily="18" charset="0"/>
              </a:rPr>
              <a:t>?</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b="1" u="sng" dirty="0" smtClean="0">
                <a:latin typeface="Times New Roman" pitchFamily="18" charset="0"/>
                <a:cs typeface="Times New Roman" pitchFamily="18" charset="0"/>
              </a:rPr>
              <a:t> </a:t>
            </a:r>
            <a:r>
              <a:rPr lang="ru-RU" sz="3600" b="1" u="sng" dirty="0" smtClean="0"/>
              <a:t/>
            </a:r>
            <a:br>
              <a:rPr lang="ru-RU" sz="3600" b="1" u="sng" dirty="0" smtClean="0"/>
            </a:br>
            <a:r>
              <a:rPr lang="ru-RU" sz="3600" b="1" u="sng" dirty="0" smtClean="0"/>
              <a:t/>
            </a:r>
            <a:br>
              <a:rPr lang="ru-RU" sz="3600" b="1" u="sng" dirty="0" smtClean="0"/>
            </a:br>
            <a:r>
              <a:rPr lang="ru-RU" sz="3600" b="1" u="sng" dirty="0" smtClean="0"/>
              <a:t/>
            </a:r>
            <a:br>
              <a:rPr lang="ru-RU" sz="3600" b="1" u="sng" dirty="0" smtClean="0"/>
            </a:br>
            <a:r>
              <a:rPr lang="ru-RU" sz="3600" b="1" i="1" dirty="0" smtClean="0">
                <a:latin typeface="Times New Roman" pitchFamily="18" charset="0"/>
                <a:cs typeface="Times New Roman" pitchFamily="18" charset="0"/>
              </a:rPr>
              <a:t> </a:t>
            </a:r>
            <a:r>
              <a:rPr lang="ru-RU" sz="3600" i="1" dirty="0" smtClean="0">
                <a:latin typeface="Times New Roman" pitchFamily="18" charset="0"/>
                <a:cs typeface="Times New Roman" pitchFamily="18" charset="0"/>
              </a:rPr>
              <a:t/>
            </a:r>
            <a:br>
              <a:rPr lang="ru-RU" sz="3600" i="1" dirty="0" smtClean="0">
                <a:latin typeface="Times New Roman" pitchFamily="18" charset="0"/>
                <a:cs typeface="Times New Roman" pitchFamily="18" charset="0"/>
              </a:rPr>
            </a:br>
            <a:r>
              <a:rPr lang="ru-RU" sz="3600" i="1"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496"/>
            <a:ext cx="8229600" cy="4440246"/>
          </a:xfrm>
        </p:spPr>
        <p:txBody>
          <a:bodyPr>
            <a:normAutofit fontScale="90000"/>
          </a:bodyPr>
          <a:lstStyle/>
          <a:p>
            <a:r>
              <a:rPr lang="ru-RU" sz="3600" b="1" u="sng" dirty="0" smtClean="0"/>
              <a:t/>
            </a:r>
            <a:br>
              <a:rPr lang="ru-RU" sz="3600" b="1" u="sng" dirty="0" smtClean="0"/>
            </a:br>
            <a:r>
              <a:rPr lang="ru-RU" sz="3600" b="1" u="sng" dirty="0" smtClean="0">
                <a:latin typeface="Times New Roman" pitchFamily="18" charset="0"/>
                <a:cs typeface="Times New Roman" pitchFamily="18" charset="0"/>
              </a:rPr>
              <a:t>в) вид за окном</a:t>
            </a:r>
            <a:br>
              <a:rPr lang="ru-RU" sz="3600" b="1" u="sng" dirty="0" smtClean="0">
                <a:latin typeface="Times New Roman" pitchFamily="18" charset="0"/>
                <a:cs typeface="Times New Roman" pitchFamily="18" charset="0"/>
              </a:rPr>
            </a:br>
            <a:r>
              <a:rPr lang="ru-RU" sz="3600" b="1" u="sng" dirty="0" smtClean="0">
                <a:latin typeface="Times New Roman" pitchFamily="18" charset="0"/>
                <a:cs typeface="Times New Roman" pitchFamily="18" charset="0"/>
              </a:rPr>
              <a:t/>
            </a:r>
            <a:br>
              <a:rPr lang="ru-RU" sz="3600" b="1" u="sng" dirty="0" smtClean="0">
                <a:latin typeface="Times New Roman" pitchFamily="18" charset="0"/>
                <a:cs typeface="Times New Roman" pitchFamily="18" charset="0"/>
              </a:rPr>
            </a:br>
            <a:r>
              <a:rPr lang="ru-RU" sz="3200" i="1" dirty="0" smtClean="0">
                <a:latin typeface="Times New Roman" pitchFamily="18" charset="0"/>
                <a:cs typeface="Times New Roman" pitchFamily="18" charset="0"/>
              </a:rPr>
              <a:t> </a:t>
            </a:r>
            <a:r>
              <a:rPr lang="ru-RU" sz="3600" i="1" dirty="0" smtClean="0">
                <a:latin typeface="Times New Roman" pitchFamily="18" charset="0"/>
                <a:cs typeface="Times New Roman" pitchFamily="18" charset="0"/>
              </a:rPr>
              <a:t>Через открытое окно комнаты художника виднеется прекрасный </a:t>
            </a:r>
            <a:r>
              <a:rPr lang="ru-RU" sz="3600" b="1" i="1" dirty="0" smtClean="0">
                <a:solidFill>
                  <a:srgbClr val="0070C0"/>
                </a:solidFill>
                <a:latin typeface="Times New Roman" pitchFamily="18" charset="0"/>
                <a:cs typeface="Times New Roman" pitchFamily="18" charset="0"/>
              </a:rPr>
              <a:t>пейзаж</a:t>
            </a:r>
            <a:r>
              <a:rPr lang="ru-RU" sz="3600" i="1" dirty="0" smtClean="0">
                <a:latin typeface="Times New Roman" pitchFamily="18" charset="0"/>
                <a:cs typeface="Times New Roman" pitchFamily="18" charset="0"/>
              </a:rPr>
              <a:t>. </a:t>
            </a:r>
            <a:br>
              <a:rPr lang="ru-RU" sz="3600" i="1" dirty="0" smtClean="0">
                <a:latin typeface="Times New Roman" pitchFamily="18" charset="0"/>
                <a:cs typeface="Times New Roman" pitchFamily="18" charset="0"/>
              </a:rPr>
            </a:br>
            <a:r>
              <a:rPr lang="ru-RU" sz="3600" i="1" dirty="0" smtClean="0">
                <a:latin typeface="Times New Roman" pitchFamily="18" charset="0"/>
                <a:cs typeface="Times New Roman" pitchFamily="18" charset="0"/>
              </a:rPr>
              <a:t>Мы видим белые </a:t>
            </a:r>
            <a:r>
              <a:rPr lang="ru-RU" sz="3600" b="1" i="1" dirty="0" smtClean="0">
                <a:solidFill>
                  <a:srgbClr val="0070C0"/>
                </a:solidFill>
                <a:latin typeface="Times New Roman" pitchFamily="18" charset="0"/>
                <a:cs typeface="Times New Roman" pitchFamily="18" charset="0"/>
              </a:rPr>
              <a:t>берёзки</a:t>
            </a:r>
            <a:r>
              <a:rPr lang="ru-RU" sz="3600" i="1" dirty="0" smtClean="0">
                <a:latin typeface="Times New Roman" pitchFamily="18" charset="0"/>
                <a:cs typeface="Times New Roman" pitchFamily="18" charset="0"/>
              </a:rPr>
              <a:t>, их молодую свежую </a:t>
            </a:r>
            <a:r>
              <a:rPr lang="ru-RU" sz="3600" b="1" i="1" dirty="0" smtClean="0">
                <a:solidFill>
                  <a:srgbClr val="0070C0"/>
                </a:solidFill>
                <a:latin typeface="Times New Roman" pitchFamily="18" charset="0"/>
                <a:cs typeface="Times New Roman" pitchFamily="18" charset="0"/>
              </a:rPr>
              <a:t>зелень. </a:t>
            </a:r>
            <a:r>
              <a:rPr lang="ru-RU" sz="3600" i="1" dirty="0" smtClean="0">
                <a:latin typeface="Times New Roman" pitchFamily="18" charset="0"/>
                <a:cs typeface="Times New Roman" pitchFamily="18" charset="0"/>
              </a:rPr>
              <a:t/>
            </a:r>
            <a:br>
              <a:rPr lang="ru-RU" sz="3600" i="1" dirty="0" smtClean="0">
                <a:latin typeface="Times New Roman" pitchFamily="18" charset="0"/>
                <a:cs typeface="Times New Roman" pitchFamily="18" charset="0"/>
              </a:rPr>
            </a:br>
            <a:r>
              <a:rPr lang="ru-RU" sz="3600" i="1" dirty="0" smtClean="0">
                <a:latin typeface="Times New Roman" pitchFamily="18" charset="0"/>
                <a:cs typeface="Times New Roman" pitchFamily="18" charset="0"/>
              </a:rPr>
              <a:t>За берёзами – </a:t>
            </a:r>
            <a:r>
              <a:rPr lang="ru-RU" sz="3600" b="1" i="1" dirty="0" smtClean="0">
                <a:solidFill>
                  <a:srgbClr val="0070C0"/>
                </a:solidFill>
                <a:latin typeface="Times New Roman" pitchFamily="18" charset="0"/>
                <a:cs typeface="Times New Roman" pitchFamily="18" charset="0"/>
              </a:rPr>
              <a:t>поляна</a:t>
            </a:r>
            <a:r>
              <a:rPr lang="ru-RU" sz="3600" i="1" dirty="0" smtClean="0">
                <a:latin typeface="Times New Roman" pitchFamily="18" charset="0"/>
                <a:cs typeface="Times New Roman" pitchFamily="18" charset="0"/>
              </a:rPr>
              <a:t>, </a:t>
            </a:r>
            <a:r>
              <a:rPr lang="ru-RU" sz="3600" b="1" i="1" dirty="0" smtClean="0">
                <a:solidFill>
                  <a:srgbClr val="0070C0"/>
                </a:solidFill>
                <a:latin typeface="Times New Roman" pitchFamily="18" charset="0"/>
                <a:cs typeface="Times New Roman" pitchFamily="18" charset="0"/>
              </a:rPr>
              <a:t>трава</a:t>
            </a:r>
            <a:r>
              <a:rPr lang="ru-RU" sz="3600" i="1" dirty="0" smtClean="0">
                <a:latin typeface="Times New Roman" pitchFamily="18" charset="0"/>
                <a:cs typeface="Times New Roman" pitchFamily="18" charset="0"/>
              </a:rPr>
              <a:t> которой отливает изумрудным цветом. </a:t>
            </a:r>
            <a:br>
              <a:rPr lang="ru-RU" sz="3600" i="1" dirty="0" smtClean="0">
                <a:latin typeface="Times New Roman" pitchFamily="18" charset="0"/>
                <a:cs typeface="Times New Roman" pitchFamily="18" charset="0"/>
              </a:rPr>
            </a:br>
            <a:r>
              <a:rPr lang="ru-RU" sz="3600" i="1" dirty="0" smtClean="0">
                <a:latin typeface="Times New Roman" pitchFamily="18" charset="0"/>
                <a:cs typeface="Times New Roman" pitchFamily="18" charset="0"/>
              </a:rPr>
              <a:t>Вдалеке за поляной начинается </a:t>
            </a:r>
            <a:r>
              <a:rPr lang="ru-RU" sz="3600" b="1" i="1" dirty="0" smtClean="0">
                <a:solidFill>
                  <a:srgbClr val="0070C0"/>
                </a:solidFill>
                <a:latin typeface="Times New Roman" pitchFamily="18" charset="0"/>
                <a:cs typeface="Times New Roman" pitchFamily="18" charset="0"/>
              </a:rPr>
              <a:t>лес.</a:t>
            </a:r>
            <a:r>
              <a:rPr lang="ru-RU" sz="3600" i="1" dirty="0" smtClean="0">
                <a:latin typeface="Times New Roman" pitchFamily="18" charset="0"/>
                <a:cs typeface="Times New Roman" pitchFamily="18" charset="0"/>
              </a:rPr>
              <a:t> Он словно окутан дымкой.</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i="1" dirty="0" smtClean="0">
                <a:latin typeface="Times New Roman" pitchFamily="18" charset="0"/>
                <a:cs typeface="Times New Roman" pitchFamily="18" charset="0"/>
              </a:rPr>
              <a:t>Возникает </a:t>
            </a:r>
            <a:r>
              <a:rPr lang="ru-RU" sz="3600" b="1" i="1" dirty="0" smtClean="0">
                <a:solidFill>
                  <a:srgbClr val="0070C0"/>
                </a:solidFill>
                <a:latin typeface="Times New Roman" pitchFamily="18" charset="0"/>
                <a:cs typeface="Times New Roman" pitchFamily="18" charset="0"/>
              </a:rPr>
              <a:t>ощущение</a:t>
            </a:r>
            <a:r>
              <a:rPr lang="ru-RU" sz="3600" i="1" dirty="0" smtClean="0">
                <a:latin typeface="Times New Roman" pitchFamily="18" charset="0"/>
                <a:cs typeface="Times New Roman" pitchFamily="18" charset="0"/>
              </a:rPr>
              <a:t> тёплого </a:t>
            </a:r>
            <a:r>
              <a:rPr lang="ru-RU" sz="3600" b="1" i="1" dirty="0" smtClean="0">
                <a:solidFill>
                  <a:srgbClr val="0070C0"/>
                </a:solidFill>
                <a:latin typeface="Times New Roman" pitchFamily="18" charset="0"/>
                <a:cs typeface="Times New Roman" pitchFamily="18" charset="0"/>
              </a:rPr>
              <a:t>солнца</a:t>
            </a:r>
            <a:r>
              <a:rPr lang="ru-RU" sz="3600" i="1" dirty="0" smtClean="0">
                <a:latin typeface="Times New Roman" pitchFamily="18" charset="0"/>
                <a:cs typeface="Times New Roman" pitchFamily="18" charset="0"/>
              </a:rPr>
              <a:t>, ласкового </a:t>
            </a:r>
            <a:r>
              <a:rPr lang="ru-RU" sz="3600" b="1" i="1" dirty="0" smtClean="0">
                <a:solidFill>
                  <a:srgbClr val="0070C0"/>
                </a:solidFill>
                <a:latin typeface="Times New Roman" pitchFamily="18" charset="0"/>
                <a:cs typeface="Times New Roman" pitchFamily="18" charset="0"/>
              </a:rPr>
              <a:t>ветерка .</a:t>
            </a:r>
            <a:r>
              <a:rPr lang="ru-RU" sz="3600" b="1" u="sng" dirty="0" smtClean="0">
                <a:latin typeface="Times New Roman" pitchFamily="18" charset="0"/>
                <a:cs typeface="Times New Roman" pitchFamily="18" charset="0"/>
              </a:rPr>
              <a:t/>
            </a:r>
            <a:br>
              <a:rPr lang="ru-RU" sz="3600" b="1" u="sng" dirty="0" smtClean="0">
                <a:latin typeface="Times New Roman" pitchFamily="18" charset="0"/>
                <a:cs typeface="Times New Roman" pitchFamily="18" charset="0"/>
              </a:rPr>
            </a:br>
            <a:r>
              <a:rPr lang="ru-RU" sz="3600" b="1" u="sng" dirty="0" smtClean="0">
                <a:latin typeface="Times New Roman" pitchFamily="18" charset="0"/>
                <a:cs typeface="Times New Roman" pitchFamily="18" charset="0"/>
              </a:rPr>
              <a:t/>
            </a:r>
            <a:br>
              <a:rPr lang="ru-RU" sz="3600" b="1" u="sng"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b="1" u="sng" dirty="0" smtClean="0">
                <a:latin typeface="Times New Roman" pitchFamily="18" charset="0"/>
                <a:cs typeface="Times New Roman" pitchFamily="18" charset="0"/>
              </a:rPr>
              <a:t> </a:t>
            </a:r>
            <a:r>
              <a:rPr lang="ru-RU" sz="3600" b="1" u="sng" dirty="0" smtClean="0"/>
              <a:t/>
            </a:r>
            <a:br>
              <a:rPr lang="ru-RU" sz="3600" b="1" u="sng" dirty="0" smtClean="0"/>
            </a:br>
            <a:r>
              <a:rPr lang="ru-RU" sz="3600" b="1" u="sng" dirty="0" smtClean="0"/>
              <a:t/>
            </a:r>
            <a:br>
              <a:rPr lang="ru-RU" sz="3600" b="1" u="sng" dirty="0" smtClean="0"/>
            </a:br>
            <a:r>
              <a:rPr lang="ru-RU" sz="3600" b="1" u="sng" dirty="0" smtClean="0"/>
              <a:t/>
            </a:r>
            <a:br>
              <a:rPr lang="ru-RU" sz="3600" b="1" u="sng" dirty="0" smtClean="0"/>
            </a:br>
            <a:r>
              <a:rPr lang="ru-RU" sz="3600" b="1" i="1" dirty="0" smtClean="0">
                <a:latin typeface="Times New Roman" pitchFamily="18" charset="0"/>
                <a:cs typeface="Times New Roman" pitchFamily="18" charset="0"/>
              </a:rPr>
              <a:t> </a:t>
            </a:r>
            <a:r>
              <a:rPr lang="ru-RU" sz="3600" i="1" dirty="0" smtClean="0">
                <a:latin typeface="Times New Roman" pitchFamily="18" charset="0"/>
                <a:cs typeface="Times New Roman" pitchFamily="18" charset="0"/>
              </a:rPr>
              <a:t/>
            </a:r>
            <a:br>
              <a:rPr lang="ru-RU" sz="3600" i="1" dirty="0" smtClean="0">
                <a:latin typeface="Times New Roman" pitchFamily="18" charset="0"/>
                <a:cs typeface="Times New Roman" pitchFamily="18" charset="0"/>
              </a:rPr>
            </a:br>
            <a:r>
              <a:rPr lang="ru-RU" sz="3600" i="1"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286124"/>
            <a:ext cx="8229600" cy="4011618"/>
          </a:xfrm>
        </p:spPr>
        <p:txBody>
          <a:bodyPr>
            <a:normAutofit fontScale="90000"/>
          </a:bodyPr>
          <a:lstStyle/>
          <a:p>
            <a:r>
              <a:rPr lang="ru-RU" sz="3600" b="1" u="sng" dirty="0" smtClean="0"/>
              <a:t/>
            </a:r>
            <a:br>
              <a:rPr lang="ru-RU" sz="3600" b="1" u="sng" dirty="0" smtClean="0"/>
            </a:br>
            <a:r>
              <a:rPr lang="ru-RU" sz="3600" b="1" u="sng" dirty="0" smtClean="0">
                <a:latin typeface="Times New Roman" pitchFamily="18" charset="0"/>
                <a:cs typeface="Times New Roman" pitchFamily="18" charset="0"/>
              </a:rPr>
              <a:t>г) первые зрители</a:t>
            </a:r>
            <a:br>
              <a:rPr lang="ru-RU" sz="3600" b="1" u="sng" dirty="0" smtClean="0">
                <a:latin typeface="Times New Roman" pitchFamily="18" charset="0"/>
                <a:cs typeface="Times New Roman" pitchFamily="18" charset="0"/>
              </a:rPr>
            </a:br>
            <a:r>
              <a:rPr lang="ru-RU" sz="3600" b="1" u="sng" dirty="0" smtClean="0">
                <a:latin typeface="Times New Roman" pitchFamily="18" charset="0"/>
                <a:cs typeface="Times New Roman" pitchFamily="18" charset="0"/>
              </a:rPr>
              <a:t/>
            </a:r>
            <a:br>
              <a:rPr lang="ru-RU" sz="3600" b="1" u="sng" dirty="0" smtClean="0">
                <a:latin typeface="Times New Roman" pitchFamily="18" charset="0"/>
                <a:cs typeface="Times New Roman" pitchFamily="18" charset="0"/>
              </a:rPr>
            </a:br>
            <a:r>
              <a:rPr lang="ru-RU" sz="3200" i="1" dirty="0" smtClean="0">
                <a:latin typeface="Times New Roman" pitchFamily="18" charset="0"/>
                <a:cs typeface="Times New Roman" pitchFamily="18" charset="0"/>
              </a:rPr>
              <a:t> </a:t>
            </a:r>
            <a:r>
              <a:rPr lang="ru-RU" sz="3200" b="1" i="1" dirty="0" smtClean="0">
                <a:solidFill>
                  <a:srgbClr val="0070C0"/>
                </a:solidFill>
                <a:latin typeface="Times New Roman" pitchFamily="18" charset="0"/>
                <a:cs typeface="Times New Roman" pitchFamily="18" charset="0"/>
              </a:rPr>
              <a:t>Мальчики </a:t>
            </a:r>
            <a:r>
              <a:rPr lang="ru-RU" sz="3200" i="1" dirty="0" smtClean="0">
                <a:latin typeface="Times New Roman" pitchFamily="18" charset="0"/>
                <a:cs typeface="Times New Roman" pitchFamily="18" charset="0"/>
              </a:rPr>
              <a:t>заглядывают в раскрытое окно мастерской.</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ru-RU" sz="3200" i="1" dirty="0" smtClean="0">
                <a:latin typeface="Times New Roman" pitchFamily="18" charset="0"/>
                <a:cs typeface="Times New Roman" pitchFamily="18" charset="0"/>
              </a:rPr>
              <a:t>На </a:t>
            </a:r>
            <a:r>
              <a:rPr lang="ru-RU" sz="3200" i="1" dirty="0" smtClean="0">
                <a:latin typeface="Times New Roman" pitchFamily="18" charset="0"/>
                <a:cs typeface="Times New Roman" pitchFamily="18" charset="0"/>
              </a:rPr>
              <a:t>их лицах написаны </a:t>
            </a:r>
            <a:r>
              <a:rPr lang="ru-RU" sz="3200" b="1" i="1" dirty="0" smtClean="0">
                <a:solidFill>
                  <a:srgbClr val="0070C0"/>
                </a:solidFill>
                <a:latin typeface="Times New Roman" pitchFamily="18" charset="0"/>
                <a:cs typeface="Times New Roman" pitchFamily="18" charset="0"/>
              </a:rPr>
              <a:t>любопытство</a:t>
            </a:r>
            <a:r>
              <a:rPr lang="ru-RU" sz="3200" i="1" dirty="0" smtClean="0">
                <a:latin typeface="Times New Roman" pitchFamily="18" charset="0"/>
                <a:cs typeface="Times New Roman" pitchFamily="18" charset="0"/>
              </a:rPr>
              <a:t> и живой </a:t>
            </a:r>
            <a:r>
              <a:rPr lang="ru-RU" sz="3200" b="1" i="1" dirty="0" smtClean="0">
                <a:solidFill>
                  <a:srgbClr val="0070C0"/>
                </a:solidFill>
                <a:latin typeface="Times New Roman" pitchFamily="18" charset="0"/>
                <a:cs typeface="Times New Roman" pitchFamily="18" charset="0"/>
              </a:rPr>
              <a:t>интерес.</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 </a:t>
            </a:r>
            <a:br>
              <a:rPr lang="ru-RU" sz="3200" dirty="0" smtClean="0">
                <a:latin typeface="Times New Roman" pitchFamily="18" charset="0"/>
                <a:cs typeface="Times New Roman" pitchFamily="18" charset="0"/>
              </a:rPr>
            </a:br>
            <a:r>
              <a:rPr lang="ru-RU" sz="3200" i="1" dirty="0" smtClean="0">
                <a:latin typeface="Times New Roman" pitchFamily="18" charset="0"/>
                <a:cs typeface="Times New Roman" pitchFamily="18" charset="0"/>
              </a:rPr>
              <a:t>Старший мальчик внимательно смотрит на </a:t>
            </a:r>
            <a:r>
              <a:rPr lang="ru-RU" sz="3200" b="1" i="1" dirty="0" smtClean="0">
                <a:solidFill>
                  <a:srgbClr val="0070C0"/>
                </a:solidFill>
                <a:latin typeface="Times New Roman" pitchFamily="18" charset="0"/>
                <a:cs typeface="Times New Roman" pitchFamily="18" charset="0"/>
              </a:rPr>
              <a:t>картину</a:t>
            </a:r>
            <a:r>
              <a:rPr lang="ru-RU" sz="3200" i="1" dirty="0" smtClean="0">
                <a:latin typeface="Times New Roman" pitchFamily="18" charset="0"/>
                <a:cs typeface="Times New Roman" pitchFamily="18" charset="0"/>
              </a:rPr>
              <a:t>, а младшего больше привлекает сама </a:t>
            </a:r>
            <a:r>
              <a:rPr lang="ru-RU" sz="3200" b="1" i="1" dirty="0" smtClean="0">
                <a:solidFill>
                  <a:srgbClr val="0070C0"/>
                </a:solidFill>
                <a:latin typeface="Times New Roman" pitchFamily="18" charset="0"/>
                <a:cs typeface="Times New Roman" pitchFamily="18" charset="0"/>
              </a:rPr>
              <a:t>обстановка мастерской</a:t>
            </a:r>
            <a:r>
              <a:rPr lang="ru-RU" sz="3200" b="1" i="1" dirty="0" smtClean="0">
                <a:latin typeface="Times New Roman" pitchFamily="18" charset="0"/>
                <a:cs typeface="Times New Roman" pitchFamily="18" charset="0"/>
              </a:rPr>
              <a:t>.</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 </a:t>
            </a:r>
            <a:br>
              <a:rPr lang="ru-RU" sz="3200" dirty="0" smtClean="0">
                <a:latin typeface="Times New Roman" pitchFamily="18" charset="0"/>
                <a:cs typeface="Times New Roman" pitchFamily="18" charset="0"/>
              </a:rPr>
            </a:br>
            <a:r>
              <a:rPr lang="ru-RU" sz="3200" i="1" dirty="0" smtClean="0">
                <a:latin typeface="Times New Roman" pitchFamily="18" charset="0"/>
                <a:cs typeface="Times New Roman" pitchFamily="18" charset="0"/>
              </a:rPr>
              <a:t>Мальчики рады и горды, что </a:t>
            </a:r>
            <a:r>
              <a:rPr lang="ru-RU" sz="3200" b="1" i="1" dirty="0" smtClean="0">
                <a:solidFill>
                  <a:srgbClr val="0070C0"/>
                </a:solidFill>
                <a:latin typeface="Times New Roman" pitchFamily="18" charset="0"/>
                <a:cs typeface="Times New Roman" pitchFamily="18" charset="0"/>
              </a:rPr>
              <a:t>приобщились к </a:t>
            </a:r>
            <a:r>
              <a:rPr lang="ru-RU" sz="3200" b="1" i="1" dirty="0" smtClean="0">
                <a:solidFill>
                  <a:srgbClr val="0070C0"/>
                </a:solidFill>
                <a:latin typeface="Times New Roman" pitchFamily="18" charset="0"/>
                <a:cs typeface="Times New Roman" pitchFamily="18" charset="0"/>
              </a:rPr>
              <a:t>тайне</a:t>
            </a:r>
            <a:r>
              <a:rPr lang="ru-RU" sz="3200" i="1" dirty="0" smtClean="0">
                <a:latin typeface="Times New Roman" pitchFamily="18" charset="0"/>
                <a:cs typeface="Times New Roman" pitchFamily="18" charset="0"/>
              </a:rPr>
              <a:t>. Несомненно, настоящее </a:t>
            </a:r>
            <a:r>
              <a:rPr lang="ru-RU" sz="3200" i="1" dirty="0" smtClean="0">
                <a:latin typeface="Times New Roman" pitchFamily="18" charset="0"/>
                <a:cs typeface="Times New Roman" pitchFamily="18" charset="0"/>
              </a:rPr>
              <a:t>мастерство – это всегда тайна. </a:t>
            </a:r>
            <a:r>
              <a:rPr lang="ru-RU" sz="3600" b="1" u="sng" dirty="0" smtClean="0">
                <a:latin typeface="Times New Roman" pitchFamily="18" charset="0"/>
                <a:cs typeface="Times New Roman" pitchFamily="18" charset="0"/>
              </a:rPr>
              <a:t/>
            </a:r>
            <a:br>
              <a:rPr lang="ru-RU" sz="3600" b="1" u="sng" dirty="0" smtClean="0">
                <a:latin typeface="Times New Roman" pitchFamily="18" charset="0"/>
                <a:cs typeface="Times New Roman" pitchFamily="18" charset="0"/>
              </a:rPr>
            </a:br>
            <a:r>
              <a:rPr lang="ru-RU" sz="3600" b="1" u="sng" dirty="0" smtClean="0">
                <a:latin typeface="Times New Roman" pitchFamily="18" charset="0"/>
                <a:cs typeface="Times New Roman" pitchFamily="18" charset="0"/>
              </a:rPr>
              <a:t/>
            </a:r>
            <a:br>
              <a:rPr lang="ru-RU" sz="3600" b="1" u="sng"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b="1" u="sng" dirty="0" smtClean="0">
                <a:latin typeface="Times New Roman" pitchFamily="18" charset="0"/>
                <a:cs typeface="Times New Roman" pitchFamily="18" charset="0"/>
              </a:rPr>
              <a:t> </a:t>
            </a:r>
            <a:r>
              <a:rPr lang="ru-RU" sz="3600" b="1" u="sng" dirty="0" smtClean="0"/>
              <a:t/>
            </a:r>
            <a:br>
              <a:rPr lang="ru-RU" sz="3600" b="1" u="sng" dirty="0" smtClean="0"/>
            </a:br>
            <a:r>
              <a:rPr lang="ru-RU" sz="3600" b="1" u="sng" dirty="0" smtClean="0"/>
              <a:t/>
            </a:r>
            <a:br>
              <a:rPr lang="ru-RU" sz="3600" b="1" u="sng" dirty="0" smtClean="0"/>
            </a:br>
            <a:r>
              <a:rPr lang="ru-RU" sz="3600" b="1" u="sng" dirty="0" smtClean="0"/>
              <a:t/>
            </a:r>
            <a:br>
              <a:rPr lang="ru-RU" sz="3600" b="1" u="sng" dirty="0" smtClean="0"/>
            </a:br>
            <a:r>
              <a:rPr lang="ru-RU" sz="3600" b="1" i="1" dirty="0" smtClean="0">
                <a:latin typeface="Times New Roman" pitchFamily="18" charset="0"/>
                <a:cs typeface="Times New Roman" pitchFamily="18" charset="0"/>
              </a:rPr>
              <a:t> </a:t>
            </a:r>
            <a:r>
              <a:rPr lang="ru-RU" sz="3600" i="1" dirty="0" smtClean="0">
                <a:latin typeface="Times New Roman" pitchFamily="18" charset="0"/>
                <a:cs typeface="Times New Roman" pitchFamily="18" charset="0"/>
              </a:rPr>
              <a:t/>
            </a:r>
            <a:br>
              <a:rPr lang="ru-RU" sz="3600" i="1" dirty="0" smtClean="0">
                <a:latin typeface="Times New Roman" pitchFamily="18" charset="0"/>
                <a:cs typeface="Times New Roman" pitchFamily="18" charset="0"/>
              </a:rPr>
            </a:br>
            <a:r>
              <a:rPr lang="ru-RU" sz="3600" i="1"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714620"/>
            <a:ext cx="8229600" cy="1143000"/>
          </a:xfrm>
        </p:spPr>
        <p:txBody>
          <a:bodyPr>
            <a:normAutofit fontScale="90000"/>
          </a:bodyPr>
          <a:lstStyle/>
          <a:p>
            <a:pPr algn="l"/>
            <a:r>
              <a:rPr lang="ru-RU" b="1" i="1" u="sng" dirty="0" smtClean="0">
                <a:solidFill>
                  <a:srgbClr val="FF0000"/>
                </a:solidFill>
                <a:latin typeface="Times New Roman" pitchFamily="18" charset="0"/>
                <a:cs typeface="Times New Roman" pitchFamily="18" charset="0"/>
              </a:rPr>
              <a:t>I I.</a:t>
            </a:r>
            <a:r>
              <a:rPr lang="ru-RU" i="1" u="sng" dirty="0" smtClean="0">
                <a:solidFill>
                  <a:srgbClr val="FF0000"/>
                </a:solidFill>
                <a:latin typeface="Times New Roman" pitchFamily="18" charset="0"/>
                <a:cs typeface="Times New Roman" pitchFamily="18" charset="0"/>
              </a:rPr>
              <a:t> </a:t>
            </a:r>
            <a:r>
              <a:rPr lang="ru-RU" b="1" i="1" u="sng" dirty="0" smtClean="0">
                <a:solidFill>
                  <a:srgbClr val="FF0000"/>
                </a:solidFill>
                <a:latin typeface="Times New Roman" pitchFamily="18" charset="0"/>
                <a:cs typeface="Times New Roman" pitchFamily="18" charset="0"/>
              </a:rPr>
              <a:t>Описание картины</a:t>
            </a:r>
            <a:r>
              <a:rPr lang="ru-RU" b="1" i="1" u="sng" dirty="0" smtClean="0">
                <a:solidFill>
                  <a:srgbClr val="FF0000"/>
                </a:solidFill>
                <a:latin typeface="Times New Roman" pitchFamily="18" charset="0"/>
                <a:cs typeface="Times New Roman" pitchFamily="18" charset="0"/>
              </a:rPr>
              <a:t>:</a:t>
            </a:r>
            <a:br>
              <a:rPr lang="ru-RU" b="1" i="1" u="sng" dirty="0" smtClean="0">
                <a:solidFill>
                  <a:srgbClr val="FF0000"/>
                </a:solidFill>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а) обстановка </a:t>
            </a:r>
            <a:r>
              <a:rPr lang="ru-RU" b="1" i="1" dirty="0" smtClean="0">
                <a:latin typeface="Times New Roman" pitchFamily="18" charset="0"/>
                <a:cs typeface="Times New Roman" pitchFamily="18" charset="0"/>
              </a:rPr>
              <a:t>комнаты художника;</a:t>
            </a:r>
            <a:br>
              <a:rPr lang="ru-RU" b="1" i="1"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б) картина на мольберте</a:t>
            </a:r>
            <a:r>
              <a:rPr lang="ru-RU" b="1" i="1" dirty="0" smtClean="0">
                <a:latin typeface="Times New Roman" pitchFamily="18" charset="0"/>
                <a:cs typeface="Times New Roman" pitchFamily="18" charset="0"/>
              </a:rPr>
              <a:t>;</a:t>
            </a:r>
            <a:br>
              <a:rPr lang="ru-RU" b="1" i="1"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в) вид за окном</a:t>
            </a:r>
            <a:r>
              <a:rPr lang="ru-RU" b="1" i="1" dirty="0" smtClean="0">
                <a:latin typeface="Times New Roman" pitchFamily="18" charset="0"/>
                <a:cs typeface="Times New Roman" pitchFamily="18" charset="0"/>
              </a:rPr>
              <a:t>;</a:t>
            </a:r>
            <a:br>
              <a:rPr lang="ru-RU" b="1" i="1"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г) первые зрители.</a:t>
            </a: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74638"/>
            <a:ext cx="8572560" cy="6369072"/>
          </a:xfrm>
        </p:spPr>
        <p:txBody>
          <a:bodyPr>
            <a:normAutofit/>
          </a:bodyPr>
          <a:lstStyle/>
          <a:p>
            <a:pPr algn="l"/>
            <a:r>
              <a:rPr lang="ru-RU" sz="2800" b="1" dirty="0" smtClean="0">
                <a:solidFill>
                  <a:srgbClr val="FF0000"/>
                </a:solidFill>
                <a:latin typeface="Times New Roman" pitchFamily="18" charset="0"/>
                <a:cs typeface="Times New Roman" pitchFamily="18" charset="0"/>
              </a:rPr>
              <a:t>Слова-помощники для написания основной части сочинения (распределите их в рабочие материалы соответствующих пунктов плана сочинения):</a:t>
            </a:r>
            <a:br>
              <a:rPr lang="ru-RU" sz="2800" b="1" dirty="0" smtClean="0">
                <a:solidFill>
                  <a:srgbClr val="FF0000"/>
                </a:solidFill>
                <a:latin typeface="Times New Roman" pitchFamily="18" charset="0"/>
                <a:cs typeface="Times New Roman" pitchFamily="18" charset="0"/>
              </a:rPr>
            </a:br>
            <a:r>
              <a:rPr lang="ru-RU" sz="2800" b="1" i="1" dirty="0" smtClean="0">
                <a:latin typeface="Times New Roman" pitchFamily="18" charset="0"/>
                <a:cs typeface="Times New Roman" pitchFamily="18" charset="0"/>
              </a:rPr>
              <a:t>Редкий, необычный сюжет; </a:t>
            </a:r>
            <a:br>
              <a:rPr lang="ru-RU" sz="2800" b="1" i="1" dirty="0" smtClean="0">
                <a:latin typeface="Times New Roman" pitchFamily="18" charset="0"/>
                <a:cs typeface="Times New Roman" pitchFamily="18" charset="0"/>
              </a:rPr>
            </a:br>
            <a:r>
              <a:rPr lang="ru-RU" sz="2800" b="1" i="1" dirty="0" smtClean="0">
                <a:latin typeface="Times New Roman" pitchFamily="18" charset="0"/>
                <a:cs typeface="Times New Roman" pitchFamily="18" charset="0"/>
              </a:rPr>
              <a:t>просторная светлая комната; </a:t>
            </a:r>
            <a:br>
              <a:rPr lang="ru-RU" sz="2800" b="1" i="1" dirty="0" smtClean="0">
                <a:latin typeface="Times New Roman" pitchFamily="18" charset="0"/>
                <a:cs typeface="Times New Roman" pitchFamily="18" charset="0"/>
              </a:rPr>
            </a:br>
            <a:r>
              <a:rPr lang="ru-RU" sz="2800" b="1" i="1" dirty="0" smtClean="0">
                <a:latin typeface="Times New Roman" pitchFamily="18" charset="0"/>
                <a:cs typeface="Times New Roman" pitchFamily="18" charset="0"/>
              </a:rPr>
              <a:t>старинное кресло, деревянные подлокотники, гнутые ножки; </a:t>
            </a:r>
            <a:br>
              <a:rPr lang="ru-RU" sz="2800" b="1" i="1" dirty="0" smtClean="0">
                <a:latin typeface="Times New Roman" pitchFamily="18" charset="0"/>
                <a:cs typeface="Times New Roman" pitchFamily="18" charset="0"/>
              </a:rPr>
            </a:br>
            <a:r>
              <a:rPr lang="ru-RU" sz="2800" b="1" i="1" dirty="0" smtClean="0">
                <a:latin typeface="Times New Roman" pitchFamily="18" charset="0"/>
                <a:cs typeface="Times New Roman" pitchFamily="18" charset="0"/>
              </a:rPr>
              <a:t>распахнутое настежь окно; </a:t>
            </a:r>
            <a:br>
              <a:rPr lang="ru-RU" sz="2800" b="1" i="1" dirty="0" smtClean="0">
                <a:latin typeface="Times New Roman" pitchFamily="18" charset="0"/>
                <a:cs typeface="Times New Roman" pitchFamily="18" charset="0"/>
              </a:rPr>
            </a:br>
            <a:r>
              <a:rPr lang="ru-RU" sz="2800" b="1" i="1" dirty="0" smtClean="0">
                <a:latin typeface="Times New Roman" pitchFamily="18" charset="0"/>
                <a:cs typeface="Times New Roman" pitchFamily="18" charset="0"/>
              </a:rPr>
              <a:t>тонкая светлая занавеска;</a:t>
            </a:r>
            <a:br>
              <a:rPr lang="ru-RU" sz="2800" b="1" i="1" dirty="0" smtClean="0">
                <a:latin typeface="Times New Roman" pitchFamily="18" charset="0"/>
                <a:cs typeface="Times New Roman" pitchFamily="18" charset="0"/>
              </a:rPr>
            </a:br>
            <a:r>
              <a:rPr lang="ru-RU" sz="2800" b="1" i="1" dirty="0" smtClean="0">
                <a:latin typeface="Times New Roman" pitchFamily="18" charset="0"/>
                <a:cs typeface="Times New Roman" pitchFamily="18" charset="0"/>
              </a:rPr>
              <a:t>мольберт, повёрнутый к окну; </a:t>
            </a:r>
            <a:br>
              <a:rPr lang="ru-RU" sz="2800" b="1" i="1" dirty="0" smtClean="0">
                <a:latin typeface="Times New Roman" pitchFamily="18" charset="0"/>
                <a:cs typeface="Times New Roman" pitchFamily="18" charset="0"/>
              </a:rPr>
            </a:br>
            <a:r>
              <a:rPr lang="ru-RU" sz="2800" b="1" i="1" dirty="0" smtClean="0">
                <a:latin typeface="Times New Roman" pitchFamily="18" charset="0"/>
                <a:cs typeface="Times New Roman" pitchFamily="18" charset="0"/>
              </a:rPr>
              <a:t>керамическая ваза, букет полевых ромашек; белоствольные берёзы, свежая зелень, изумрудная трава; </a:t>
            </a:r>
            <a:br>
              <a:rPr lang="ru-RU" sz="2800" b="1" i="1" dirty="0" smtClean="0">
                <a:latin typeface="Times New Roman" pitchFamily="18" charset="0"/>
                <a:cs typeface="Times New Roman" pitchFamily="18" charset="0"/>
              </a:rPr>
            </a:br>
            <a:r>
              <a:rPr lang="ru-RU" sz="2800" b="1" i="1" dirty="0" smtClean="0">
                <a:latin typeface="Times New Roman" pitchFamily="18" charset="0"/>
                <a:cs typeface="Times New Roman" pitchFamily="18" charset="0"/>
              </a:rPr>
              <a:t>неподдельный интерес.</a:t>
            </a:r>
            <a:endParaRPr lang="ru-RU" sz="2800" b="1" i="1" dirty="0">
              <a:solidFill>
                <a:srgbClr val="FF0000"/>
              </a:solidFill>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3214686"/>
            <a:ext cx="8786874" cy="2000264"/>
          </a:xfrm>
        </p:spPr>
        <p:txBody>
          <a:bodyPr>
            <a:normAutofit fontScale="90000"/>
          </a:bodyPr>
          <a:lstStyle/>
          <a:p>
            <a:pPr algn="l"/>
            <a:r>
              <a:rPr lang="ru-RU" sz="3600" b="1" dirty="0" smtClean="0">
                <a:solidFill>
                  <a:srgbClr val="FF0000"/>
                </a:solidFill>
                <a:latin typeface="Times New Roman" pitchFamily="18" charset="0"/>
                <a:cs typeface="Times New Roman" pitchFamily="18" charset="0"/>
              </a:rPr>
              <a:t>План сочинения:</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b="1" u="sng" dirty="0" smtClean="0">
                <a:latin typeface="Times New Roman" pitchFamily="18" charset="0"/>
                <a:cs typeface="Times New Roman" pitchFamily="18" charset="0"/>
              </a:rPr>
              <a:t>I I I. Общее настроение от картины и её идея</a:t>
            </a:r>
            <a:r>
              <a:rPr lang="ru-RU" sz="3600" b="1" u="sng" dirty="0" smtClean="0"/>
              <a:t/>
            </a:r>
            <a:br>
              <a:rPr lang="ru-RU" sz="3600" b="1" u="sng" dirty="0" smtClean="0"/>
            </a:br>
            <a:r>
              <a:rPr lang="ru-RU" sz="3600" b="1" u="sng" dirty="0" smtClean="0"/>
              <a:t/>
            </a:r>
            <a:br>
              <a:rPr lang="ru-RU" sz="3600" b="1" u="sng" dirty="0" smtClean="0"/>
            </a:br>
            <a:r>
              <a:rPr lang="ru-RU" sz="3600" dirty="0" smtClean="0">
                <a:latin typeface="Times New Roman" pitchFamily="18" charset="0"/>
                <a:cs typeface="Times New Roman" pitchFamily="18" charset="0"/>
              </a:rPr>
              <a:t>(</a:t>
            </a:r>
            <a:r>
              <a:rPr lang="ru-RU" sz="3600" b="1" i="1" dirty="0" smtClean="0">
                <a:latin typeface="Times New Roman" pitchFamily="18" charset="0"/>
                <a:cs typeface="Times New Roman" pitchFamily="18" charset="0"/>
              </a:rPr>
              <a:t>Яркое, красочное, летнее, приподнятое, жизнерадостное настроение. </a:t>
            </a:r>
            <a:br>
              <a:rPr lang="ru-RU" sz="3600" b="1" i="1" dirty="0" smtClean="0">
                <a:latin typeface="Times New Roman" pitchFamily="18" charset="0"/>
                <a:cs typeface="Times New Roman" pitchFamily="18" charset="0"/>
              </a:rPr>
            </a:br>
            <a:r>
              <a:rPr lang="ru-RU" sz="3600" b="1" i="1" dirty="0" smtClean="0">
                <a:latin typeface="Times New Roman" pitchFamily="18" charset="0"/>
                <a:cs typeface="Times New Roman" pitchFamily="18" charset="0"/>
              </a:rPr>
              <a:t/>
            </a:r>
            <a:br>
              <a:rPr lang="ru-RU" sz="3600" b="1" i="1" dirty="0" smtClean="0">
                <a:latin typeface="Times New Roman" pitchFamily="18" charset="0"/>
                <a:cs typeface="Times New Roman" pitchFamily="18" charset="0"/>
              </a:rPr>
            </a:br>
            <a:r>
              <a:rPr lang="ru-RU" sz="3600" b="1" i="1" dirty="0" smtClean="0">
                <a:latin typeface="Times New Roman" pitchFamily="18" charset="0"/>
                <a:cs typeface="Times New Roman" pitchFamily="18" charset="0"/>
              </a:rPr>
              <a:t>Картина Е.В. </a:t>
            </a:r>
            <a:r>
              <a:rPr lang="ru-RU" sz="3600" b="1" i="1" dirty="0" err="1" smtClean="0">
                <a:latin typeface="Times New Roman" pitchFamily="18" charset="0"/>
                <a:cs typeface="Times New Roman" pitchFamily="18" charset="0"/>
              </a:rPr>
              <a:t>Сыромятниковой</a:t>
            </a:r>
            <a:r>
              <a:rPr lang="ru-RU" sz="3600" b="1" i="1" dirty="0" smtClean="0">
                <a:latin typeface="Times New Roman" pitchFamily="18" charset="0"/>
                <a:cs typeface="Times New Roman" pitchFamily="18" charset="0"/>
              </a:rPr>
              <a:t> «Первые зрители» необычна прежде всего по жанру. Здесь есть и </a:t>
            </a:r>
            <a:r>
              <a:rPr lang="ru-RU" sz="3600" b="1" i="1" u="sng" dirty="0" smtClean="0">
                <a:latin typeface="Times New Roman" pitchFamily="18" charset="0"/>
                <a:cs typeface="Times New Roman" pitchFamily="18" charset="0"/>
              </a:rPr>
              <a:t>пейзаж</a:t>
            </a:r>
            <a:r>
              <a:rPr lang="ru-RU" sz="3600" b="1" i="1" dirty="0" smtClean="0">
                <a:latin typeface="Times New Roman" pitchFamily="18" charset="0"/>
                <a:cs typeface="Times New Roman" pitchFamily="18" charset="0"/>
              </a:rPr>
              <a:t> за окном, и </a:t>
            </a:r>
            <a:r>
              <a:rPr lang="ru-RU" sz="3600" b="1" i="1" u="sng" dirty="0" smtClean="0">
                <a:latin typeface="Times New Roman" pitchFamily="18" charset="0"/>
                <a:cs typeface="Times New Roman" pitchFamily="18" charset="0"/>
              </a:rPr>
              <a:t>интерьер</a:t>
            </a:r>
            <a:r>
              <a:rPr lang="ru-RU" sz="3600" b="1" i="1" dirty="0" smtClean="0">
                <a:latin typeface="Times New Roman" pitchFamily="18" charset="0"/>
                <a:cs typeface="Times New Roman" pitchFamily="18" charset="0"/>
              </a:rPr>
              <a:t> комнаты, и </a:t>
            </a:r>
            <a:r>
              <a:rPr lang="ru-RU" sz="3600" b="1" i="1" u="sng" dirty="0" smtClean="0">
                <a:latin typeface="Times New Roman" pitchFamily="18" charset="0"/>
                <a:cs typeface="Times New Roman" pitchFamily="18" charset="0"/>
              </a:rPr>
              <a:t>портрет</a:t>
            </a:r>
            <a:r>
              <a:rPr lang="ru-RU" sz="3600" b="1" i="1" dirty="0" smtClean="0">
                <a:latin typeface="Times New Roman" pitchFamily="18" charset="0"/>
                <a:cs typeface="Times New Roman" pitchFamily="18" charset="0"/>
              </a:rPr>
              <a:t> мальчиков, и </a:t>
            </a:r>
            <a:r>
              <a:rPr lang="ru-RU" sz="3600" b="1" i="1" u="sng" dirty="0" smtClean="0">
                <a:latin typeface="Times New Roman" pitchFamily="18" charset="0"/>
                <a:cs typeface="Times New Roman" pitchFamily="18" charset="0"/>
              </a:rPr>
              <a:t>натюрморт</a:t>
            </a:r>
            <a:r>
              <a:rPr lang="ru-RU" sz="3600" b="1" i="1" dirty="0" smtClean="0">
                <a:latin typeface="Times New Roman" pitchFamily="18" charset="0"/>
                <a:cs typeface="Times New Roman" pitchFamily="18" charset="0"/>
              </a:rPr>
              <a:t>).</a:t>
            </a:r>
            <a:r>
              <a:rPr lang="ru-RU" i="1" dirty="0" smtClean="0">
                <a:latin typeface="Times New Roman" pitchFamily="18" charset="0"/>
                <a:cs typeface="Times New Roman" pitchFamily="18" charset="0"/>
              </a:rPr>
              <a:t/>
            </a:r>
            <a:br>
              <a:rPr lang="ru-RU" i="1" dirty="0" smtClean="0">
                <a:latin typeface="Times New Roman" pitchFamily="18" charset="0"/>
                <a:cs typeface="Times New Roman" pitchFamily="18" charset="0"/>
              </a:rPr>
            </a:br>
            <a:r>
              <a:rPr lang="ru-RU" i="1" dirty="0" smtClean="0">
                <a:latin typeface="Times New Roman" pitchFamily="18" charset="0"/>
                <a:cs typeface="Times New Roman" pitchFamily="18" charset="0"/>
              </a:rPr>
              <a:t>	</a:t>
            </a:r>
            <a:r>
              <a:rPr lang="ru-RU" dirty="0" smtClean="0"/>
              <a:t/>
            </a:r>
            <a:br>
              <a:rPr lang="ru-RU" dirty="0" smtClean="0"/>
            </a:br>
            <a:r>
              <a:rPr lang="ru-RU" dirty="0" smtClean="0"/>
              <a:t/>
            </a:r>
            <a:br>
              <a:rPr lang="ru-RU" dirty="0" smtClean="0"/>
            </a:br>
            <a:r>
              <a:rPr lang="ru-RU" dirty="0" smtClean="0"/>
              <a:t> </a:t>
            </a: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74638"/>
            <a:ext cx="8643998" cy="6369072"/>
          </a:xfrm>
        </p:spPr>
        <p:txBody>
          <a:bodyPr>
            <a:normAutofit fontScale="90000"/>
          </a:bodyPr>
          <a:lstStyle/>
          <a:p>
            <a:pPr algn="l"/>
            <a:r>
              <a:rPr lang="ru-RU" b="1" i="1" u="sng" dirty="0" smtClean="0">
                <a:solidFill>
                  <a:srgbClr val="FF0000"/>
                </a:solidFill>
                <a:latin typeface="Times New Roman" pitchFamily="18" charset="0"/>
                <a:cs typeface="Times New Roman" pitchFamily="18" charset="0"/>
              </a:rPr>
              <a:t>I. Вступление </a:t>
            </a:r>
            <a:r>
              <a:rPr lang="ru-RU" b="1" i="1" dirty="0" smtClean="0">
                <a:solidFill>
                  <a:srgbClr val="FF0000"/>
                </a:solidFill>
                <a:latin typeface="Times New Roman" pitchFamily="18" charset="0"/>
                <a:cs typeface="Times New Roman" pitchFamily="18" charset="0"/>
              </a:rPr>
              <a:t/>
            </a:r>
            <a:br>
              <a:rPr lang="ru-RU" b="1" i="1" dirty="0" smtClean="0">
                <a:solidFill>
                  <a:srgbClr val="FF0000"/>
                </a:solidFill>
                <a:latin typeface="Times New Roman" pitchFamily="18" charset="0"/>
                <a:cs typeface="Times New Roman" pitchFamily="18" charset="0"/>
              </a:rPr>
            </a:br>
            <a:r>
              <a:rPr lang="ru-RU" b="1" i="1" u="sng" dirty="0" smtClean="0">
                <a:solidFill>
                  <a:srgbClr val="FF0000"/>
                </a:solidFill>
                <a:latin typeface="Times New Roman" pitchFamily="18" charset="0"/>
                <a:cs typeface="Times New Roman" pitchFamily="18" charset="0"/>
              </a:rPr>
              <a:t>I I.</a:t>
            </a:r>
            <a:r>
              <a:rPr lang="ru-RU" i="1" u="sng" dirty="0" smtClean="0">
                <a:solidFill>
                  <a:srgbClr val="FF0000"/>
                </a:solidFill>
                <a:latin typeface="Times New Roman" pitchFamily="18" charset="0"/>
                <a:cs typeface="Times New Roman" pitchFamily="18" charset="0"/>
              </a:rPr>
              <a:t> </a:t>
            </a:r>
            <a:r>
              <a:rPr lang="ru-RU" b="1" i="1" u="sng" dirty="0" smtClean="0">
                <a:solidFill>
                  <a:srgbClr val="FF0000"/>
                </a:solidFill>
                <a:latin typeface="Times New Roman" pitchFamily="18" charset="0"/>
                <a:cs typeface="Times New Roman" pitchFamily="18" charset="0"/>
              </a:rPr>
              <a:t>Описание картины:</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а) обстановка комнаты художника;</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б) картина на мольберте;</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в) вид за окном;</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г) первые зрители.</a:t>
            </a:r>
            <a:br>
              <a:rPr lang="ru-RU" b="1" i="1" dirty="0" smtClean="0">
                <a:latin typeface="Times New Roman" pitchFamily="18" charset="0"/>
                <a:cs typeface="Times New Roman" pitchFamily="18" charset="0"/>
              </a:rPr>
            </a:br>
            <a:r>
              <a:rPr lang="ru-RU" b="1" i="1" u="sng" dirty="0" smtClean="0">
                <a:solidFill>
                  <a:srgbClr val="FF0000"/>
                </a:solidFill>
                <a:latin typeface="Times New Roman" pitchFamily="18" charset="0"/>
                <a:cs typeface="Times New Roman" pitchFamily="18" charset="0"/>
              </a:rPr>
              <a:t>III.</a:t>
            </a:r>
            <a:r>
              <a:rPr lang="ru-RU" i="1" u="sng" dirty="0" smtClean="0">
                <a:solidFill>
                  <a:srgbClr val="FF0000"/>
                </a:solidFill>
                <a:latin typeface="Times New Roman" pitchFamily="18" charset="0"/>
                <a:cs typeface="Times New Roman" pitchFamily="18" charset="0"/>
              </a:rPr>
              <a:t> </a:t>
            </a:r>
            <a:r>
              <a:rPr lang="ru-RU" b="1" i="1" u="sng" dirty="0" smtClean="0">
                <a:solidFill>
                  <a:srgbClr val="FF0000"/>
                </a:solidFill>
                <a:latin typeface="Times New Roman" pitchFamily="18" charset="0"/>
                <a:cs typeface="Times New Roman" pitchFamily="18" charset="0"/>
              </a:rPr>
              <a:t>Общее настроение картины и её идея.</a:t>
            </a:r>
            <a:r>
              <a:rPr lang="ru-RU" dirty="0" smtClean="0"/>
              <a:t/>
            </a:r>
            <a:br>
              <a:rPr lang="ru-RU" dirty="0" smtClean="0"/>
            </a:b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6369072"/>
          </a:xfrm>
        </p:spPr>
        <p:txBody>
          <a:bodyPr/>
          <a:lstStyle/>
          <a:p>
            <a:r>
              <a:rPr lang="ru-RU" b="1" i="1" dirty="0" smtClean="0">
                <a:latin typeface="Times New Roman" pitchFamily="18" charset="0"/>
                <a:cs typeface="Times New Roman" pitchFamily="18" charset="0"/>
              </a:rPr>
              <a:t>Шестое апреля</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Контрольное сочинение по картине </a:t>
            </a:r>
            <a:r>
              <a:rPr lang="ru-RU" b="1" i="1" dirty="0" err="1" smtClean="0">
                <a:latin typeface="Times New Roman" pitchFamily="18" charset="0"/>
                <a:cs typeface="Times New Roman" pitchFamily="18" charset="0"/>
              </a:rPr>
              <a:t>Е.В.Сыромятниковой</a:t>
            </a:r>
            <a:r>
              <a:rPr lang="ru-RU" b="1" i="1" dirty="0" smtClean="0">
                <a:latin typeface="Times New Roman" pitchFamily="18" charset="0"/>
                <a:cs typeface="Times New Roman" pitchFamily="18" charset="0"/>
              </a:rPr>
              <a:t> «Первые зрители»</a:t>
            </a:r>
            <a:endParaRPr lang="ru-RU" b="1" i="1"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143372" y="0"/>
            <a:ext cx="5000628" cy="6858000"/>
          </a:xfrm>
        </p:spPr>
        <p:txBody>
          <a:bodyPr>
            <a:noAutofit/>
          </a:bodyPr>
          <a:lstStyle/>
          <a:p>
            <a:r>
              <a:rPr lang="ru-RU" sz="2000" b="1" dirty="0" smtClean="0">
                <a:solidFill>
                  <a:srgbClr val="FF0000"/>
                </a:solidFill>
                <a:latin typeface="Times New Roman" pitchFamily="18" charset="0"/>
                <a:cs typeface="Times New Roman" pitchFamily="18" charset="0"/>
              </a:rPr>
              <a:t>Екатерина Васильевна </a:t>
            </a:r>
            <a:r>
              <a:rPr lang="ru-RU" sz="2000" b="1" dirty="0" err="1" smtClean="0">
                <a:solidFill>
                  <a:srgbClr val="FF0000"/>
                </a:solidFill>
                <a:latin typeface="Times New Roman" pitchFamily="18" charset="0"/>
                <a:cs typeface="Times New Roman" pitchFamily="18" charset="0"/>
              </a:rPr>
              <a:t>Сыромятникова</a:t>
            </a: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i="1" dirty="0" smtClean="0">
                <a:latin typeface="Times New Roman" pitchFamily="18" charset="0"/>
                <a:cs typeface="Times New Roman" pitchFamily="18" charset="0"/>
              </a:rPr>
              <a:t>родилась 24 ноября 1914 года в </a:t>
            </a:r>
            <a:r>
              <a:rPr lang="ru-RU" sz="2000" i="1" u="sng" dirty="0" smtClean="0">
                <a:latin typeface="Times New Roman" pitchFamily="18" charset="0"/>
                <a:cs typeface="Times New Roman" pitchFamily="18" charset="0"/>
              </a:rPr>
              <a:t>г.Харькове, который находится в Украине, второй город после Киева, граничит с Донецкой и Луганской областями.</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i="1" dirty="0" smtClean="0">
                <a:latin typeface="Times New Roman" pitchFamily="18" charset="0"/>
                <a:cs typeface="Times New Roman" pitchFamily="18" charset="0"/>
              </a:rPr>
              <a:t>Член Союза художников. Училась в Московском государственном институте им. Василия Ивановича Сурикова до 1948 года.</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i="1" dirty="0" smtClean="0">
                <a:latin typeface="Times New Roman" pitchFamily="18" charset="0"/>
                <a:cs typeface="Times New Roman" pitchFamily="18" charset="0"/>
              </a:rPr>
              <a:t>Она </a:t>
            </a:r>
            <a:r>
              <a:rPr lang="ru-RU" sz="2000" b="1" i="1" dirty="0" smtClean="0">
                <a:latin typeface="Times New Roman" pitchFamily="18" charset="0"/>
                <a:cs typeface="Times New Roman" pitchFamily="18" charset="0"/>
              </a:rPr>
              <a:t>изображала</a:t>
            </a:r>
            <a:r>
              <a:rPr lang="ru-RU" sz="2000" i="1" dirty="0" smtClean="0">
                <a:latin typeface="Times New Roman" pitchFamily="18" charset="0"/>
                <a:cs typeface="Times New Roman" pitchFamily="18" charset="0"/>
              </a:rPr>
              <a:t> на своих картинах </a:t>
            </a:r>
            <a:r>
              <a:rPr lang="ru-RU" sz="2000" b="1" i="1" u="sng" dirty="0" smtClean="0">
                <a:latin typeface="Times New Roman" pitchFamily="18" charset="0"/>
                <a:cs typeface="Times New Roman" pitchFamily="18" charset="0"/>
              </a:rPr>
              <a:t>русскую природу, картины русской жизни, любила писать портреты детей.</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i="1" dirty="0" smtClean="0">
                <a:latin typeface="Times New Roman" pitchFamily="18" charset="0"/>
                <a:cs typeface="Times New Roman" pitchFamily="18" charset="0"/>
              </a:rPr>
              <a:t>Это жизнелюбивый, яркий человек, умеющий находить необычное в самом обычном.</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i="1" dirty="0" smtClean="0">
                <a:latin typeface="Times New Roman" pitchFamily="18" charset="0"/>
                <a:cs typeface="Times New Roman" pitchFamily="18" charset="0"/>
              </a:rPr>
              <a:t>Работы художницы находятся в частных собраниях в России и за рубежом.</a:t>
            </a:r>
            <a:br>
              <a:rPr lang="ru-RU" sz="2000" i="1"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t>
            </a:r>
            <a:r>
              <a:rPr lang="ru-RU" sz="2000" b="1" i="1" u="sng" dirty="0" smtClean="0">
                <a:latin typeface="Times New Roman" pitchFamily="18" charset="0"/>
                <a:cs typeface="Times New Roman" pitchFamily="18" charset="0"/>
              </a:rPr>
              <a:t>Большая часть её работ выполнена в стиле </a:t>
            </a:r>
            <a:r>
              <a:rPr lang="ru-RU" sz="2400" b="1" i="1" u="sng" dirty="0" smtClean="0">
                <a:solidFill>
                  <a:srgbClr val="FF0000"/>
                </a:solidFill>
                <a:latin typeface="Times New Roman" pitchFamily="18" charset="0"/>
                <a:cs typeface="Times New Roman" pitchFamily="18" charset="0"/>
              </a:rPr>
              <a:t>реализма.</a:t>
            </a:r>
            <a:r>
              <a:rPr lang="ru-RU" sz="1800" dirty="0" smtClean="0"/>
              <a:t/>
            </a:r>
            <a:br>
              <a:rPr lang="ru-RU" sz="1800" dirty="0" smtClean="0"/>
            </a:br>
            <a:endParaRPr lang="ru-RU" sz="1800" dirty="0"/>
          </a:p>
        </p:txBody>
      </p:sp>
      <p:pic>
        <p:nvPicPr>
          <p:cNvPr id="5121" name="Picture 1" descr="C:\Users\Acer\Desktop\Рисунок1.jpg"/>
          <p:cNvPicPr>
            <a:picLocks noChangeAspect="1" noChangeArrowheads="1"/>
          </p:cNvPicPr>
          <p:nvPr/>
        </p:nvPicPr>
        <p:blipFill>
          <a:blip r:embed="rId2" cstate="print"/>
          <a:srcRect/>
          <a:stretch>
            <a:fillRect/>
          </a:stretch>
        </p:blipFill>
        <p:spPr bwMode="auto">
          <a:xfrm>
            <a:off x="0" y="142852"/>
            <a:ext cx="4155316" cy="671514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artchive.ru/res/media/img/ox800/work/a93/271579.jpg"/>
          <p:cNvPicPr>
            <a:picLocks noChangeAspect="1" noChangeArrowheads="1"/>
          </p:cNvPicPr>
          <p:nvPr/>
        </p:nvPicPr>
        <p:blipFill>
          <a:blip r:embed="rId2" cstate="print"/>
          <a:srcRect/>
          <a:stretch>
            <a:fillRect/>
          </a:stretch>
        </p:blipFill>
        <p:spPr bwMode="auto">
          <a:xfrm>
            <a:off x="285720" y="0"/>
            <a:ext cx="8128000" cy="68580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4" name="Picture 8" descr="http://900igr.net/up/datas/93677/004.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s://kupitkartinu.ru/wp-content/uploads/picture_images/10277/medium_1399012464_98411.jpg"/>
          <p:cNvPicPr>
            <a:picLocks noChangeAspect="1" noChangeArrowheads="1"/>
          </p:cNvPicPr>
          <p:nvPr/>
        </p:nvPicPr>
        <p:blipFill>
          <a:blip r:embed="rId2" cstate="print"/>
          <a:srcRect/>
          <a:stretch>
            <a:fillRect/>
          </a:stretch>
        </p:blipFill>
        <p:spPr bwMode="auto">
          <a:xfrm>
            <a:off x="0" y="214290"/>
            <a:ext cx="9068166" cy="628652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6369072"/>
          </a:xfrm>
        </p:spPr>
        <p:txBody>
          <a:bodyPr>
            <a:normAutofit/>
          </a:bodyPr>
          <a:lstStyle/>
          <a:p>
            <a:r>
              <a:rPr lang="ru-RU" sz="3600" b="1" dirty="0" smtClean="0">
                <a:solidFill>
                  <a:srgbClr val="FF0000"/>
                </a:solidFill>
                <a:latin typeface="Times New Roman" pitchFamily="18" charset="0"/>
                <a:cs typeface="Times New Roman" pitchFamily="18" charset="0"/>
              </a:rPr>
              <a:t>Реализм</a:t>
            </a:r>
            <a:r>
              <a:rPr lang="ru-RU" sz="3600" b="1" i="1" dirty="0" smtClean="0">
                <a:latin typeface="Times New Roman" pitchFamily="18" charset="0"/>
                <a:cs typeface="Times New Roman" pitchFamily="18" charset="0"/>
              </a:rPr>
              <a:t> – это течение в искусстве, которое, прежде всего, </a:t>
            </a:r>
            <a:r>
              <a:rPr lang="ru-RU" sz="3600" b="1" i="1" u="sng" dirty="0" smtClean="0">
                <a:solidFill>
                  <a:srgbClr val="7030A0"/>
                </a:solidFill>
                <a:latin typeface="Times New Roman" pitchFamily="18" charset="0"/>
                <a:cs typeface="Times New Roman" pitchFamily="18" charset="0"/>
              </a:rPr>
              <a:t>относится</a:t>
            </a:r>
            <a:r>
              <a:rPr lang="ru-RU" sz="3600" b="1" i="1" dirty="0" smtClean="0">
                <a:solidFill>
                  <a:srgbClr val="7030A0"/>
                </a:solidFill>
                <a:latin typeface="Times New Roman" pitchFamily="18" charset="0"/>
                <a:cs typeface="Times New Roman" pitchFamily="18" charset="0"/>
              </a:rPr>
              <a:t> к литературе</a:t>
            </a:r>
            <a:r>
              <a:rPr lang="ru-RU" sz="3600" b="1" i="1" dirty="0" smtClean="0">
                <a:latin typeface="Times New Roman" pitchFamily="18" charset="0"/>
                <a:cs typeface="Times New Roman" pitchFamily="18" charset="0"/>
              </a:rPr>
              <a:t> и </a:t>
            </a:r>
            <a:r>
              <a:rPr lang="ru-RU" sz="3600" b="1" i="1" dirty="0" smtClean="0">
                <a:solidFill>
                  <a:srgbClr val="7030A0"/>
                </a:solidFill>
                <a:latin typeface="Times New Roman" pitchFamily="18" charset="0"/>
                <a:cs typeface="Times New Roman" pitchFamily="18" charset="0"/>
              </a:rPr>
              <a:t>живописи.</a:t>
            </a:r>
            <a:r>
              <a:rPr lang="ru-RU" sz="3600" b="1" i="1" dirty="0" smtClean="0">
                <a:latin typeface="Times New Roman" pitchFamily="18" charset="0"/>
                <a:cs typeface="Times New Roman" pitchFamily="18" charset="0"/>
              </a:rPr>
              <a:t>  </a:t>
            </a:r>
            <a:br>
              <a:rPr lang="ru-RU" sz="3600" b="1" i="1" dirty="0" smtClean="0">
                <a:latin typeface="Times New Roman" pitchFamily="18" charset="0"/>
                <a:cs typeface="Times New Roman" pitchFamily="18" charset="0"/>
              </a:rPr>
            </a:br>
            <a:r>
              <a:rPr lang="ru-RU" sz="3600" b="1" i="1" dirty="0" smtClean="0">
                <a:latin typeface="Times New Roman" pitchFamily="18" charset="0"/>
                <a:cs typeface="Times New Roman" pitchFamily="18" charset="0"/>
              </a:rPr>
              <a:t>Представители данного направления старались </a:t>
            </a:r>
            <a:r>
              <a:rPr lang="ru-RU" sz="3600" b="1" i="1" u="sng" dirty="0" smtClean="0">
                <a:solidFill>
                  <a:srgbClr val="7030A0"/>
                </a:solidFill>
                <a:latin typeface="Times New Roman" pitchFamily="18" charset="0"/>
                <a:cs typeface="Times New Roman" pitchFamily="18" charset="0"/>
              </a:rPr>
              <a:t>максимально точно и правдиво</a:t>
            </a:r>
            <a:r>
              <a:rPr lang="ru-RU" sz="3600" b="1" i="1" dirty="0" smtClean="0">
                <a:solidFill>
                  <a:srgbClr val="7030A0"/>
                </a:solidFill>
                <a:latin typeface="Times New Roman" pitchFamily="18" charset="0"/>
                <a:cs typeface="Times New Roman" pitchFamily="18" charset="0"/>
              </a:rPr>
              <a:t> передать окружающую действительность. </a:t>
            </a:r>
            <a:r>
              <a:rPr lang="ru-RU" sz="3600" b="1" i="1" dirty="0" smtClean="0">
                <a:latin typeface="Times New Roman" pitchFamily="18" charset="0"/>
                <a:cs typeface="Times New Roman" pitchFamily="18" charset="0"/>
              </a:rPr>
              <a:t/>
            </a:r>
            <a:br>
              <a:rPr lang="ru-RU" sz="3600" b="1" i="1" dirty="0" smtClean="0">
                <a:latin typeface="Times New Roman" pitchFamily="18" charset="0"/>
                <a:cs typeface="Times New Roman" pitchFamily="18" charset="0"/>
              </a:rPr>
            </a:br>
            <a:r>
              <a:rPr lang="ru-RU" sz="3600" b="1" i="1" dirty="0" smtClean="0">
                <a:latin typeface="Times New Roman" pitchFamily="18" charset="0"/>
                <a:cs typeface="Times New Roman" pitchFamily="18" charset="0"/>
              </a:rPr>
              <a:t>Реализм в живописи предполагает наиболее </a:t>
            </a:r>
            <a:r>
              <a:rPr lang="ru-RU" sz="3600" b="1" i="1" u="sng" dirty="0" smtClean="0">
                <a:solidFill>
                  <a:srgbClr val="7030A0"/>
                </a:solidFill>
                <a:latin typeface="Times New Roman" pitchFamily="18" charset="0"/>
                <a:cs typeface="Times New Roman" pitchFamily="18" charset="0"/>
              </a:rPr>
              <a:t>реалистичное</a:t>
            </a:r>
            <a:r>
              <a:rPr lang="ru-RU" sz="3600" b="1" i="1" dirty="0" smtClean="0">
                <a:solidFill>
                  <a:srgbClr val="7030A0"/>
                </a:solidFill>
                <a:latin typeface="Times New Roman" pitchFamily="18" charset="0"/>
                <a:cs typeface="Times New Roman" pitchFamily="18" charset="0"/>
              </a:rPr>
              <a:t> изображение окружающего мира.</a:t>
            </a:r>
            <a:endParaRPr lang="ru-RU" sz="3600" dirty="0">
              <a:solidFill>
                <a:srgbClr val="7030A0"/>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5357826"/>
            <a:ext cx="8572560" cy="857248"/>
          </a:xfrm>
        </p:spPr>
        <p:txBody>
          <a:bodyPr>
            <a:normAutofit/>
          </a:bodyPr>
          <a:lstStyle/>
          <a:p>
            <a:r>
              <a:rPr lang="ru-RU" sz="3200" b="1" i="1" dirty="0" smtClean="0">
                <a:latin typeface="Times New Roman" pitchFamily="18" charset="0"/>
                <a:cs typeface="Times New Roman" pitchFamily="18" charset="0"/>
              </a:rPr>
              <a:t>Илья Ефимович Репин «Бурлаки на Волге»</a:t>
            </a:r>
            <a:endParaRPr lang="ru-RU" sz="3200" dirty="0">
              <a:latin typeface="Times New Roman" pitchFamily="18" charset="0"/>
              <a:cs typeface="Times New Roman" pitchFamily="18" charset="0"/>
            </a:endParaRPr>
          </a:p>
        </p:txBody>
      </p:sp>
      <p:pic>
        <p:nvPicPr>
          <p:cNvPr id="4098" name="Picture 2" descr="Ð£Ð½ÑÐ»ÑÐ¹, ÑÑÐ¼ÑÐ°ÑÐ½ÑÐ¹ Ð±ÑÑÐ»Ð°Ðº!"/>
          <p:cNvPicPr>
            <a:picLocks noChangeAspect="1" noChangeArrowheads="1"/>
          </p:cNvPicPr>
          <p:nvPr/>
        </p:nvPicPr>
        <p:blipFill>
          <a:blip r:embed="rId2" cstate="print"/>
          <a:srcRect/>
          <a:stretch>
            <a:fillRect/>
          </a:stretch>
        </p:blipFill>
        <p:spPr bwMode="auto">
          <a:xfrm>
            <a:off x="0" y="785794"/>
            <a:ext cx="9069944" cy="4429156"/>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TotalTime>
  <Words>109</Words>
  <Application>Microsoft Office PowerPoint</Application>
  <PresentationFormat>Экран (4:3)</PresentationFormat>
  <Paragraphs>24</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Тема Office</vt:lpstr>
      <vt:lpstr> Контрольное сочинение по картине Е.В.Сыромятниковой «Первые зрители»</vt:lpstr>
      <vt:lpstr>Слайд 2</vt:lpstr>
      <vt:lpstr>Шестое апреля Контрольное сочинение по картине Е.В.Сыромятниковой «Первые зрители»</vt:lpstr>
      <vt:lpstr>Екатерина Васильевна Сыромятникова родилась 24 ноября 1914 года в г.Харькове, который находится в Украине, второй город после Киева, граничит с Донецкой и Луганской областями. Член Союза художников. Училась в Московском государственном институте им. Василия Ивановича Сурикова до 1948 года. Она изображала на своих картинах русскую природу, картины русской жизни, любила писать портреты детей. Это жизнелюбивый, яркий человек, умеющий находить необычное в самом обычном. Работы художницы находятся в частных собраниях в России и за рубежом.  Большая часть её работ выполнена в стиле реализма. </vt:lpstr>
      <vt:lpstr>Слайд 5</vt:lpstr>
      <vt:lpstr>Слайд 6</vt:lpstr>
      <vt:lpstr>Слайд 7</vt:lpstr>
      <vt:lpstr>Реализм – это течение в искусстве, которое, прежде всего, относится к литературе и живописи.   Представители данного направления старались максимально точно и правдиво передать окружающую действительность.  Реализм в живописи предполагает наиболее реалистичное изображение окружающего мира.</vt:lpstr>
      <vt:lpstr>Илья Ефимович Репин «Бурлаки на Волге»</vt:lpstr>
      <vt:lpstr>В.И. Суриков «Боярыня Морозова» </vt:lpstr>
      <vt:lpstr>И.И. Шишкин «Утро в сосновом бору»</vt:lpstr>
      <vt:lpstr>Василий  Григорьевич  Перов     «Плач Ярославны»</vt:lpstr>
      <vt:lpstr>Слайд 13</vt:lpstr>
      <vt:lpstr>План сочинения: I. Вступление    (Екатерина Васильевна Сыромятникова – автор картины «Первые зрители», художник, живописец, мастер кисти)     </vt:lpstr>
      <vt:lpstr>План сочинения: I I . Основная часть: а) обстановка комнаты     мастерская художницы с невидимой картиной, мольбертом, палитрой и эскизами у окна, кресло, ваза, табурет. На заднем плане из широкого открытого окна видна лесная опушка в лучах солнца.  А в центре - мальчики – герои картины.)     </vt:lpstr>
      <vt:lpstr>Мольберт – подставка, на которой художник укрепляет подрамник с холстом, доску, картон. </vt:lpstr>
      <vt:lpstr> Палитра – небольшая тонкая дощечка, пластинка для смешивания красок с отверстием для пальца. А также палитрой называют подбор красочных сочетаний в картине художника.  </vt:lpstr>
      <vt:lpstr> Подрамник – рамка, на которую натягивается холст для живописной работы.   </vt:lpstr>
      <vt:lpstr>   Этюдник – специальный плоский деревянный ящик для хранения красок, кистей и палитры с местом для помещения этюда. Некоторые этюдники имеют выдвижные ножки, что очень удобно при рисовании на природе.   </vt:lpstr>
      <vt:lpstr>   Этюд – рисунок, картина или скульптура, выполненные с натуры, это подготовка к большому произведению.) </vt:lpstr>
      <vt:lpstr> б) картина художника   пейзаж, который виден из окна – белоствольные берёзки и тёмный лес вдали?   натюрморт ( картина, на которой изображены фрукты, цветы, ваза с полевыми цветами) – букет полевых ромашек, который стоит на полу?  - А может, художник нарисовал портрет самих – непоседливых мальчишек?           </vt:lpstr>
      <vt:lpstr> в) вид за окном   Через открытое окно комнаты художника виднеется прекрасный пейзаж.  Мы видим белые берёзки, их молодую свежую зелень.  За берёзами – поляна, трава которой отливает изумрудным цветом.  Вдалеке за поляной начинается лес. Он словно окутан дымкой. Возникает ощущение тёплого солнца, ласкового ветерка .             </vt:lpstr>
      <vt:lpstr> г) первые зрители   Мальчики заглядывают в раскрытое окно мастерской. На их лицах написаны любопытство и живой интерес.   Старший мальчик внимательно смотрит на картину, а младшего больше привлекает сама обстановка мастерской.   Мальчики рады и горды, что приобщились к тайне. Несомненно, настоящее мастерство – это всегда тайна.              </vt:lpstr>
      <vt:lpstr>I I. Описание картины:  а) обстановка комнаты художника;  б) картина на мольберте;  в) вид за окном;  г) первые зрители.</vt:lpstr>
      <vt:lpstr>Слова-помощники для написания основной части сочинения (распределите их в рабочие материалы соответствующих пунктов плана сочинения): Редкий, необычный сюжет;  просторная светлая комната;  старинное кресло, деревянные подлокотники, гнутые ножки;  распахнутое настежь окно;  тонкая светлая занавеска; мольберт, повёрнутый к окну;  керамическая ваза, букет полевых ромашек; белоствольные берёзы, свежая зелень, изумрудная трава;  неподдельный интерес.</vt:lpstr>
      <vt:lpstr>План сочинения: I I I. Общее настроение от картины и её идея  (Яркое, красочное, летнее, приподнятое, жизнерадостное настроение.   Картина Е.В. Сыромятниковой «Первые зрители» необычна прежде всего по жанру. Здесь есть и пейзаж за окном, и интерьер комнаты, и портрет мальчиков, и натюрморт).     </vt:lpstr>
      <vt:lpstr>I. Вступление  I I. Описание картины: а) обстановка комнаты художника; б) картина на мольберте; в) вид за окном; г) первые зрители. III. Общее настроение картины и её идея.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Первое апреля Контрольное сочинение по картине Е.В.Сыромятниковой «Первые зрители»</dc:title>
  <dc:creator>Acer</dc:creator>
  <cp:lastModifiedBy>Acer</cp:lastModifiedBy>
  <cp:revision>30</cp:revision>
  <dcterms:created xsi:type="dcterms:W3CDTF">2019-03-28T10:08:44Z</dcterms:created>
  <dcterms:modified xsi:type="dcterms:W3CDTF">2023-01-30T16:28:43Z</dcterms:modified>
</cp:coreProperties>
</file>