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115" d="100"/>
          <a:sy n="115" d="100"/>
        </p:scale>
        <p:origin x="312" y="-3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84334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67886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1826005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9966769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6844779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7943516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9159805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6438805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268399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942954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011339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042728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547174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948793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134105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smtClean="0"/>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923895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88797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smtClean="0"/>
              <a:pPr/>
              <a:t>2/1/2023</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1088077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solidFill>
                  <a:schemeClr val="tx1">
                    <a:lumMod val="95000"/>
                    <a:lumOff val="5000"/>
                  </a:schemeClr>
                </a:solidFill>
                <a:latin typeface="Segoe Print" panose="02000600000000000000" pitchFamily="2" charset="0"/>
              </a:rPr>
              <a:t>Консультация для </a:t>
            </a:r>
            <a:r>
              <a:rPr lang="ru-RU" b="1" i="1" dirty="0" smtClean="0">
                <a:solidFill>
                  <a:schemeClr val="tx1">
                    <a:lumMod val="95000"/>
                    <a:lumOff val="5000"/>
                  </a:schemeClr>
                </a:solidFill>
                <a:latin typeface="Segoe Print" panose="02000600000000000000" pitchFamily="2" charset="0"/>
              </a:rPr>
              <a:t>воспитателей.</a:t>
            </a:r>
            <a:r>
              <a:rPr lang="ru-RU" dirty="0">
                <a:latin typeface="Segoe Print" panose="02000600000000000000" pitchFamily="2" charset="0"/>
              </a:rPr>
              <a:t/>
            </a:r>
            <a:br>
              <a:rPr lang="ru-RU" dirty="0">
                <a:latin typeface="Segoe Print" panose="02000600000000000000" pitchFamily="2" charset="0"/>
              </a:rPr>
            </a:br>
            <a:endParaRPr lang="ru-RU" dirty="0">
              <a:latin typeface="Segoe Print" panose="02000600000000000000" pitchFamily="2" charset="0"/>
            </a:endParaRPr>
          </a:p>
        </p:txBody>
      </p:sp>
      <p:sp>
        <p:nvSpPr>
          <p:cNvPr id="3" name="Подзаголовок 2"/>
          <p:cNvSpPr>
            <a:spLocks noGrp="1"/>
          </p:cNvSpPr>
          <p:nvPr>
            <p:ph type="subTitle" idx="4294967295"/>
          </p:nvPr>
        </p:nvSpPr>
        <p:spPr>
          <a:xfrm>
            <a:off x="0" y="2498912"/>
            <a:ext cx="12048565" cy="4999168"/>
          </a:xfrm>
        </p:spPr>
        <p:txBody>
          <a:bodyPr>
            <a:noAutofit/>
          </a:bodyPr>
          <a:lstStyle/>
          <a:p>
            <a:pPr marL="0" indent="0">
              <a:buNone/>
            </a:pPr>
            <a:r>
              <a:rPr lang="ru-RU" sz="4800" b="1" i="1" dirty="0">
                <a:solidFill>
                  <a:schemeClr val="accent1">
                    <a:lumMod val="50000"/>
                  </a:schemeClr>
                </a:solidFill>
                <a:latin typeface="Times New Roman" panose="02020603050405020304" pitchFamily="18" charset="0"/>
                <a:cs typeface="Times New Roman" panose="02020603050405020304" pitchFamily="18" charset="0"/>
              </a:rPr>
              <a:t>Родительские собрания </a:t>
            </a:r>
            <a:r>
              <a:rPr lang="ru-RU" sz="4800" b="1" i="1" dirty="0" smtClean="0">
                <a:solidFill>
                  <a:schemeClr val="accent1">
                    <a:lumMod val="50000"/>
                  </a:schemeClr>
                </a:solidFill>
                <a:latin typeface="Times New Roman" panose="02020603050405020304" pitchFamily="18" charset="0"/>
                <a:cs typeface="Times New Roman" panose="02020603050405020304" pitchFamily="18" charset="0"/>
              </a:rPr>
              <a:t>    нетрадиционной </a:t>
            </a:r>
            <a:endParaRPr lang="ru-RU" sz="4800" b="1" i="1" dirty="0">
              <a:solidFill>
                <a:schemeClr val="accent1">
                  <a:lumMod val="50000"/>
                </a:schemeClr>
              </a:solidFill>
              <a:latin typeface="Times New Roman" panose="02020603050405020304" pitchFamily="18" charset="0"/>
              <a:cs typeface="Times New Roman" panose="02020603050405020304" pitchFamily="18" charset="0"/>
            </a:endParaRPr>
          </a:p>
          <a:p>
            <a:pPr marL="0" indent="0" algn="r">
              <a:buNone/>
            </a:pPr>
            <a:r>
              <a:rPr lang="ru-RU" sz="4800" b="1" i="1" dirty="0" smtClean="0">
                <a:solidFill>
                  <a:schemeClr val="accent1">
                    <a:lumMod val="50000"/>
                  </a:schemeClr>
                </a:solidFill>
                <a:latin typeface="Times New Roman" panose="02020603050405020304" pitchFamily="18" charset="0"/>
                <a:cs typeface="Times New Roman" panose="02020603050405020304" pitchFamily="18" charset="0"/>
              </a:rPr>
              <a:t>формы.                                      </a:t>
            </a:r>
            <a:r>
              <a:rPr lang="ru-RU" sz="1800" b="1" i="1" cap="none" dirty="0" smtClean="0">
                <a:solidFill>
                  <a:schemeClr val="accent1">
                    <a:lumMod val="50000"/>
                  </a:schemeClr>
                </a:solidFill>
                <a:latin typeface="Times New Roman" panose="02020603050405020304" pitchFamily="18" charset="0"/>
                <a:cs typeface="Times New Roman" panose="02020603050405020304" pitchFamily="18" charset="0"/>
              </a:rPr>
              <a:t>Выполнила: </a:t>
            </a:r>
            <a:r>
              <a:rPr lang="ru-RU" sz="1800" b="1" i="1" cap="none" dirty="0" err="1" smtClean="0">
                <a:solidFill>
                  <a:schemeClr val="accent1">
                    <a:lumMod val="50000"/>
                  </a:schemeClr>
                </a:solidFill>
                <a:latin typeface="Times New Roman" panose="02020603050405020304" pitchFamily="18" charset="0"/>
                <a:cs typeface="Times New Roman" panose="02020603050405020304" pitchFamily="18" charset="0"/>
              </a:rPr>
              <a:t>Безина</a:t>
            </a:r>
            <a:r>
              <a:rPr lang="ru-RU" sz="1800" b="1" i="1" cap="none" dirty="0" smtClean="0">
                <a:solidFill>
                  <a:schemeClr val="accent1">
                    <a:lumMod val="50000"/>
                  </a:schemeClr>
                </a:solidFill>
                <a:latin typeface="Times New Roman" panose="02020603050405020304" pitchFamily="18" charset="0"/>
                <a:cs typeface="Times New Roman" panose="02020603050405020304" pitchFamily="18" charset="0"/>
              </a:rPr>
              <a:t> </a:t>
            </a:r>
          </a:p>
          <a:p>
            <a:pPr marL="0" indent="0" algn="r">
              <a:buNone/>
            </a:pPr>
            <a:r>
              <a:rPr lang="ru-RU" sz="1800" b="1" i="1" cap="none" dirty="0" smtClean="0">
                <a:solidFill>
                  <a:schemeClr val="accent1">
                    <a:lumMod val="50000"/>
                  </a:schemeClr>
                </a:solidFill>
                <a:latin typeface="Times New Roman" panose="02020603050405020304" pitchFamily="18" charset="0"/>
                <a:cs typeface="Times New Roman" panose="02020603050405020304" pitchFamily="18" charset="0"/>
              </a:rPr>
              <a:t>Светлана Алексеевна</a:t>
            </a:r>
          </a:p>
          <a:p>
            <a:pPr marL="0" indent="0" algn="r">
              <a:buNone/>
            </a:pPr>
            <a:r>
              <a:rPr lang="ru-RU" sz="1800" b="1" i="1" cap="none" dirty="0" smtClean="0">
                <a:solidFill>
                  <a:schemeClr val="accent1">
                    <a:lumMod val="50000"/>
                  </a:schemeClr>
                </a:solidFill>
                <a:latin typeface="Times New Roman" panose="02020603050405020304" pitchFamily="18" charset="0"/>
                <a:cs typeface="Times New Roman" panose="02020603050405020304" pitchFamily="18" charset="0"/>
              </a:rPr>
              <a:t>МБДОУ детский </a:t>
            </a:r>
            <a:r>
              <a:rPr lang="ru-RU" sz="1800" b="1" i="1" cap="none" smtClean="0">
                <a:solidFill>
                  <a:schemeClr val="accent1">
                    <a:lumMod val="50000"/>
                  </a:schemeClr>
                </a:solidFill>
                <a:latin typeface="Times New Roman" panose="02020603050405020304" pitchFamily="18" charset="0"/>
                <a:cs typeface="Times New Roman" panose="02020603050405020304" pitchFamily="18" charset="0"/>
              </a:rPr>
              <a:t>сад №3</a:t>
            </a:r>
            <a:endParaRPr lang="ru-RU" sz="1800" cap="none"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78017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96697" y="215153"/>
            <a:ext cx="7218381" cy="3442304"/>
          </a:xfrm>
        </p:spPr>
        <p:txBody>
          <a:bodyPr>
            <a:normAutofit fontScale="90000"/>
          </a:bodyPr>
          <a:lstStyle/>
          <a:p>
            <a:pPr algn="l"/>
            <a:r>
              <a:rPr lang="ru-RU" sz="2200" b="1" i="1" cap="none" dirty="0" smtClean="0">
                <a:latin typeface="Times New Roman" panose="02020603050405020304" pitchFamily="18" charset="0"/>
                <a:cs typeface="Times New Roman" panose="02020603050405020304" pitchFamily="18" charset="0"/>
              </a:rPr>
              <a:t>«Список прилагательных и определений».</a:t>
            </a:r>
            <a:r>
              <a:rPr lang="ru-RU" sz="2200" i="1" cap="none" dirty="0" smtClean="0">
                <a:latin typeface="Times New Roman" panose="02020603050405020304" pitchFamily="18" charset="0"/>
                <a:cs typeface="Times New Roman" panose="02020603050405020304" pitchFamily="18" charset="0"/>
              </a:rPr>
              <a:t>  Такой список прилагательных определяет различные качества, свойства и характеристики объекта, деятельности или личности, которые необходимо улучшить. Сначала предлагаются качества или характеристики (прилагательные), затем они рассматриваются каждое в отдельности и решается, каким путем можно улучшить или усилить соответствующую характеристику. Например, «каким бы вы хотели видеть вашего ребенка на пороге школы?» Родители перечисляют качества, т.е. прилагательные, а затем совместно достигаются пути реализации цели.</a:t>
            </a:r>
            <a:r>
              <a:rPr lang="ru-RU" dirty="0"/>
              <a:t/>
            </a:r>
            <a:br>
              <a:rPr lang="ru-RU" dirty="0"/>
            </a:br>
            <a:endParaRPr lang="ru-RU" dirty="0"/>
          </a:p>
        </p:txBody>
      </p:sp>
      <p:sp>
        <p:nvSpPr>
          <p:cNvPr id="3" name="Текст 2"/>
          <p:cNvSpPr>
            <a:spLocks noGrp="1"/>
          </p:cNvSpPr>
          <p:nvPr>
            <p:ph type="body" idx="1"/>
          </p:nvPr>
        </p:nvSpPr>
        <p:spPr>
          <a:xfrm>
            <a:off x="344245" y="3910262"/>
            <a:ext cx="6639738" cy="2947738"/>
          </a:xfrm>
        </p:spPr>
        <p:txBody>
          <a:bodyPr>
            <a:normAutofit fontScale="70000" lnSpcReduction="20000"/>
          </a:bodyPr>
          <a:lstStyle/>
          <a:p>
            <a:pPr algn="l"/>
            <a:r>
              <a:rPr lang="ru-RU" sz="2900" b="1" i="1" cap="none" dirty="0" smtClean="0">
                <a:solidFill>
                  <a:schemeClr val="tx1">
                    <a:lumMod val="95000"/>
                    <a:lumOff val="5000"/>
                  </a:schemeClr>
                </a:solidFill>
                <a:latin typeface="Times New Roman" panose="02020603050405020304" pitchFamily="18" charset="0"/>
                <a:cs typeface="Times New Roman" panose="02020603050405020304" pitchFamily="18" charset="0"/>
              </a:rPr>
              <a:t>«Ассоциации».</a:t>
            </a:r>
            <a:r>
              <a:rPr lang="ru-RU" sz="2900" i="1" cap="none" dirty="0" smtClean="0">
                <a:solidFill>
                  <a:schemeClr val="tx1">
                    <a:lumMod val="95000"/>
                    <a:lumOff val="5000"/>
                  </a:schemeClr>
                </a:solidFill>
                <a:latin typeface="Times New Roman" panose="02020603050405020304" pitchFamily="18" charset="0"/>
                <a:cs typeface="Times New Roman" panose="02020603050405020304" pitchFamily="18" charset="0"/>
              </a:rPr>
              <a:t> На листе бумаги рисуется символ, олицетворяющий проблему или ее существенный момент («что мешает установлению доверия в детском коллективе?» Или «педагог для нашей группы»). Затем по ассоциации изображают другой символ, пока не придет подходящая идея решения. Например, собрание на тему « агрессия». Рисуется ассоциация по теме, затем рисунок исправляется или рисуется новый уже с условием решения проблемы.</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36118"/>
            <a:ext cx="4349170" cy="3027844"/>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6857" y="3388515"/>
            <a:ext cx="5102472" cy="3291983"/>
          </a:xfrm>
          <a:prstGeom prst="rect">
            <a:avLst/>
          </a:prstGeom>
        </p:spPr>
      </p:pic>
    </p:spTree>
    <p:extLst>
      <p:ext uri="{BB962C8B-B14F-4D97-AF65-F5344CB8AC3E}">
        <p14:creationId xmlns:p14="http://schemas.microsoft.com/office/powerpoint/2010/main" val="16584529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948518" y="290456"/>
            <a:ext cx="7067774" cy="6325498"/>
          </a:xfrm>
        </p:spPr>
        <p:txBody>
          <a:bodyPr>
            <a:normAutofit fontScale="92500" lnSpcReduction="10000"/>
          </a:bodyPr>
          <a:lstStyle/>
          <a:p>
            <a:pPr algn="l"/>
            <a:r>
              <a:rPr lang="ru-RU" b="1" i="1" cap="none" dirty="0" smtClean="0">
                <a:solidFill>
                  <a:schemeClr val="tx1">
                    <a:lumMod val="95000"/>
                    <a:lumOff val="5000"/>
                  </a:schemeClr>
                </a:solidFill>
                <a:latin typeface="Times New Roman" panose="02020603050405020304" pitchFamily="18" charset="0"/>
                <a:cs typeface="Times New Roman" panose="02020603050405020304" pitchFamily="18" charset="0"/>
              </a:rPr>
              <a:t>«Коллективная запись».</a:t>
            </a:r>
            <a:r>
              <a:rPr lang="ru-RU" i="1" cap="none" dirty="0" smtClean="0">
                <a:solidFill>
                  <a:schemeClr val="tx1">
                    <a:lumMod val="95000"/>
                    <a:lumOff val="5000"/>
                  </a:schemeClr>
                </a:solidFill>
                <a:latin typeface="Times New Roman" panose="02020603050405020304" pitchFamily="18" charset="0"/>
                <a:cs typeface="Times New Roman" panose="02020603050405020304" pitchFamily="18" charset="0"/>
              </a:rPr>
              <a:t> Каждый из участников получает записную книжку или лист бумаги, где сформулирована проблема и даются информация или рекомендации, необходимые для ее решения. Родители независимо друг от друга, определяют наиболее важные для них рекомендации, заносят в записную книжку. Затем записи передаются педагогу, он суммирует их  и группа проводит обсуждение. После этого приема можно использовать «мозговой штурм». Например, тема «как любить своего ребенка»: родители заносят запись  наиболее важные моменты по их мнению. Педагог их суммирует и проводит обсуждение написанного.</a:t>
            </a:r>
          </a:p>
          <a:p>
            <a:pPr algn="l"/>
            <a:r>
              <a:rPr lang="ru-RU" b="1" i="1" cap="none" dirty="0" smtClean="0">
                <a:solidFill>
                  <a:schemeClr val="tx1">
                    <a:lumMod val="95000"/>
                    <a:lumOff val="5000"/>
                  </a:schemeClr>
                </a:solidFill>
                <a:latin typeface="Times New Roman" panose="02020603050405020304" pitchFamily="18" charset="0"/>
                <a:cs typeface="Times New Roman" panose="02020603050405020304" pitchFamily="18" charset="0"/>
              </a:rPr>
              <a:t>«Запись на листах».</a:t>
            </a:r>
            <a:r>
              <a:rPr lang="ru-RU" i="1" cap="none" dirty="0" smtClean="0">
                <a:solidFill>
                  <a:schemeClr val="tx1">
                    <a:lumMod val="95000"/>
                    <a:lumOff val="5000"/>
                  </a:schemeClr>
                </a:solidFill>
                <a:latin typeface="Times New Roman" panose="02020603050405020304" pitchFamily="18" charset="0"/>
                <a:cs typeface="Times New Roman" panose="02020603050405020304" pitchFamily="18" charset="0"/>
              </a:rPr>
              <a:t>  При обсуждении проблемы каждый из родителей получает листы бумаги для заметок. Педагог формулирует проблему и просит всех предлагать возможные решения. Каждое предложение записывается на отдельном листе. Проблему нужно формулировать четко. Например, «как успокоить ребенка, если он расстроен», каждый родитель пишет свой вариант, затем все мнения обсуждаются. Вводится запрет на критику.</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430" y="1402528"/>
            <a:ext cx="4572000" cy="3429000"/>
          </a:xfrm>
          <a:prstGeom prst="rect">
            <a:avLst/>
          </a:prstGeom>
        </p:spPr>
      </p:pic>
    </p:spTree>
    <p:extLst>
      <p:ext uri="{BB962C8B-B14F-4D97-AF65-F5344CB8AC3E}">
        <p14:creationId xmlns:p14="http://schemas.microsoft.com/office/powerpoint/2010/main" val="3555784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099123" y="290455"/>
            <a:ext cx="7220651" cy="6400801"/>
          </a:xfrm>
        </p:spPr>
        <p:txBody>
          <a:bodyPr>
            <a:normAutofit/>
          </a:bodyPr>
          <a:lstStyle/>
          <a:p>
            <a:pPr algn="l"/>
            <a:r>
              <a:rPr lang="ru-RU" b="1" i="1" cap="none" dirty="0" smtClean="0">
                <a:solidFill>
                  <a:schemeClr val="tx1">
                    <a:lumMod val="95000"/>
                    <a:lumOff val="5000"/>
                  </a:schemeClr>
                </a:solidFill>
                <a:latin typeface="Times New Roman" panose="02020603050405020304" pitchFamily="18" charset="0"/>
                <a:cs typeface="Times New Roman" panose="02020603050405020304" pitchFamily="18" charset="0"/>
              </a:rPr>
              <a:t>«Эвристические вопросы».</a:t>
            </a:r>
            <a:r>
              <a:rPr lang="ru-RU" i="1" cap="none" dirty="0" smtClean="0">
                <a:solidFill>
                  <a:schemeClr val="tx1">
                    <a:lumMod val="95000"/>
                    <a:lumOff val="5000"/>
                  </a:schemeClr>
                </a:solidFill>
                <a:latin typeface="Times New Roman" panose="02020603050405020304" pitchFamily="18" charset="0"/>
                <a:cs typeface="Times New Roman" panose="02020603050405020304" pitchFamily="18" charset="0"/>
              </a:rPr>
              <a:t> К ним относятся следующие ключевые вопросы: кто, что, где, чем, как, когда? Если перемешать эти вопросы между собой, получится 21 вопрос. Последовательно вытягивая такие смешанные вопросы и отвечая на них, родители могут получить новый, интересный взгляд на проблему. Например, 1 и 4 в сочетании кто чем? Последовательно вытягивая такие смешные и нестандартные вопросы и отвечая на них, родители видят и нестандартные пути их решения.</a:t>
            </a:r>
          </a:p>
          <a:p>
            <a:pPr algn="l"/>
            <a:r>
              <a:rPr lang="ru-RU" b="1" i="1" cap="none" dirty="0" smtClean="0">
                <a:solidFill>
                  <a:schemeClr val="tx1">
                    <a:lumMod val="95000"/>
                    <a:lumOff val="5000"/>
                  </a:schemeClr>
                </a:solidFill>
                <a:latin typeface="Times New Roman" panose="02020603050405020304" pitchFamily="18" charset="0"/>
                <a:cs typeface="Times New Roman" panose="02020603050405020304" pitchFamily="18" charset="0"/>
              </a:rPr>
              <a:t>«Мини - эксперимент».</a:t>
            </a:r>
            <a:r>
              <a:rPr lang="ru-RU" i="1" cap="none" dirty="0" smtClean="0">
                <a:solidFill>
                  <a:schemeClr val="tx1">
                    <a:lumMod val="95000"/>
                    <a:lumOff val="5000"/>
                  </a:schemeClr>
                </a:solidFill>
                <a:latin typeface="Times New Roman" panose="02020603050405020304" pitchFamily="18" charset="0"/>
                <a:cs typeface="Times New Roman" panose="02020603050405020304" pitchFamily="18" charset="0"/>
              </a:rPr>
              <a:t> Этот метод позволяет включить родителей в исследовательскую деятельность, создать познавательный конфликт и использовать интеллектуальные чувства родителей (интерес, любопытство). Тема может быть любой, подводятся итоги взаимосвязи реального, желаемого и достижимого.</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394" y="860612"/>
            <a:ext cx="4963729" cy="4732691"/>
          </a:xfrm>
          <a:prstGeom prst="rect">
            <a:avLst/>
          </a:prstGeom>
        </p:spPr>
      </p:pic>
    </p:spTree>
    <p:extLst>
      <p:ext uri="{BB962C8B-B14F-4D97-AF65-F5344CB8AC3E}">
        <p14:creationId xmlns:p14="http://schemas.microsoft.com/office/powerpoint/2010/main" val="4139252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1499" y="155939"/>
            <a:ext cx="6993096" cy="1242556"/>
          </a:xfrm>
        </p:spPr>
        <p:txBody>
          <a:bodyPr>
            <a:normAutofit/>
          </a:bodyPr>
          <a:lstStyle/>
          <a:p>
            <a:r>
              <a:rPr lang="ru-RU" sz="4000" b="1" dirty="0">
                <a:solidFill>
                  <a:schemeClr val="accent1">
                    <a:lumMod val="50000"/>
                  </a:schemeClr>
                </a:solidFill>
                <a:latin typeface="Times New Roman" panose="02020603050405020304" pitchFamily="18" charset="0"/>
                <a:cs typeface="Times New Roman" panose="02020603050405020304" pitchFamily="18" charset="0"/>
              </a:rPr>
              <a:t>«Педагогическая лаборатория».</a:t>
            </a:r>
            <a:r>
              <a:rPr lang="ru-RU" sz="4000" dirty="0">
                <a:solidFill>
                  <a:schemeClr val="accent1">
                    <a:lumMod val="50000"/>
                  </a:schemeClr>
                </a:solidFill>
                <a:latin typeface="Times New Roman" panose="02020603050405020304" pitchFamily="18" charset="0"/>
                <a:cs typeface="Times New Roman" panose="02020603050405020304" pitchFamily="18" charset="0"/>
              </a:rPr>
              <a:t> </a:t>
            </a:r>
          </a:p>
        </p:txBody>
      </p:sp>
      <p:sp>
        <p:nvSpPr>
          <p:cNvPr id="3" name="Объект 2"/>
          <p:cNvSpPr>
            <a:spLocks noGrp="1"/>
          </p:cNvSpPr>
          <p:nvPr>
            <p:ph sz="quarter" idx="13"/>
          </p:nvPr>
        </p:nvSpPr>
        <p:spPr>
          <a:xfrm>
            <a:off x="75304" y="1645920"/>
            <a:ext cx="6960197" cy="5023821"/>
          </a:xfrm>
        </p:spPr>
        <p:txBody>
          <a:bodyPr>
            <a:normAutofit lnSpcReduction="10000"/>
          </a:bodyPr>
          <a:lstStyle/>
          <a:p>
            <a:r>
              <a:rPr lang="ru-RU" cap="none" dirty="0" smtClean="0"/>
              <a:t>Рекомендуется проводить в начале или в конце года. На них обсуждается участие родителей в различных мероприятиях. Проводится анкета « родитель – ребенок – детский сад», проходит обсуждение намеченных мероприятий, либо анализируются прошедшие и подводятся итоги. В начале года анкетирование проводится для того, чтобы воспитатель ближе узнал ребенка, его особенности. Родителей знакомят с мероприятиями, запланированными на год, слушают предложения родителей, какую помощь и поддержку они могут оказать в запланированных мероприятиях, а так же их пожелания и предложения на учебный год. В конце года на таких собраниях подводят итоги прошедшего года, дают оценку и анализируют достижения и ошибки.</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1587" y="1398495"/>
            <a:ext cx="5080413" cy="4383788"/>
          </a:xfrm>
          <a:prstGeom prst="rect">
            <a:avLst/>
          </a:prstGeom>
        </p:spPr>
      </p:pic>
    </p:spTree>
    <p:extLst>
      <p:ext uri="{BB962C8B-B14F-4D97-AF65-F5344CB8AC3E}">
        <p14:creationId xmlns:p14="http://schemas.microsoft.com/office/powerpoint/2010/main" val="1708578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86286"/>
            <a:ext cx="6573548" cy="1387512"/>
          </a:xfrm>
        </p:spPr>
        <p:txBody>
          <a:bodyPr/>
          <a:lstStyle/>
          <a:p>
            <a:r>
              <a:rPr lang="ru-RU" b="1" i="1" dirty="0">
                <a:solidFill>
                  <a:schemeClr val="accent1">
                    <a:lumMod val="50000"/>
                  </a:schemeClr>
                </a:solidFill>
              </a:rPr>
              <a:t>«Читательская конференция».</a:t>
            </a:r>
            <a:r>
              <a:rPr lang="ru-RU" dirty="0"/>
              <a:t> </a:t>
            </a:r>
          </a:p>
        </p:txBody>
      </p:sp>
      <p:sp>
        <p:nvSpPr>
          <p:cNvPr id="3" name="Текст 2"/>
          <p:cNvSpPr>
            <a:spLocks noGrp="1"/>
          </p:cNvSpPr>
          <p:nvPr>
            <p:ph type="body" idx="1"/>
          </p:nvPr>
        </p:nvSpPr>
        <p:spPr>
          <a:xfrm>
            <a:off x="96192" y="1656677"/>
            <a:ext cx="6939309" cy="5104504"/>
          </a:xfrm>
        </p:spPr>
        <p:txBody>
          <a:bodyPr>
            <a:normAutofit/>
          </a:bodyPr>
          <a:lstStyle/>
          <a:p>
            <a:pPr algn="l"/>
            <a:r>
              <a:rPr lang="ru-RU" i="1" cap="none" dirty="0" smtClean="0">
                <a:solidFill>
                  <a:schemeClr val="tx1"/>
                </a:solidFill>
              </a:rPr>
              <a:t>Проводится подготовительный этап перед собранием, где родителям дается какое – либо задание по определенной теме. Подготовленное задание обсуждается с различных позиций. За 2 недели до собрания родителям раздаются материалы на тему собрания, воспитатель просит прокомментировать, то или иное высказывание, освещает суть темы и задает вопросы при обсуждении. Например, собрание во 2 младшей группе на тему: «кризис 3-х лет». Предлагается несколько высказываний классиков и родители комментируют, как они  понимают это высказывание и дают свой совет по проблеме, как они ее решают. Наиболее удачные советы помещают на стенд «копилка семейных советов».</a:t>
            </a:r>
            <a:endParaRPr lang="ru-RU" i="1" cap="none" dirty="0">
              <a:solidFill>
                <a:schemeClr val="tx1"/>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5502" y="86285"/>
            <a:ext cx="5077610" cy="4442683"/>
          </a:xfrm>
          <a:prstGeom prst="rect">
            <a:avLst/>
          </a:prstGeom>
        </p:spPr>
      </p:pic>
    </p:spTree>
    <p:extLst>
      <p:ext uri="{BB962C8B-B14F-4D97-AF65-F5344CB8AC3E}">
        <p14:creationId xmlns:p14="http://schemas.microsoft.com/office/powerpoint/2010/main" val="3727413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1195" y="107800"/>
            <a:ext cx="4120805" cy="1010995"/>
          </a:xfrm>
        </p:spPr>
        <p:txBody>
          <a:bodyPr/>
          <a:lstStyle/>
          <a:p>
            <a:r>
              <a:rPr lang="ru-RU" b="1" i="1" dirty="0">
                <a:solidFill>
                  <a:schemeClr val="accent1">
                    <a:lumMod val="50000"/>
                  </a:schemeClr>
                </a:solidFill>
              </a:rPr>
              <a:t>«Аукцион».</a:t>
            </a:r>
            <a:r>
              <a:rPr lang="ru-RU" dirty="0">
                <a:solidFill>
                  <a:schemeClr val="accent1">
                    <a:lumMod val="50000"/>
                  </a:schemeClr>
                </a:solidFill>
              </a:rPr>
              <a:t> </a:t>
            </a:r>
          </a:p>
        </p:txBody>
      </p:sp>
      <p:sp>
        <p:nvSpPr>
          <p:cNvPr id="3" name="Текст 2"/>
          <p:cNvSpPr>
            <a:spLocks noGrp="1"/>
          </p:cNvSpPr>
          <p:nvPr>
            <p:ph type="body" idx="1"/>
          </p:nvPr>
        </p:nvSpPr>
        <p:spPr>
          <a:xfrm>
            <a:off x="236042" y="1441382"/>
            <a:ext cx="5400965" cy="5013206"/>
          </a:xfrm>
        </p:spPr>
        <p:txBody>
          <a:bodyPr>
            <a:normAutofit lnSpcReduction="10000"/>
          </a:bodyPr>
          <a:lstStyle/>
          <a:p>
            <a:pPr algn="l"/>
            <a:r>
              <a:rPr lang="ru-RU" i="1" cap="none" dirty="0" smtClean="0">
                <a:solidFill>
                  <a:schemeClr val="tx1"/>
                </a:solidFill>
                <a:latin typeface="Times New Roman" panose="02020603050405020304" pitchFamily="18" charset="0"/>
                <a:cs typeface="Times New Roman" panose="02020603050405020304" pitchFamily="18" charset="0"/>
              </a:rPr>
              <a:t>Собрание проходит в виде «продажи» полезных советов по выбранной теме в игровой форме. Например, кризис трех лет. Воспитатель дает понятия – кризиса трех, совместно с родителями он анализирует, как остро протекает этот период у детей. Воспитатель предлагает поделиться родителям, как они преодолевали данный период или как они сейчас с ним справляются. Все происходит  в виде игры и за каждый совет даются фишки, (т.е. Советы продаются за фишки). Советы, набравшие большее количество фишек, помещают на стенд «копилка родительского опыта».</a:t>
            </a:r>
            <a:endParaRPr lang="ru-RU" i="1" cap="none"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9239" y="355001"/>
            <a:ext cx="6562761" cy="4922071"/>
          </a:xfrm>
          <a:prstGeom prst="rect">
            <a:avLst/>
          </a:prstGeom>
        </p:spPr>
      </p:pic>
    </p:spTree>
    <p:extLst>
      <p:ext uri="{BB962C8B-B14F-4D97-AF65-F5344CB8AC3E}">
        <p14:creationId xmlns:p14="http://schemas.microsoft.com/office/powerpoint/2010/main" val="2160540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6713" y="204619"/>
            <a:ext cx="5712937" cy="1118571"/>
          </a:xfrm>
        </p:spPr>
        <p:txBody>
          <a:bodyPr>
            <a:normAutofit fontScale="90000"/>
          </a:bodyPr>
          <a:lstStyle/>
          <a:p>
            <a:r>
              <a:rPr lang="ru-RU" b="1" i="1" dirty="0">
                <a:solidFill>
                  <a:schemeClr val="bg2">
                    <a:lumMod val="50000"/>
                  </a:schemeClr>
                </a:solidFill>
              </a:rPr>
              <a:t>«Семинар – практикум».</a:t>
            </a:r>
            <a:r>
              <a:rPr lang="ru-RU" dirty="0">
                <a:solidFill>
                  <a:schemeClr val="bg2">
                    <a:lumMod val="50000"/>
                  </a:schemeClr>
                </a:solidFill>
              </a:rPr>
              <a:t> </a:t>
            </a:r>
          </a:p>
        </p:txBody>
      </p:sp>
      <p:sp>
        <p:nvSpPr>
          <p:cNvPr id="3" name="Текст 2"/>
          <p:cNvSpPr>
            <a:spLocks noGrp="1"/>
          </p:cNvSpPr>
          <p:nvPr>
            <p:ph type="body" idx="1"/>
          </p:nvPr>
        </p:nvSpPr>
        <p:spPr>
          <a:xfrm>
            <a:off x="128465" y="1441382"/>
            <a:ext cx="6605822" cy="5153055"/>
          </a:xfrm>
        </p:spPr>
        <p:txBody>
          <a:bodyPr>
            <a:normAutofit fontScale="92500" lnSpcReduction="10000"/>
          </a:bodyPr>
          <a:lstStyle/>
          <a:p>
            <a:pPr algn="l"/>
            <a:r>
              <a:rPr lang="ru-RU" i="1" cap="none" dirty="0" smtClean="0">
                <a:solidFill>
                  <a:schemeClr val="tx1"/>
                </a:solidFill>
              </a:rPr>
              <a:t>На собрании могут выступать не только воспитатель, но и родители, логопед, психолог и другие специалисты. Совместно с родителями происходит обыгрывание или решение проблемных ситуаций, могут присутствовать элементы тренинга. Определяется тема и ведущий, им может быть как воспитатель, так и родители, приглашенные специалисты. Например, возьмем тему детских страхов. Подготавливается небольшое теоретическое сообщение, затем родителей просят сказать свое мнение о причинах детских страхов и о способах их преодоления. Далее с родителями проводятся мини- тренинги по само-регуляции,  игровые приемы на снятие тревожности и страхов для того, что бы родители при возникновении трудностей помогли своим детям.</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4287" y="591672"/>
            <a:ext cx="5187724" cy="4439432"/>
          </a:xfrm>
          <a:prstGeom prst="rect">
            <a:avLst/>
          </a:prstGeom>
        </p:spPr>
      </p:pic>
    </p:spTree>
    <p:extLst>
      <p:ext uri="{BB962C8B-B14F-4D97-AF65-F5344CB8AC3E}">
        <p14:creationId xmlns:p14="http://schemas.microsoft.com/office/powerpoint/2010/main" val="3215123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6042" y="140074"/>
            <a:ext cx="5702179" cy="1344482"/>
          </a:xfrm>
        </p:spPr>
        <p:txBody>
          <a:bodyPr/>
          <a:lstStyle/>
          <a:p>
            <a:r>
              <a:rPr lang="ru-RU" b="1" i="1" dirty="0">
                <a:solidFill>
                  <a:schemeClr val="tx2"/>
                </a:solidFill>
              </a:rPr>
              <a:t>«Душевный разговор»</a:t>
            </a:r>
            <a:r>
              <a:rPr lang="ru-RU" b="1" dirty="0">
                <a:solidFill>
                  <a:schemeClr val="tx2"/>
                </a:solidFill>
              </a:rPr>
              <a:t>.</a:t>
            </a:r>
            <a:r>
              <a:rPr lang="ru-RU" dirty="0">
                <a:solidFill>
                  <a:schemeClr val="tx2"/>
                </a:solidFill>
              </a:rPr>
              <a:t> </a:t>
            </a:r>
          </a:p>
        </p:txBody>
      </p:sp>
      <p:sp>
        <p:nvSpPr>
          <p:cNvPr id="3" name="Текст 2"/>
          <p:cNvSpPr>
            <a:spLocks noGrp="1"/>
          </p:cNvSpPr>
          <p:nvPr>
            <p:ph type="body" idx="1"/>
          </p:nvPr>
        </p:nvSpPr>
        <p:spPr>
          <a:xfrm>
            <a:off x="322104" y="1484556"/>
            <a:ext cx="6896278" cy="5271246"/>
          </a:xfrm>
        </p:spPr>
        <p:txBody>
          <a:bodyPr>
            <a:normAutofit lnSpcReduction="10000"/>
          </a:bodyPr>
          <a:lstStyle/>
          <a:p>
            <a:pPr algn="l"/>
            <a:r>
              <a:rPr lang="ru-RU" i="1" cap="none" dirty="0" smtClean="0">
                <a:solidFill>
                  <a:schemeClr val="tx1">
                    <a:lumMod val="95000"/>
                    <a:lumOff val="5000"/>
                  </a:schemeClr>
                </a:solidFill>
                <a:latin typeface="Times New Roman" panose="02020603050405020304" pitchFamily="18" charset="0"/>
                <a:cs typeface="Times New Roman" panose="02020603050405020304" pitchFamily="18" charset="0"/>
              </a:rPr>
              <a:t>Собрание рассчитано не на всех родителей, а лишь на тех, чьи дети имеют общие проблемы (в общении со сверстниками, агрессивность и др.). Можно провести анкетирование по теме, в конце собрания родителям не дают рекомендаций, а они сами к ним приходят. Например, ребенок – левша. С родителями проводится анкетирование, чтобы глубже узнать особенность их детей. И установить точно, какая степень леворукости у ребенка - слабая или выраженная. Проблема обсуждается со всех сторон, могут приглашаться специалисты. Родителям даются рекомендации по особенностям развития такого ребенка (нестандартного). Родителям предлагаются различные задания для </a:t>
            </a:r>
            <a:r>
              <a:rPr lang="ru-RU" i="1" cap="none" dirty="0" err="1" smtClean="0">
                <a:solidFill>
                  <a:schemeClr val="tx1">
                    <a:lumMod val="95000"/>
                    <a:lumOff val="5000"/>
                  </a:schemeClr>
                </a:solidFill>
                <a:latin typeface="Times New Roman" panose="02020603050405020304" pitchFamily="18" charset="0"/>
                <a:cs typeface="Times New Roman" panose="02020603050405020304" pitchFamily="18" charset="0"/>
              </a:rPr>
              <a:t>леворуких</a:t>
            </a:r>
            <a:r>
              <a:rPr lang="ru-RU" i="1" cap="none" dirty="0" smtClean="0">
                <a:solidFill>
                  <a:schemeClr val="tx1">
                    <a:lumMod val="95000"/>
                    <a:lumOff val="5000"/>
                  </a:schemeClr>
                </a:solidFill>
                <a:latin typeface="Times New Roman" panose="02020603050405020304" pitchFamily="18" charset="0"/>
                <a:cs typeface="Times New Roman" panose="02020603050405020304" pitchFamily="18" charset="0"/>
              </a:rPr>
              <a:t> детей, для того чтобы развить моторику обеих рук. Обсуждаются психологические проблемы, связанные с леворукостью.</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3558" y="365760"/>
            <a:ext cx="5005892" cy="3754419"/>
          </a:xfrm>
          <a:prstGeom prst="rect">
            <a:avLst/>
          </a:prstGeom>
        </p:spPr>
      </p:pic>
    </p:spTree>
    <p:extLst>
      <p:ext uri="{BB962C8B-B14F-4D97-AF65-F5344CB8AC3E}">
        <p14:creationId xmlns:p14="http://schemas.microsoft.com/office/powerpoint/2010/main" val="3556695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9681" y="118559"/>
            <a:ext cx="4701718" cy="1043268"/>
          </a:xfrm>
        </p:spPr>
        <p:txBody>
          <a:bodyPr>
            <a:normAutofit/>
          </a:bodyPr>
          <a:lstStyle/>
          <a:p>
            <a:r>
              <a:rPr lang="ru-RU" b="1" dirty="0">
                <a:solidFill>
                  <a:schemeClr val="tx2"/>
                </a:solidFill>
              </a:rPr>
              <a:t>«Мастер – класс».</a:t>
            </a:r>
            <a:r>
              <a:rPr lang="ru-RU" dirty="0">
                <a:solidFill>
                  <a:schemeClr val="tx2"/>
                </a:solidFill>
              </a:rPr>
              <a:t> </a:t>
            </a:r>
          </a:p>
        </p:txBody>
      </p:sp>
      <p:sp>
        <p:nvSpPr>
          <p:cNvPr id="3" name="Текст 2"/>
          <p:cNvSpPr>
            <a:spLocks noGrp="1"/>
          </p:cNvSpPr>
          <p:nvPr>
            <p:ph type="body" idx="1"/>
          </p:nvPr>
        </p:nvSpPr>
        <p:spPr>
          <a:xfrm>
            <a:off x="225286" y="1570474"/>
            <a:ext cx="6272334" cy="5131540"/>
          </a:xfrm>
        </p:spPr>
        <p:txBody>
          <a:bodyPr>
            <a:normAutofit fontScale="92500" lnSpcReduction="20000"/>
          </a:bodyPr>
          <a:lstStyle/>
          <a:p>
            <a:pPr algn="l"/>
            <a:r>
              <a:rPr lang="ru-RU" i="1" cap="none" dirty="0" smtClean="0">
                <a:solidFill>
                  <a:schemeClr val="tx1">
                    <a:lumMod val="95000"/>
                    <a:lumOff val="5000"/>
                  </a:schemeClr>
                </a:solidFill>
                <a:latin typeface="Times New Roman" panose="02020603050405020304" pitchFamily="18" charset="0"/>
                <a:cs typeface="Times New Roman" panose="02020603050405020304" pitchFamily="18" charset="0"/>
              </a:rPr>
              <a:t>Собрание, на котором родители демонстрируют свои достижения в области воспитания детей. Предварительно воспитатель дает тему нескольким родителям и поручает каждому провести маленький урок, на котором они должны будут объяснить всем собравшимся родителям, как научить ребенка убирать за собой игрушки, умываться. В конце собрания подводится итог. Собрание имеет подготовительный этап, воспитатель предлагает нескольким родителям провести маленький урок – поделиться опытом по привитию у детей, например, хороших манер. Родители дают практические советы, показывают ролевую сценку по соблюдению правил приличия. В конце собрания подводится итог, и родители предлагают выбрать наиболее ценные советы, которые  размещаются на стенде «копилка родительского опыта».</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7620" y="398031"/>
            <a:ext cx="5442507" cy="4830185"/>
          </a:xfrm>
          <a:prstGeom prst="rect">
            <a:avLst/>
          </a:prstGeom>
        </p:spPr>
      </p:pic>
    </p:spTree>
    <p:extLst>
      <p:ext uri="{BB962C8B-B14F-4D97-AF65-F5344CB8AC3E}">
        <p14:creationId xmlns:p14="http://schemas.microsoft.com/office/powerpoint/2010/main" val="70126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25746" y="0"/>
            <a:ext cx="3991713" cy="957206"/>
          </a:xfrm>
        </p:spPr>
        <p:txBody>
          <a:bodyPr/>
          <a:lstStyle/>
          <a:p>
            <a:r>
              <a:rPr lang="ru-RU" b="1" i="1" dirty="0">
                <a:solidFill>
                  <a:schemeClr val="tx2"/>
                </a:solidFill>
              </a:rPr>
              <a:t>«Ток – шоу»</a:t>
            </a:r>
            <a:r>
              <a:rPr lang="ru-RU" b="1" dirty="0">
                <a:solidFill>
                  <a:schemeClr val="tx2"/>
                </a:solidFill>
              </a:rPr>
              <a:t>.</a:t>
            </a:r>
            <a:r>
              <a:rPr lang="ru-RU" dirty="0">
                <a:solidFill>
                  <a:schemeClr val="tx2"/>
                </a:solidFill>
              </a:rPr>
              <a:t> </a:t>
            </a:r>
          </a:p>
        </p:txBody>
      </p:sp>
      <p:sp>
        <p:nvSpPr>
          <p:cNvPr id="3" name="Текст 2"/>
          <p:cNvSpPr>
            <a:spLocks noGrp="1"/>
          </p:cNvSpPr>
          <p:nvPr>
            <p:ph type="body" idx="1"/>
          </p:nvPr>
        </p:nvSpPr>
        <p:spPr>
          <a:xfrm>
            <a:off x="435058" y="1102434"/>
            <a:ext cx="5573087" cy="5755566"/>
          </a:xfrm>
        </p:spPr>
        <p:txBody>
          <a:bodyPr>
            <a:normAutofit/>
          </a:bodyPr>
          <a:lstStyle/>
          <a:p>
            <a:pPr algn="l"/>
            <a:r>
              <a:rPr lang="ru-RU" i="1" cap="none" dirty="0" smtClean="0">
                <a:solidFill>
                  <a:schemeClr val="tx1">
                    <a:lumMod val="95000"/>
                    <a:lumOff val="5000"/>
                  </a:schemeClr>
                </a:solidFill>
                <a:latin typeface="Times New Roman" panose="02020603050405020304" pitchFamily="18" charset="0"/>
                <a:cs typeface="Times New Roman" panose="02020603050405020304" pitchFamily="18" charset="0"/>
              </a:rPr>
              <a:t>Собрание такой формы подразумевает обсуждение одной проблемы с различных точек зрения, детализацией проблемы и возможных путей ее решения. На ток – шоу выступают родители, воспитатель, можно пригласить специалистов. К примеру, возьмем кризис 3х лет. Родителям предлагаются различные ситуации, их нужно рассмотреть с разных точек зрения, обязательно аргументируя их. Определяются ключевые понятия кризиса 3х лет, совместно выделяются причины, затем зачитываются мнения психологов. Все позиции совместно обсуждаются. Родители сами определяют пути решения проблемы.</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8145" y="387274"/>
            <a:ext cx="6065745" cy="5282005"/>
          </a:xfrm>
          <a:prstGeom prst="rect">
            <a:avLst/>
          </a:prstGeom>
        </p:spPr>
      </p:pic>
    </p:spTree>
    <p:extLst>
      <p:ext uri="{BB962C8B-B14F-4D97-AF65-F5344CB8AC3E}">
        <p14:creationId xmlns:p14="http://schemas.microsoft.com/office/powerpoint/2010/main" val="138343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74" y="172122"/>
            <a:ext cx="9241445" cy="2054712"/>
          </a:xfrm>
        </p:spPr>
        <p:txBody>
          <a:bodyPr>
            <a:normAutofit fontScale="90000"/>
          </a:bodyPr>
          <a:lstStyle/>
          <a:p>
            <a:r>
              <a:rPr lang="ru-RU" b="1" i="1" dirty="0"/>
              <a:t>Методы  активизации родителей на собраниях нетрадиционной формы:</a:t>
            </a:r>
            <a:r>
              <a:rPr lang="ru-RU" dirty="0"/>
              <a:t/>
            </a:r>
            <a:br>
              <a:rPr lang="ru-RU" dirty="0"/>
            </a:br>
            <a:endParaRPr lang="ru-RU" dirty="0"/>
          </a:p>
        </p:txBody>
      </p:sp>
      <p:sp>
        <p:nvSpPr>
          <p:cNvPr id="3" name="Текст 2"/>
          <p:cNvSpPr>
            <a:spLocks noGrp="1"/>
          </p:cNvSpPr>
          <p:nvPr>
            <p:ph type="body" idx="1"/>
          </p:nvPr>
        </p:nvSpPr>
        <p:spPr>
          <a:xfrm>
            <a:off x="358620" y="2086841"/>
            <a:ext cx="6655366" cy="4346232"/>
          </a:xfrm>
        </p:spPr>
        <p:txBody>
          <a:bodyPr>
            <a:normAutofit fontScale="92500"/>
          </a:bodyPr>
          <a:lstStyle/>
          <a:p>
            <a:pPr algn="l"/>
            <a:r>
              <a:rPr lang="ru-RU" b="1" i="1" cap="none" dirty="0" smtClean="0">
                <a:solidFill>
                  <a:schemeClr val="tx1">
                    <a:lumMod val="95000"/>
                    <a:lumOff val="5000"/>
                  </a:schemeClr>
                </a:solidFill>
                <a:latin typeface="Times New Roman" panose="02020603050405020304" pitchFamily="18" charset="0"/>
                <a:cs typeface="Times New Roman" panose="02020603050405020304" pitchFamily="18" charset="0"/>
              </a:rPr>
              <a:t>«Мозговой штурм»</a:t>
            </a:r>
            <a:r>
              <a:rPr lang="ru-RU" i="1" cap="none" dirty="0" smtClean="0">
                <a:solidFill>
                  <a:schemeClr val="tx1">
                    <a:lumMod val="95000"/>
                    <a:lumOff val="5000"/>
                  </a:schemeClr>
                </a:solidFill>
                <a:latin typeface="Times New Roman" panose="02020603050405020304" pitchFamily="18" charset="0"/>
                <a:cs typeface="Times New Roman" panose="02020603050405020304" pitchFamily="18" charset="0"/>
              </a:rPr>
              <a:t>  - метод коллективной мыслительной деятельности, позволяющий достичь понимания друг друга, когда общая проблема является личной для целой группы.</a:t>
            </a:r>
          </a:p>
          <a:p>
            <a:pPr algn="l"/>
            <a:endParaRPr lang="ru-RU" i="1" cap="none"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algn="l"/>
            <a:r>
              <a:rPr lang="ru-RU" b="1" i="1" cap="none" dirty="0" smtClean="0">
                <a:solidFill>
                  <a:schemeClr val="tx1">
                    <a:lumMod val="95000"/>
                    <a:lumOff val="5000"/>
                  </a:schemeClr>
                </a:solidFill>
                <a:latin typeface="Times New Roman" panose="02020603050405020304" pitchFamily="18" charset="0"/>
                <a:cs typeface="Times New Roman" panose="02020603050405020304" pitchFamily="18" charset="0"/>
              </a:rPr>
              <a:t>«</a:t>
            </a:r>
            <a:r>
              <a:rPr lang="ru-RU" b="1" i="1" cap="none" dirty="0" err="1" smtClean="0">
                <a:solidFill>
                  <a:schemeClr val="tx1">
                    <a:lumMod val="95000"/>
                    <a:lumOff val="5000"/>
                  </a:schemeClr>
                </a:solidFill>
                <a:latin typeface="Times New Roman" panose="02020603050405020304" pitchFamily="18" charset="0"/>
                <a:cs typeface="Times New Roman" panose="02020603050405020304" pitchFamily="18" charset="0"/>
              </a:rPr>
              <a:t>Реверсионная</a:t>
            </a:r>
            <a:r>
              <a:rPr lang="ru-RU" b="1" i="1" cap="none" dirty="0" smtClean="0">
                <a:solidFill>
                  <a:schemeClr val="tx1">
                    <a:lumMod val="95000"/>
                    <a:lumOff val="5000"/>
                  </a:schemeClr>
                </a:solidFill>
                <a:latin typeface="Times New Roman" panose="02020603050405020304" pitchFamily="18" charset="0"/>
                <a:cs typeface="Times New Roman" panose="02020603050405020304" pitchFamily="18" charset="0"/>
              </a:rPr>
              <a:t> мозговая атака, или разнос».</a:t>
            </a:r>
            <a:r>
              <a:rPr lang="ru-RU" i="1" cap="none" dirty="0" smtClean="0">
                <a:solidFill>
                  <a:schemeClr val="tx1">
                    <a:lumMod val="95000"/>
                    <a:lumOff val="5000"/>
                  </a:schemeClr>
                </a:solidFill>
                <a:latin typeface="Times New Roman" panose="02020603050405020304" pitchFamily="18" charset="0"/>
                <a:cs typeface="Times New Roman" panose="02020603050405020304" pitchFamily="18" charset="0"/>
              </a:rPr>
              <a:t> Этот метод отличается от «мозгового штурма» тем, что вместо отсрочки оценочных действий предлагается проявить максимальную критичность, указывая на все недочеты и слабые места процесса, системы, идеи. Этим обеспечивается подготовка идеи, направленной на преодоление недостатков.</a:t>
            </a:r>
            <a:endParaRPr lang="ru-RU" i="1" cap="none" dirty="0">
              <a:solidFill>
                <a:schemeClr val="tx1">
                  <a:lumMod val="95000"/>
                  <a:lumOff val="5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2622" y="2528049"/>
            <a:ext cx="5074022" cy="3805516"/>
          </a:xfrm>
          <a:prstGeom prst="rect">
            <a:avLst/>
          </a:prstGeom>
        </p:spPr>
      </p:pic>
    </p:spTree>
    <p:extLst>
      <p:ext uri="{BB962C8B-B14F-4D97-AF65-F5344CB8AC3E}">
        <p14:creationId xmlns:p14="http://schemas.microsoft.com/office/powerpoint/2010/main" val="3448374116"/>
      </p:ext>
    </p:extLst>
  </p:cSld>
  <p:clrMapOvr>
    <a:masterClrMapping/>
  </p:clrMapOvr>
</p:sld>
</file>

<file path=ppt/theme/theme1.xml><?xml version="1.0" encoding="utf-8"?>
<a:theme xmlns:a="http://schemas.openxmlformats.org/drawingml/2006/main" name="Капля">
  <a:themeElements>
    <a:clrScheme name="Капля">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Капля">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апля">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Капля</Template>
  <TotalTime>56</TotalTime>
  <Words>1364</Words>
  <Application>Microsoft Office PowerPoint</Application>
  <PresentationFormat>Широкоэкранный</PresentationFormat>
  <Paragraphs>29</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Segoe Print</vt:lpstr>
      <vt:lpstr>Times New Roman</vt:lpstr>
      <vt:lpstr>Tw Cen MT</vt:lpstr>
      <vt:lpstr>Капля</vt:lpstr>
      <vt:lpstr>Консультация для воспитателей. </vt:lpstr>
      <vt:lpstr>«Педагогическая лаборатория». </vt:lpstr>
      <vt:lpstr>«Читательская конференция». </vt:lpstr>
      <vt:lpstr>«Аукцион». </vt:lpstr>
      <vt:lpstr>«Семинар – практикум». </vt:lpstr>
      <vt:lpstr>«Душевный разговор». </vt:lpstr>
      <vt:lpstr>«Мастер – класс». </vt:lpstr>
      <vt:lpstr>«Ток – шоу». </vt:lpstr>
      <vt:lpstr>Методы  активизации родителей на собраниях нетрадиционной формы: </vt:lpstr>
      <vt:lpstr>«Список прилагательных и определений».  Такой список прилагательных определяет различные качества, свойства и характеристики объекта, деятельности или личности, которые необходимо улучшить. Сначала предлагаются качества или характеристики (прилагательные), затем они рассматриваются каждое в отдельности и решается, каким путем можно улучшить или усилить соответствующую характеристику. Например, «каким бы вы хотели видеть вашего ребенка на пороге школы?» Родители перечисляют качества, т.е. прилагательные, а затем совместно достигаются пути реализации цели. </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Консультация для воспитателей.</dc:title>
  <dc:creator>Пользователь</dc:creator>
  <cp:lastModifiedBy>Пользователь</cp:lastModifiedBy>
  <cp:revision>8</cp:revision>
  <dcterms:created xsi:type="dcterms:W3CDTF">2018-01-24T11:07:40Z</dcterms:created>
  <dcterms:modified xsi:type="dcterms:W3CDTF">2023-02-01T10:00:42Z</dcterms:modified>
</cp:coreProperties>
</file>