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8" r:id="rId5"/>
    <p:sldId id="260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2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B38756-0ACA-483C-879F-5B3C6EA09B9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2BF88A-24A9-4796-ABD9-FE07C58140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70450" cy="265172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«Использование групповых форм обучения на </a:t>
            </a:r>
            <a:r>
              <a:rPr lang="ru-RU" dirty="0" smtClean="0">
                <a:effectLst/>
              </a:rPr>
              <a:t>занятиях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по </a:t>
            </a:r>
            <a:r>
              <a:rPr lang="ru-RU" dirty="0">
                <a:effectLst/>
              </a:rPr>
              <a:t>рисованию песком»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78904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Автор педагог дополнительного образования</a:t>
            </a:r>
          </a:p>
          <a:p>
            <a:pPr algn="r"/>
            <a:r>
              <a:rPr lang="ru-RU" sz="2000" dirty="0" smtClean="0"/>
              <a:t>1 квалификационной категории</a:t>
            </a:r>
          </a:p>
          <a:p>
            <a:pPr algn="r"/>
            <a:r>
              <a:rPr lang="ru-RU" sz="2000" dirty="0" err="1" smtClean="0"/>
              <a:t>Мирионкова</a:t>
            </a:r>
            <a:r>
              <a:rPr lang="ru-RU" sz="2000" dirty="0" smtClean="0"/>
              <a:t> Н.А.</a:t>
            </a: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87824" y="5805264"/>
            <a:ext cx="3200400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Екатеринбург </a:t>
            </a:r>
            <a:r>
              <a:rPr lang="ru-RU" sz="2000" dirty="0" smtClean="0"/>
              <a:t>2023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0935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/>
              <a:t>Коллективная деятельность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3528392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определяется </a:t>
            </a:r>
            <a:r>
              <a:rPr lang="ru-RU" dirty="0"/>
              <a:t>как равноправное личностное взаимодействие </a:t>
            </a:r>
            <a:r>
              <a:rPr lang="ru-RU" dirty="0" smtClean="0"/>
              <a:t>обучающихся</a:t>
            </a:r>
            <a:r>
              <a:rPr lang="ru-RU" dirty="0"/>
              <a:t>, направленное на согласование и объединение общих усилий с целью достижения высокого уровня активности, коллективной общности и индивидуальной удовлетворённости, проявляющейся в адекватной оценке себя и других, реализация творческого потенциала и комфорта.</a:t>
            </a:r>
          </a:p>
        </p:txBody>
      </p:sp>
    </p:spTree>
    <p:extLst>
      <p:ext uri="{BB962C8B-B14F-4D97-AF65-F5344CB8AC3E}">
        <p14:creationId xmlns:p14="http://schemas.microsoft.com/office/powerpoint/2010/main" val="390429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ходе коллективной изобразительной деятельности осуществляются следующие функции: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4248472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ru-RU" dirty="0" smtClean="0"/>
              <a:t>информационная </a:t>
            </a:r>
            <a:r>
              <a:rPr lang="ru-RU" dirty="0"/>
              <a:t>– обмен чувственной и познавательной информацией; </a:t>
            </a:r>
            <a:endParaRPr lang="ru-RU" dirty="0" smtClean="0"/>
          </a:p>
          <a:p>
            <a:pPr marL="457200" indent="-457200" algn="l">
              <a:buFontTx/>
              <a:buChar char="-"/>
            </a:pPr>
            <a:r>
              <a:rPr lang="ru-RU" dirty="0" smtClean="0"/>
              <a:t>контактная </a:t>
            </a:r>
            <a:r>
              <a:rPr lang="ru-RU" dirty="0"/>
              <a:t>– готовность к приёму и передачи информации; </a:t>
            </a:r>
            <a:endParaRPr lang="ru-RU" dirty="0" smtClean="0"/>
          </a:p>
          <a:p>
            <a:pPr marL="457200" indent="-457200" algn="l">
              <a:buFontTx/>
              <a:buChar char="-"/>
            </a:pPr>
            <a:r>
              <a:rPr lang="ru-RU" dirty="0" smtClean="0"/>
              <a:t>координационная </a:t>
            </a:r>
            <a:r>
              <a:rPr lang="ru-RU" dirty="0"/>
              <a:t>– согласование действий и организация взаимодействий; </a:t>
            </a:r>
            <a:endParaRPr lang="ru-RU" dirty="0" smtClean="0"/>
          </a:p>
          <a:p>
            <a:pPr marL="457200" indent="-457200" algn="l">
              <a:buFontTx/>
              <a:buChar char="-"/>
            </a:pPr>
            <a:r>
              <a:rPr lang="ru-RU" dirty="0" smtClean="0"/>
              <a:t>перцептивная </a:t>
            </a:r>
            <a:r>
              <a:rPr lang="ru-RU" dirty="0"/>
              <a:t>– восприятие и понимание друг друга; </a:t>
            </a:r>
            <a:endParaRPr lang="ru-RU" dirty="0" smtClean="0"/>
          </a:p>
          <a:p>
            <a:pPr marL="457200" indent="-457200" algn="l">
              <a:buFontTx/>
              <a:buChar char="-"/>
            </a:pPr>
            <a:r>
              <a:rPr lang="ru-RU" dirty="0" smtClean="0"/>
              <a:t>развивающая </a:t>
            </a:r>
            <a:r>
              <a:rPr lang="ru-RU" dirty="0"/>
              <a:t>– изменение личностных качеств участников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978474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включить групповую работу в обучающий процесс?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2088232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Занятия по рисованию песком предполагают индивидуальный характер. У каждого ребёнка есть своё пространство для творчества – свой стол, на котором он создаёт свои картины. </a:t>
            </a:r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 smtClean="0"/>
              <a:t>                                          </a:t>
            </a:r>
            <a:endParaRPr lang="ru-RU" dirty="0"/>
          </a:p>
        </p:txBody>
      </p:sp>
      <p:pic>
        <p:nvPicPr>
          <p:cNvPr id="1026" name="Picture 2" descr="C:\Users\alk\Downloads\IMG_20210201_200100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34901" y="3717032"/>
            <a:ext cx="3921075" cy="294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3789040"/>
            <a:ext cx="4211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Поэтому </a:t>
            </a:r>
            <a:r>
              <a:rPr lang="ru-RU" sz="2800" dirty="0"/>
              <a:t>встал вопрос, как же вплести в ход занятия групповые формы взаимодействия?</a:t>
            </a:r>
          </a:p>
        </p:txBody>
      </p:sp>
    </p:spTree>
    <p:extLst>
      <p:ext uri="{BB962C8B-B14F-4D97-AF65-F5344CB8AC3E}">
        <p14:creationId xmlns:p14="http://schemas.microsoft.com/office/powerpoint/2010/main" val="132808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</a:rPr>
              <a:t>упражнения группового взаимодействия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568952" cy="3528392"/>
          </a:xfrm>
        </p:spPr>
        <p:txBody>
          <a:bodyPr>
            <a:noAutofit/>
          </a:bodyPr>
          <a:lstStyle/>
          <a:p>
            <a:r>
              <a:rPr lang="ru-RU" b="1" dirty="0"/>
              <a:t>1. Разминка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alk\Desktop\КЛУБ\Я\Методическая тема\IMG_20210906_1902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228866"/>
            <a:ext cx="3305945" cy="440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k\Desktop\КЛУБ\Я\Методическая тема\IMG_20210907_1813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28867"/>
            <a:ext cx="3305944" cy="440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7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</a:rPr>
              <a:t>упражнения группового взаимодействия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568952" cy="3528392"/>
          </a:xfrm>
        </p:spPr>
        <p:txBody>
          <a:bodyPr>
            <a:noAutofit/>
          </a:bodyPr>
          <a:lstStyle/>
          <a:p>
            <a:r>
              <a:rPr lang="ru-RU" b="1" dirty="0"/>
              <a:t>2. Картина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alk\Desktop\КЛУБ\Я\Методическая тема\IMG_20220512_1808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691" y="2348880"/>
            <a:ext cx="5664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745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036" y="260648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упражнения </a:t>
            </a:r>
            <a:r>
              <a:rPr lang="ru-RU" sz="3200" dirty="0">
                <a:effectLst/>
              </a:rPr>
              <a:t>группового взаимодействия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598" y="1556792"/>
            <a:ext cx="8568952" cy="864096"/>
          </a:xfrm>
        </p:spPr>
        <p:txBody>
          <a:bodyPr>
            <a:noAutofit/>
          </a:bodyPr>
          <a:lstStyle/>
          <a:p>
            <a:r>
              <a:rPr lang="ru-RU" b="1" dirty="0" smtClean="0"/>
              <a:t>3</a:t>
            </a:r>
            <a:r>
              <a:rPr lang="ru-RU" b="1" dirty="0"/>
              <a:t>. Несуществующее </a:t>
            </a:r>
            <a:r>
              <a:rPr lang="ru-RU" b="1" dirty="0" smtClean="0"/>
              <a:t>животное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alk\Desktop\КЛУБ\Я\Методическая тема\IMG_20220419_1739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956" y="4141020"/>
            <a:ext cx="3424236" cy="256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k\Desktop\КЛУБ\Я\Методическая тема\IMG_20220419_1738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39592"/>
            <a:ext cx="3487654" cy="261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k\Desktop\КЛУБ\Я\Методическая тема\IMG_20220419_1735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932" y="2239592"/>
            <a:ext cx="3536556" cy="265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74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ВЫВОД: В </a:t>
            </a:r>
            <a:r>
              <a:rPr lang="ru-RU" sz="2400" dirty="0" smtClean="0"/>
              <a:t>ходе </a:t>
            </a:r>
            <a:r>
              <a:rPr lang="ru-RU" sz="2400" dirty="0" smtClean="0"/>
              <a:t>изобразительной </a:t>
            </a:r>
            <a:r>
              <a:rPr lang="ru-RU" sz="2400" dirty="0" smtClean="0"/>
              <a:t>деятельности </a:t>
            </a:r>
            <a:r>
              <a:rPr lang="ru-RU" sz="2400" dirty="0" smtClean="0"/>
              <a:t>возможно включение групповых форм работы.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568952" cy="4248472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Такой формат может применяться при необходимости смены деятельности во время занятия, помогает настроиться на работу или наоборот расслабиться. Коллективная деятельность способствует сплочению коллектива, гармонизации психологического состояния.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308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223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«Использование групповых форм обучения на занятиях по рисованию песком»</vt:lpstr>
      <vt:lpstr>Коллективная деятельность</vt:lpstr>
      <vt:lpstr>В ходе коллективной изобразительной деятельности осуществляются следующие функции:</vt:lpstr>
      <vt:lpstr>Как включить групповую работу в обучающий процесс?</vt:lpstr>
      <vt:lpstr>упражнения группового взаимодействия</vt:lpstr>
      <vt:lpstr>упражнения группового взаимодействия</vt:lpstr>
      <vt:lpstr>упражнения группового взаимодействия</vt:lpstr>
      <vt:lpstr>ВЫВОД: В ходе изобразительной деятельности возможно включение групповых форм работы.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групповых форм обучения на занятиях по рисованию песком»</dc:title>
  <dc:creator>alk</dc:creator>
  <cp:lastModifiedBy>alk</cp:lastModifiedBy>
  <cp:revision>9</cp:revision>
  <dcterms:created xsi:type="dcterms:W3CDTF">2022-05-11T11:34:32Z</dcterms:created>
  <dcterms:modified xsi:type="dcterms:W3CDTF">2023-02-01T10:07:13Z</dcterms:modified>
</cp:coreProperties>
</file>