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75" r:id="rId2"/>
    <p:sldId id="276" r:id="rId3"/>
    <p:sldId id="277" r:id="rId4"/>
    <p:sldId id="278" r:id="rId5"/>
    <p:sldId id="257" r:id="rId6"/>
    <p:sldId id="258" r:id="rId7"/>
    <p:sldId id="265" r:id="rId8"/>
    <p:sldId id="268" r:id="rId9"/>
    <p:sldId id="280" r:id="rId10"/>
    <p:sldId id="259" r:id="rId11"/>
    <p:sldId id="261" r:id="rId12"/>
    <p:sldId id="281" r:id="rId13"/>
    <p:sldId id="263" r:id="rId14"/>
    <p:sldId id="282" r:id="rId15"/>
    <p:sldId id="283" r:id="rId16"/>
    <p:sldId id="284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>
        <p:scale>
          <a:sx n="73" d="100"/>
          <a:sy n="73" d="100"/>
        </p:scale>
        <p:origin x="-120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2428891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Калининград:</a:t>
            </a:r>
            <a:br>
              <a:rPr lang="ru-RU" sz="6000" b="1" dirty="0" smtClean="0"/>
            </a:br>
            <a:r>
              <a:rPr lang="ru-RU" sz="6000" b="1" dirty="0" smtClean="0"/>
              <a:t>связь поколений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653136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i="1" dirty="0" smtClean="0"/>
              <a:t>Подготовила ученица 7 «А» класса МБОУ  Калининская СОШ</a:t>
            </a:r>
          </a:p>
          <a:p>
            <a:pPr algn="r"/>
            <a:r>
              <a:rPr lang="ru-RU" i="1" dirty="0" err="1" smtClean="0"/>
              <a:t>Топоева</a:t>
            </a:r>
            <a:r>
              <a:rPr lang="ru-RU" i="1" dirty="0" smtClean="0"/>
              <a:t> Елена</a:t>
            </a:r>
          </a:p>
        </p:txBody>
      </p:sp>
    </p:spTree>
    <p:extLst>
      <p:ext uri="{BB962C8B-B14F-4D97-AF65-F5344CB8AC3E}">
        <p14:creationId xmlns:p14="http://schemas.microsoft.com/office/powerpoint/2010/main" val="26468876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68888"/>
          <a:stretch/>
        </p:blipFill>
        <p:spPr>
          <a:xfrm>
            <a:off x="2483768" y="476672"/>
            <a:ext cx="4317291" cy="581435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321578" cy="5940444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	</a:t>
            </a:r>
            <a:r>
              <a:rPr lang="ru-RU" sz="3200" b="1" dirty="0" smtClean="0"/>
              <a:t>Медаль «За взятие Кенигсберга» Учреждена Указом Президиума Верховного Совета СССР  от 9 июня 1945 г. </a:t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	Всего медалью «За взятие Кенигсберга» награждено более </a:t>
            </a:r>
            <a:r>
              <a:rPr lang="ru-RU" sz="4000" b="1" i="1" dirty="0" smtClean="0">
                <a:solidFill>
                  <a:srgbClr val="C00000"/>
                </a:solidFill>
              </a:rPr>
              <a:t>760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4000" b="1" i="1" dirty="0" smtClean="0">
                <a:solidFill>
                  <a:srgbClr val="C00000"/>
                </a:solidFill>
              </a:rPr>
              <a:t>тысяч</a:t>
            </a:r>
            <a:r>
              <a:rPr lang="ru-RU" sz="3200" b="1" i="1" dirty="0" smtClean="0"/>
              <a:t> </a:t>
            </a:r>
            <a:r>
              <a:rPr lang="ru-RU" sz="3200" b="1" dirty="0" smtClean="0"/>
              <a:t>человек.</a:t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>	</a:t>
            </a:r>
            <a:r>
              <a:rPr lang="ru-RU" sz="4000" b="1" i="1" dirty="0" smtClean="0">
                <a:solidFill>
                  <a:srgbClr val="C00000"/>
                </a:solidFill>
              </a:rPr>
              <a:t>216</a:t>
            </a:r>
            <a:r>
              <a:rPr lang="ru-RU" sz="3200" b="1" dirty="0" smtClean="0"/>
              <a:t> </a:t>
            </a:r>
            <a:r>
              <a:rPr lang="ru-RU" sz="3200" b="1" dirty="0"/>
              <a:t>воинам было присвоено звание </a:t>
            </a:r>
            <a:r>
              <a:rPr lang="ru-RU" sz="3200" b="1" i="1" dirty="0">
                <a:solidFill>
                  <a:srgbClr val="C00000"/>
                </a:solidFill>
              </a:rPr>
              <a:t>Героя Советского Союза.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well.ru/upload/uf/cf4/Russia_Kaliningrad_nice-view_4.jpg"/>
          <p:cNvSpPr>
            <a:spLocks noChangeAspect="1" noChangeArrowheads="1"/>
          </p:cNvSpPr>
          <p:nvPr/>
        </p:nvSpPr>
        <p:spPr bwMode="auto">
          <a:xfrm>
            <a:off x="155575" y="-3771900"/>
            <a:ext cx="12192000" cy="7858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well.ru/upload/uf/cf4/Russia_Kaliningrad_nice-view_4.jpg"/>
          <p:cNvSpPr>
            <a:spLocks noChangeAspect="1" noChangeArrowheads="1"/>
          </p:cNvSpPr>
          <p:nvPr/>
        </p:nvSpPr>
        <p:spPr bwMode="auto">
          <a:xfrm>
            <a:off x="155575" y="-3771900"/>
            <a:ext cx="12192000" cy="7858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https://well.ru/upload/uf/cf4/Russia_Kaliningrad_nice-view_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AutoShape 6" descr="https://rusturevent.com/wp-content/uploads/2020/10/7daytravel-kaliningrad-15.jpg"/>
          <p:cNvSpPr>
            <a:spLocks noChangeAspect="1" noChangeArrowheads="1"/>
          </p:cNvSpPr>
          <p:nvPr/>
        </p:nvSpPr>
        <p:spPr bwMode="auto">
          <a:xfrm>
            <a:off x="155575" y="-4030663"/>
            <a:ext cx="11201400" cy="84010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714676" y="-701749"/>
            <a:ext cx="6858000" cy="701749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Рисунок 4" descr="0006-006-Pamjatnik-1200-gvardejtsam-v-Kaliningrade[1]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260648"/>
            <a:ext cx="5486400" cy="6192688"/>
          </a:xfrm>
        </p:spPr>
      </p:pic>
      <p:sp>
        <p:nvSpPr>
          <p:cNvPr id="4" name="TextBox 3"/>
          <p:cNvSpPr txBox="1"/>
          <p:nvPr/>
        </p:nvSpPr>
        <p:spPr>
          <a:xfrm>
            <a:off x="6156176" y="764704"/>
            <a:ext cx="29878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Братская могила, памятник </a:t>
            </a:r>
            <a:r>
              <a:rPr lang="ru-RU" sz="2800" b="1" i="1" dirty="0" smtClean="0">
                <a:solidFill>
                  <a:srgbClr val="FF0000"/>
                </a:solidFill>
              </a:rPr>
              <a:t>1200 гвардейцам  </a:t>
            </a:r>
            <a:r>
              <a:rPr lang="ru-RU" sz="2800" dirty="0" smtClean="0"/>
              <a:t>сегодня является традиционным местом для проведения военных парадов.</a:t>
            </a:r>
            <a:endParaRPr lang="ru-RU" sz="2800" dirty="0"/>
          </a:p>
        </p:txBody>
      </p:sp>
      <p:pic>
        <p:nvPicPr>
          <p:cNvPr id="6" name="Рисунок 5" descr="imgpreview.jpg"/>
          <p:cNvPicPr>
            <a:picLocks noChangeAspect="1"/>
          </p:cNvPicPr>
          <p:nvPr/>
        </p:nvPicPr>
        <p:blipFill>
          <a:blip r:embed="rId3" cstate="print"/>
          <a:srcRect l="2941" r="2941"/>
          <a:stretch>
            <a:fillRect/>
          </a:stretch>
        </p:blipFill>
        <p:spPr>
          <a:xfrm>
            <a:off x="6228184" y="4509120"/>
            <a:ext cx="2592288" cy="19442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rus.team/images/articles/44713/2019-01-13-570_76312-11_98650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005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fs3.fotoload.ru/f/0619/1560767907/d08d86aa2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42852"/>
            <a:ext cx="478631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api.parkseason.ru/images/styles/1440_auto/ca/43/f3ccdd27d2000e3f9255a7e3e2c4880057f4e54be87f762931992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7562"/>
            <a:ext cx="4502322" cy="350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https://a.d-cd.net/lQAAAgJVkeA-19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6718" y="3357562"/>
            <a:ext cx="4667282" cy="335758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011222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Сибиряков Алексей </a:t>
            </a:r>
            <a:r>
              <a:rPr lang="ru-RU" sz="1600" dirty="0" err="1" smtClean="0"/>
              <a:t>Парфирьевич</a:t>
            </a:r>
            <a:r>
              <a:rPr lang="ru-RU" sz="1600" dirty="0" smtClean="0"/>
              <a:t>         </a:t>
            </a:r>
            <a:r>
              <a:rPr lang="ru-RU" sz="1600" dirty="0" err="1" smtClean="0"/>
              <a:t>Доможаков</a:t>
            </a:r>
            <a:r>
              <a:rPr lang="ru-RU" sz="1600" dirty="0" smtClean="0"/>
              <a:t> </a:t>
            </a:r>
            <a:r>
              <a:rPr lang="ru-RU" sz="1600" dirty="0" err="1" smtClean="0"/>
              <a:t>Митрофан</a:t>
            </a:r>
            <a:r>
              <a:rPr lang="ru-RU" sz="1600" dirty="0" smtClean="0"/>
              <a:t> Николаевич           </a:t>
            </a:r>
            <a:r>
              <a:rPr lang="ru-RU" sz="1600" dirty="0" err="1" smtClean="0"/>
              <a:t>Кныш</a:t>
            </a:r>
            <a:r>
              <a:rPr lang="ru-RU" sz="1600" dirty="0" smtClean="0"/>
              <a:t> Яков Антонович</a:t>
            </a:r>
            <a:br>
              <a:rPr lang="ru-RU" sz="1600" dirty="0" smtClean="0"/>
            </a:br>
            <a:r>
              <a:rPr lang="ru-RU" sz="1600" dirty="0" smtClean="0"/>
              <a:t>19 марта 1907-22 апреля 1945    14 февраля 1906-22 апреля 1990       19 сентября 1917- 4 августа 1961           </a:t>
            </a:r>
            <a:endParaRPr lang="ru-RU" sz="1600" dirty="0"/>
          </a:p>
        </p:txBody>
      </p:sp>
      <p:pic>
        <p:nvPicPr>
          <p:cNvPr id="3" name="Рисунок 2" descr="C:\Users\ученик\AppData\Local\Microsoft\Windows\Temporary Internet Files\Content.Word\IMG_20210403_12333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285886" y="2714624"/>
            <a:ext cx="5429263" cy="2857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ученик\AppData\Local\Microsoft\Windows\Temporary Internet Files\Content.Word\IMG_20210403_1234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07909" y="2649752"/>
            <a:ext cx="5429264" cy="298722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ученик\AppData\Local\Microsoft\Windows\Temporary Internet Files\Content.Word\IMG_20210403_12335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87919" y="2601919"/>
            <a:ext cx="5440360" cy="30718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Дом, где жил Филиппов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3888432" cy="4813995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3888432" cy="4817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66190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715016"/>
            <a:ext cx="7772400" cy="53959"/>
          </a:xfrm>
        </p:spPr>
        <p:txBody>
          <a:bodyPr>
            <a:normAutofit fontScale="90000"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85729"/>
            <a:ext cx="7772400" cy="642941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Цель работы: установить связь между Кенигсбергом (Калининградом) , </a:t>
            </a:r>
            <a:r>
              <a:rPr lang="ru-RU" dirty="0" err="1" smtClean="0"/>
              <a:t>Аскизским</a:t>
            </a:r>
            <a:r>
              <a:rPr lang="ru-RU" dirty="0" smtClean="0"/>
              <a:t> районом и Хакасией через изучение тех мест, где служил мой отец и охранял нашу Родину. </a:t>
            </a:r>
          </a:p>
          <a:p>
            <a:endParaRPr lang="ru-RU" dirty="0" smtClean="0"/>
          </a:p>
          <a:p>
            <a:r>
              <a:rPr lang="ru-RU" dirty="0" smtClean="0"/>
              <a:t>Задачи:</a:t>
            </a:r>
          </a:p>
          <a:p>
            <a:pPr>
              <a:buFontTx/>
              <a:buChar char="-"/>
            </a:pPr>
            <a:r>
              <a:rPr lang="ru-RU" dirty="0" smtClean="0"/>
              <a:t>расспросить папу о его службе на Балтийском море;</a:t>
            </a:r>
          </a:p>
          <a:p>
            <a:pPr>
              <a:buFontTx/>
              <a:buChar char="-"/>
            </a:pPr>
            <a:r>
              <a:rPr lang="ru-RU" dirty="0" smtClean="0"/>
              <a:t>изучить историю Кенигсберга;</a:t>
            </a:r>
          </a:p>
          <a:p>
            <a:pPr>
              <a:buFontTx/>
              <a:buChar char="-"/>
            </a:pPr>
            <a:r>
              <a:rPr lang="ru-RU" dirty="0" smtClean="0"/>
              <a:t>найти связь между Кенигсбергом и </a:t>
            </a:r>
            <a:r>
              <a:rPr lang="ru-RU" dirty="0" err="1" smtClean="0"/>
              <a:t>Аскизским</a:t>
            </a:r>
            <a:r>
              <a:rPr lang="ru-RU" dirty="0" smtClean="0"/>
              <a:t> районом.</a:t>
            </a:r>
          </a:p>
          <a:p>
            <a:pPr>
              <a:buFontTx/>
              <a:buChar char="-"/>
            </a:pPr>
            <a:endParaRPr lang="ru-RU" dirty="0" smtClean="0"/>
          </a:p>
          <a:p>
            <a:r>
              <a:rPr lang="ru-RU" dirty="0" smtClean="0"/>
              <a:t>Объект исследования: история взятия города –крепости Кенигсберга (ныне Калининград) в годы Великой Отечественной войны.</a:t>
            </a:r>
          </a:p>
          <a:p>
            <a:r>
              <a:rPr lang="ru-RU" dirty="0" smtClean="0"/>
              <a:t>Предмет исследования: участие в штурме Кенигсберга воинов из Хакасии, в том числе из </a:t>
            </a:r>
            <a:r>
              <a:rPr lang="ru-RU" dirty="0" err="1" smtClean="0"/>
              <a:t>Аскизского</a:t>
            </a:r>
            <a:r>
              <a:rPr lang="ru-RU" dirty="0" smtClean="0"/>
              <a:t> района.</a:t>
            </a:r>
          </a:p>
          <a:p>
            <a:r>
              <a:rPr lang="ru-RU" dirty="0" smtClean="0"/>
              <a:t>Гипотеза: есть предположение, что наш интерес к биографии наших отцов и дедов поможет нам больше о нашей родине и полюбить ее еще сильнее.</a:t>
            </a:r>
          </a:p>
          <a:p>
            <a:r>
              <a:rPr lang="ru-RU" dirty="0" smtClean="0"/>
              <a:t>Методы исследования: беседа-интервью, сбор информации через интернет и письменные источники, работа в музее и военкомате, анализ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еник\AppData\Local\Microsoft\Windows\Temporary Internet Files\Content.Word\ТРоман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8"/>
          <a:stretch/>
        </p:blipFill>
        <p:spPr bwMode="auto">
          <a:xfrm>
            <a:off x="1857356" y="1"/>
            <a:ext cx="5072098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еник\AppData\Local\Microsoft\Windows\Temporary Internet Files\Content.Word\ТРоман1 00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963" y="0"/>
            <a:ext cx="420530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996" y="5661248"/>
            <a:ext cx="9037004" cy="1080120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/>
              <a:t>    </a:t>
            </a:r>
            <a:r>
              <a:rPr lang="ru-RU" sz="3200" b="1" dirty="0" smtClean="0"/>
              <a:t>Штурм Кёнигсберга проходил </a:t>
            </a:r>
          </a:p>
          <a:p>
            <a:pPr algn="ctr"/>
            <a:r>
              <a:rPr lang="ru-RU" sz="3200" b="1" i="1" dirty="0" smtClean="0"/>
              <a:t>с</a:t>
            </a:r>
            <a:r>
              <a:rPr lang="ru-RU" sz="2000" i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</a:rPr>
              <a:t>6 </a:t>
            </a:r>
            <a:r>
              <a:rPr lang="ru-RU" sz="3200" b="1" i="1" dirty="0" smtClean="0"/>
              <a:t>по</a:t>
            </a:r>
            <a:r>
              <a:rPr lang="ru-RU" sz="3200" b="1" i="1" dirty="0" smtClean="0">
                <a:solidFill>
                  <a:srgbClr val="C00000"/>
                </a:solidFill>
              </a:rPr>
              <a:t> 9 апреля 1945 г.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s://topwar.ru/uploads/posts/2015-04/1428435065_62.jpg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9" r="9219"/>
          <a:stretch>
            <a:fillRect/>
          </a:stretch>
        </p:blipFill>
        <p:spPr bwMode="auto">
          <a:xfrm>
            <a:off x="1475656" y="548680"/>
            <a:ext cx="6192688" cy="468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topwar.ru/uploads/posts/2015-04/1428435086_6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80"/>
            <a:ext cx="6192687" cy="468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topwar.ru/uploads/posts/2015-04/1428434321_art_gb.1d5ct8gbbt40gw44s8ss84wsw.ejcuplo1l0oo0sk8c40s8osc4.th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029" y="548680"/>
            <a:ext cx="6336704" cy="468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topwar.ru/uploads/posts/2015-04/1428435528_67ea1.80watt57qq04k8g8cw8ckwgos.ejcuplo1l0oo0sk8c40s8osc4.th.jpe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029" y="552890"/>
            <a:ext cx="6336704" cy="4820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25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2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4800600"/>
            <a:ext cx="8640960" cy="10046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Германцы были уверены в неприступности Кёнигсберга, создав тройное кольцо обороны города.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5" name="Рисунок 4" descr="0003-002-Plan-shturma-Kjonigsberga[1].png"/>
          <p:cNvPicPr>
            <a:picLocks noGrp="1" noChangeAspect="1"/>
          </p:cNvPicPr>
          <p:nvPr>
            <p:ph type="pic" idx="4294967295"/>
          </p:nvPr>
        </p:nvPicPr>
        <p:blipFill>
          <a:blip r:embed="rId2" cstate="print"/>
          <a:srcRect t="5683" b="5683"/>
          <a:stretch>
            <a:fillRect/>
          </a:stretch>
        </p:blipFill>
        <p:spPr>
          <a:xfrm>
            <a:off x="1828800" y="116632"/>
            <a:ext cx="5486400" cy="4114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301208"/>
            <a:ext cx="6984776" cy="1271606"/>
          </a:xfrm>
        </p:spPr>
        <p:txBody>
          <a:bodyPr>
            <a:noAutofit/>
          </a:bodyPr>
          <a:lstStyle/>
          <a:p>
            <a:r>
              <a:rPr lang="ru-RU" sz="2400" dirty="0" smtClean="0"/>
              <a:t>Штурм Кёнигсберга явился завершающей частью Восточно-Прусской операции, который был закончен </a:t>
            </a:r>
            <a:r>
              <a:rPr lang="ru-RU" sz="2400" i="1" dirty="0" smtClean="0">
                <a:solidFill>
                  <a:srgbClr val="FF0000"/>
                </a:solidFill>
              </a:rPr>
              <a:t>9 апреля 1945 года.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0010-006-SHturm-Kjonigsberga-javilsja-zavershajuschej-chastju-Vostochno-Prusskoj[1]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6933" r="6933"/>
          <a:stretch>
            <a:fillRect/>
          </a:stretch>
        </p:blipFill>
        <p:spPr>
          <a:xfrm>
            <a:off x="1507497" y="612774"/>
            <a:ext cx="6088839" cy="4566629"/>
          </a:xfr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012-012-9-aprelja-garnizon-Kenigsberga-kapituliroval[1]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584" y="612774"/>
            <a:ext cx="7632848" cy="5768554"/>
          </a:xfr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869160"/>
            <a:ext cx="8496944" cy="1840036"/>
          </a:xfrm>
        </p:spPr>
        <p:txBody>
          <a:bodyPr>
            <a:noAutofit/>
          </a:bodyPr>
          <a:lstStyle/>
          <a:p>
            <a:r>
              <a:rPr lang="ru-RU" sz="2400" dirty="0" smtClean="0"/>
              <a:t>Завершение штурма Кенигсберга Москва отметила салютом высшей категории — </a:t>
            </a:r>
            <a:r>
              <a:rPr lang="ru-RU" sz="2400" dirty="0" smtClean="0">
                <a:solidFill>
                  <a:srgbClr val="FF0000"/>
                </a:solidFill>
              </a:rPr>
              <a:t>24 артиллерийскими залпами из 324 орудий.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Медаль «За взятие Кенигсберга» получили все участники штурма – </a:t>
            </a:r>
            <a:r>
              <a:rPr lang="ru-RU" sz="2400" dirty="0" smtClean="0">
                <a:solidFill>
                  <a:srgbClr val="FF0000"/>
                </a:solidFill>
              </a:rPr>
              <a:t>760 тыс. человек.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image[1].gif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1875" b="21875"/>
          <a:stretch>
            <a:fillRect/>
          </a:stretch>
        </p:blipFill>
        <p:spPr>
          <a:xfrm>
            <a:off x="467544" y="332656"/>
            <a:ext cx="8208912" cy="4394919"/>
          </a:xfrm>
        </p:spPr>
      </p:pic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</TotalTime>
  <Words>226</Words>
  <Application>Microsoft Office PowerPoint</Application>
  <PresentationFormat>Экран (4:3)</PresentationFormat>
  <Paragraphs>24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Калининград: связь поколений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 Германцы были уверены в неприступности Кёнигсберга, создав тройное кольцо обороны города. </vt:lpstr>
      <vt:lpstr>Штурм Кёнигсберга явился завершающей частью Восточно-Прусской операции, который был закончен 9 апреля 1945 года.</vt:lpstr>
      <vt:lpstr>Презентация PowerPoint</vt:lpstr>
      <vt:lpstr>Завершение штурма Кенигсберга Москва отметила салютом высшей категории — 24 артиллерийскими залпами из 324 орудий.  Медаль «За взятие Кенигсберга» получили все участники штурма – 760 тыс. человек.</vt:lpstr>
      <vt:lpstr>Презентация PowerPoint</vt:lpstr>
      <vt:lpstr> Медаль «За взятие Кенигсберга» Учреждена Указом Президиума Верховного Совета СССР  от 9 июня 1945 г.     Всего медалью «За взятие Кенигсберга» награждено более 760 тысяч человек.   216 воинам было присвоено звание Героя Советского Союза.</vt:lpstr>
      <vt:lpstr>Презентация PowerPoint</vt:lpstr>
      <vt:lpstr>Презентация PowerPoint</vt:lpstr>
      <vt:lpstr>Презентация PowerPoint</vt:lpstr>
      <vt:lpstr>Сибиряков Алексей Парфирьевич         Доможаков Митрофан Николаевич           Кныш Яков Антонович 19 марта 1907-22 апреля 1945    14 февраля 1906-22 апреля 1990       19 сентября 1917- 4 августа 1961           </vt:lpstr>
      <vt:lpstr>Дом, где жил Филиппов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Штурм Кёнигсберга</dc:title>
  <dc:creator>Admin</dc:creator>
  <cp:lastModifiedBy>ученик</cp:lastModifiedBy>
  <cp:revision>35</cp:revision>
  <dcterms:created xsi:type="dcterms:W3CDTF">2015-03-19T17:44:08Z</dcterms:created>
  <dcterms:modified xsi:type="dcterms:W3CDTF">2021-04-29T11:22:53Z</dcterms:modified>
</cp:coreProperties>
</file>