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02" r:id="rId4"/>
    <p:sldId id="261" r:id="rId5"/>
    <p:sldId id="258" r:id="rId6"/>
    <p:sldId id="259" r:id="rId7"/>
    <p:sldId id="265" r:id="rId8"/>
    <p:sldId id="260" r:id="rId9"/>
    <p:sldId id="303" r:id="rId10"/>
    <p:sldId id="304" r:id="rId11"/>
    <p:sldId id="30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0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1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01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7512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60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6624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387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443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2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315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170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87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34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686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115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40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26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F6531-D8D7-45C5-83A8-47152E697CCF}" type="datetimeFigureOut">
              <a:rPr lang="ru-RU" smtClean="0"/>
              <a:t>вс 15.05.22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B378D16-D1AF-44E0-9B62-17281287E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020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www.gwidon.ru/resources/9318/assets/%D0%B0%D0%BC%D0%B5%D1%82%D0%B8%D1%81%D1%822.JPG&amp;imgrefurl=http://www.gwidon.ru/index.cfm?fa=contentNews.news&amp;directoryId=14533&amp;usg=__r8iRuk8mAp7YoZLMjdu-Ra3K0C4=&amp;h=337&amp;w=349&amp;sz=61&amp;hl=ru&amp;start=1&amp;tbnid=55B4znOJuBVVwM:&amp;tbnh=116&amp;tbnw=120&amp;prev=/images?q=%D0%B0%D0%BC%D0%B5%D1%82%D0%B8%D1%81%D1%82&amp;gbv=2&amp;hl=ru&amp;sa=G&amp;newwindow=1" TargetMode="External"/><Relationship Id="rId13" Type="http://schemas.openxmlformats.org/officeDocument/2006/relationships/hyperlink" Target="http://images.google.ru/imgres?imgurl=http://www.suvenir.ua32.com/a/a/suvenir/img/Kamni/Ametist.jpg&amp;imgrefurl=http://www.suvenir.ua32.com/a/a/suvenir/kamni.htm&amp;usg=__09pQ72yjGdlaNP1_yU2m4qC1xvw=&amp;h=730&amp;w=800&amp;sz=65&amp;hl=ru&amp;start=10&amp;tbnid=WUodh9WScx3jQM:&amp;tbnh=130&amp;tbnw=143&amp;prev=/images?q=%D0%B0%D0%BC%D0%B5%D1%82%D0%B8%D1%81%D1%82&amp;gbv=2&amp;hl=ru&amp;sa=G&amp;newwindow=1" TargetMode="External"/><Relationship Id="rId18" Type="http://schemas.openxmlformats.org/officeDocument/2006/relationships/image" Target="../media/image32.jpeg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12" Type="http://schemas.openxmlformats.org/officeDocument/2006/relationships/image" Target="../media/image29.jpeg"/><Relationship Id="rId17" Type="http://schemas.openxmlformats.org/officeDocument/2006/relationships/hyperlink" Target="http://images.google.ru/imgres?imgurl=http://www.goldi.ru/kamni/serdolik1.jpg&amp;imgrefurl=http://www.goldi.ru/serdolik.htm&amp;usg=__9igr9e7nrVQb8wPCPoVGfLuWsNI=&amp;h=450&amp;w=604&amp;sz=57&amp;hl=ru&amp;start=4&amp;tbnid=dQyB_rJJLFRr7M:&amp;tbnh=101&amp;tbnw=135&amp;prev=/images?q=%D1%81%D0%B5%D1%80%D0%B4%D0%BE%D0%BB%D0%B8%D0%BA&amp;gbv=2&amp;hl=ru&amp;sa=G&amp;newwindow=1" TargetMode="External"/><Relationship Id="rId2" Type="http://schemas.openxmlformats.org/officeDocument/2006/relationships/hyperlink" Target="http://images.google.ru/imgres?imgurl=http://www.suvenir.ua32.com/a/a/suvenir/img/Kamni/Agat_NebKorona.jpg&amp;imgrefurl=http://www.suvenir.ua32.com/a/a/suvenir/kamni.htm&amp;usg=__HXmWmkPZP4QYlYdvszwyY2oRZAU=&amp;h=750&amp;w=800&amp;sz=61&amp;hl=ru&amp;start=7&amp;tbnid=cmT9xA8audw4ZM:&amp;tbnh=134&amp;tbnw=143&amp;prev=/images?q=%D0%B0%D0%B3%D0%B0%D1%82&amp;gbv=2&amp;hl=ru&amp;sa=G&amp;newwindow=1" TargetMode="External"/><Relationship Id="rId16" Type="http://schemas.openxmlformats.org/officeDocument/2006/relationships/image" Target="../media/image31.jpeg"/><Relationship Id="rId20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ru/imgres?imgurl=http://www.catalogmineralov.ru/pic/173946040208.jpg&amp;imgrefurl=http://www.catalogmineralov.ru/article/38.html&amp;usg=__8yqqkoF01TKMw9BrWgZWxfZfVXU=&amp;h=400&amp;w=400&amp;sz=91&amp;hl=ru&amp;start=2&amp;tbnid=_MSkhEij2zXK1M:&amp;tbnh=124&amp;tbnw=124&amp;prev=/images?q=%D0%BA%D0%B2%D0%B0%D1%80%D1%86&amp;gbv=2&amp;hl=ru&amp;sa=G&amp;newwindow=1" TargetMode="External"/><Relationship Id="rId11" Type="http://schemas.openxmlformats.org/officeDocument/2006/relationships/hyperlink" Target="http://images.google.ru/imgres?imgurl=http://dic.academic.ru/pictures/enc_colier/ph02672.jpg&amp;imgrefurl=http://dic.academic.ru/dic.nsf/enc_colier/6248/%D0%9A%D0%9E%D0%A8%D0%90%D0%A7%D0%98%D0%99&amp;usg=__icn534YaxVXAlAOBqfUuBfDAHT0=&amp;h=420&amp;w=501&amp;sz=19&amp;hl=ru&amp;start=11&amp;tbnid=xOT8gIw1-aFM8M:&amp;tbnh=109&amp;tbnw=130&amp;prev=/images?q=%D0%BA%D0%BE%D1%88%D0%B0%D1%87%D0%B8%D0%B9+%D0%B3%D0%BB%D0%B0%D0%B7&amp;gbv=2&amp;hl=ru&amp;sa=G&amp;newwindow=1" TargetMode="External"/><Relationship Id="rId5" Type="http://schemas.openxmlformats.org/officeDocument/2006/relationships/image" Target="../media/image26.jpeg"/><Relationship Id="rId15" Type="http://schemas.openxmlformats.org/officeDocument/2006/relationships/hyperlink" Target="http://images.google.ru/imgres?imgurl=http://www.suvenir.ua32.com/a/a/suvenir/img/Kamni/Yahma_krasnaya.jpg&amp;imgrefurl=http://www.suvenir.ua32.com/a/a/suvenir/kamni.htm&amp;usg=__3yhOAbvy4BQOuFTuRcu7Cn-4nqc=&amp;h=750&amp;w=800&amp;sz=65&amp;hl=ru&amp;start=1&amp;tbnid=Vo9HEocTtzcguM:&amp;tbnh=134&amp;tbnw=143&amp;prev=/images?q=%D1%8F%D1%88%D0%BC%D0%B0&amp;gbv=2&amp;hl=ru&amp;sa=G&amp;newwindow=1" TargetMode="External"/><Relationship Id="rId10" Type="http://schemas.openxmlformats.org/officeDocument/2006/relationships/image" Target="../media/image28.jpeg"/><Relationship Id="rId19" Type="http://schemas.openxmlformats.org/officeDocument/2006/relationships/hyperlink" Target="http://images.google.ru/imgres?imgurl=http://sigils.ru/guards/img/stone06.jpg&amp;imgrefurl=http://sigils.ru/guards/opal.html&amp;usg=__IlMUJ0RKo9drTiW8o8lRYi2lxfY=&amp;h=360&amp;w=480&amp;sz=21&amp;hl=ru&amp;start=3&amp;tbnid=skp5XqTVQrwsfM:&amp;tbnh=97&amp;tbnw=129&amp;prev=/images?q=%D0%BE%D0%BF%D0%B0%D0%BB&amp;gbv=2&amp;hl=ru&amp;sa=G&amp;newwindow=1" TargetMode="External"/><Relationship Id="rId4" Type="http://schemas.openxmlformats.org/officeDocument/2006/relationships/hyperlink" Target="http://images.google.ru/imgres?imgurl=http://www.goldi.ru/kamni/k1.jpg&amp;imgrefurl=http://www.goldi.ru/k2.htm&amp;usg=__LT5oAgNYyvpLscvJwC5hmDHxpkM=&amp;h=320&amp;w=348&amp;sz=17&amp;hl=ru&amp;start=7&amp;tbnid=M9Lbx04xx5xguM:&amp;tbnh=110&amp;tbnw=120&amp;prev=/images?q=%D0%B3%D0%BE%D1%80%D0%BD%D1%8B%D0%B9+%D1%85%D1%80%D1%83%D1%81%D1%82%D0%B0%D0%BB%D1%8C&amp;gbv=2&amp;hl=ru&amp;sa=G&amp;newwindow=1" TargetMode="External"/><Relationship Id="rId9" Type="http://schemas.openxmlformats.org/officeDocument/2006/relationships/hyperlink" Target="http://images.google.ru/imgres?imgurl=http://www.sestrenka.ru/pics2/citrine.jpg&amp;imgrefurl=http://www.ezosite.ru/talisman/drag/drag_81.html&amp;usg=__bzWqMTLn6jRkHj4r8GzigAWkLB8=&amp;h=200&amp;w=200&amp;sz=14&amp;hl=ru&amp;start=9&amp;tbnid=F7Em2FwaAwtveM:&amp;tbnh=104&amp;tbnw=104&amp;prev=/images?q=%D1%86%D0%B8%D1%82%D1%80%D0%B8%D0%BD&amp;gbv=2&amp;hl=ru&amp;sa=G&amp;newwindow=1" TargetMode="External"/><Relationship Id="rId1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78B12D0-975A-4317-BE6F-41E6637BF0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602" y="239436"/>
            <a:ext cx="2680125" cy="33524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58DBFA-857B-4468-82DC-C7727924DC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49" y="3689547"/>
            <a:ext cx="3506648" cy="28062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5999F1-F4C0-49A2-A5AC-6F19D8C0DA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648" y="265342"/>
            <a:ext cx="4477759" cy="33524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667475-CA29-4B2D-8700-63F4D2F368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969" y="3083289"/>
            <a:ext cx="2894707" cy="31229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Уголь активированный-УБФ инструкция по применению: показания,  противопоказания, побочное действие – описание Activated charcoal-UBF  Таблетки (19120) - справочник препаратов и лекарств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768" y="428177"/>
            <a:ext cx="3321472" cy="3321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Очки без стекла круглые 25мм. 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03" y="4078719"/>
            <a:ext cx="3451760" cy="20279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29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theslide.ru/img/thumbs/98c2c0e95f3c07d67a0fdbd1b97314a6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00" r="-1958" b="8000"/>
          <a:stretch/>
        </p:blipFill>
        <p:spPr bwMode="auto">
          <a:xfrm>
            <a:off x="980039" y="486248"/>
            <a:ext cx="10678561" cy="615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953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9032" y="2967335"/>
            <a:ext cx="8553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Благодарю за работу</a:t>
            </a:r>
          </a:p>
        </p:txBody>
      </p:sp>
    </p:spTree>
    <p:extLst>
      <p:ext uri="{BB962C8B-B14F-4D97-AF65-F5344CB8AC3E}">
        <p14:creationId xmlns:p14="http://schemas.microsoft.com/office/powerpoint/2010/main" val="2934579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55F0785-F8CE-4ECC-8D5B-B6D410BA6022}"/>
              </a:ext>
            </a:extLst>
          </p:cNvPr>
          <p:cNvSpPr/>
          <p:nvPr/>
        </p:nvSpPr>
        <p:spPr>
          <a:xfrm>
            <a:off x="2755972" y="532894"/>
            <a:ext cx="69413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4"/>
                </a:solidFill>
                <a:effectLst/>
              </a:rPr>
              <a:t>Углерод и кремний</a:t>
            </a:r>
          </a:p>
        </p:txBody>
      </p:sp>
      <p:pic>
        <p:nvPicPr>
          <p:cNvPr id="2052" name="Picture 4" descr="https://yt3.ggpht.com/ytc/AKedOLR76CvROjskWBccbKy-uv-MM-tWS0bx2MAiA9rF=s900-c-k-c0x00ffffff-no-r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434" y="2392173"/>
            <a:ext cx="3509645" cy="35096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900igr.net/up/datai/132951/0009-011-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8" t="24959" r="3855"/>
          <a:stretch/>
        </p:blipFill>
        <p:spPr bwMode="auto">
          <a:xfrm>
            <a:off x="6847252" y="2389202"/>
            <a:ext cx="4689428" cy="35126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713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    </a:t>
            </a:r>
          </a:p>
        </p:txBody>
      </p:sp>
      <p:pic>
        <p:nvPicPr>
          <p:cNvPr id="17411" name="Picture 7" descr="periodic_system_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2192000" cy="6858000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CB20BD8-4611-49CD-B06C-E1AFD085B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189" y="214311"/>
            <a:ext cx="8911687" cy="1280890"/>
          </a:xfrm>
        </p:spPr>
        <p:txBody>
          <a:bodyPr/>
          <a:lstStyle/>
          <a:p>
            <a:pPr algn="ctr">
              <a:defRPr/>
            </a:pPr>
            <a:r>
              <a:rPr lang="ru-RU" b="1" dirty="0"/>
              <a:t> </a:t>
            </a:r>
          </a:p>
        </p:txBody>
      </p:sp>
      <p:pic>
        <p:nvPicPr>
          <p:cNvPr id="15363" name="Содержимое 9" descr="кремний.jpeg">
            <a:extLst>
              <a:ext uri="{FF2B5EF4-FFF2-40B4-BE49-F238E27FC236}">
                <a16:creationId xmlns:a16="http://schemas.microsoft.com/office/drawing/2014/main" id="{C2AF1A73-B81C-4B8E-ABC4-FE141F7CDB2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88778" y="3298825"/>
            <a:ext cx="4333875" cy="3341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4" name="Содержимое 8" descr="крем3.jpg">
            <a:extLst>
              <a:ext uri="{FF2B5EF4-FFF2-40B4-BE49-F238E27FC236}">
                <a16:creationId xmlns:a16="http://schemas.microsoft.com/office/drawing/2014/main" id="{5C45EC32-21BF-4F82-91D5-2519558496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1" y="3298825"/>
            <a:ext cx="4333875" cy="3344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365" name="TextBox 11">
            <a:extLst>
              <a:ext uri="{FF2B5EF4-FFF2-40B4-BE49-F238E27FC236}">
                <a16:creationId xmlns:a16="http://schemas.microsoft.com/office/drawing/2014/main" id="{94B180DA-DFC7-4928-A9E9-078D8CE8C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5922" y="1090611"/>
            <a:ext cx="32146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800" b="1" dirty="0"/>
              <a:t>Кристаллический кремний</a:t>
            </a:r>
          </a:p>
        </p:txBody>
      </p:sp>
      <p:sp>
        <p:nvSpPr>
          <p:cNvPr id="15366" name="TextBox 12">
            <a:extLst>
              <a:ext uri="{FF2B5EF4-FFF2-40B4-BE49-F238E27FC236}">
                <a16:creationId xmlns:a16="http://schemas.microsoft.com/office/drawing/2014/main" id="{9CFF4F2A-6DCB-40BA-9539-45428A7DA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74" y="936113"/>
            <a:ext cx="30718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800" b="1" dirty="0"/>
              <a:t>Аморфный кремний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C55023-15A9-4CBA-B35B-29D0915B3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649" y="1975385"/>
            <a:ext cx="449877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000" b="1" dirty="0"/>
              <a:t>темно-серого цвета, обладающий стальным блеском, твердый и хрупкий, с плотностью 2,4 г/см3, полупроводник.</a:t>
            </a:r>
          </a:p>
        </p:txBody>
      </p:sp>
      <p:sp>
        <p:nvSpPr>
          <p:cNvPr id="15368" name="Прямоугольник 7">
            <a:extLst>
              <a:ext uri="{FF2B5EF4-FFF2-40B4-BE49-F238E27FC236}">
                <a16:creationId xmlns:a16="http://schemas.microsoft.com/office/drawing/2014/main" id="{A2738C47-9C51-4840-8D10-11C17CDAB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5028" y="1975386"/>
            <a:ext cx="38576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/>
            <a:r>
              <a:rPr lang="ru-RU" altLang="ru-RU" sz="2000" b="1" dirty="0"/>
              <a:t>Порошок бурого цвета, плотность 2г/см3</a:t>
            </a:r>
          </a:p>
          <a:p>
            <a:pPr algn="just" eaLnBrk="1" hangingPunct="1"/>
            <a:r>
              <a:rPr lang="ru-RU" altLang="ru-RU" sz="2000" b="1" dirty="0"/>
              <a:t>Структура подобна алмазу, сильно гигроскопичный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7B62E11-0DB3-4FBB-81EE-57F7303711D2}"/>
              </a:ext>
            </a:extLst>
          </p:cNvPr>
          <p:cNvSpPr/>
          <p:nvPr/>
        </p:nvSpPr>
        <p:spPr>
          <a:xfrm>
            <a:off x="3810000" y="107743"/>
            <a:ext cx="43572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4"/>
                </a:solidFill>
                <a:effectLst/>
              </a:rPr>
              <a:t>Аллотропия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2D44BB-A4D6-4DB8-842F-64988D455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105" y="2681994"/>
            <a:ext cx="3334206" cy="39692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id="{D42B6FD3-0255-446B-A5F8-BDFE32CB3B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507" y="419852"/>
            <a:ext cx="3898718" cy="22531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DF137F4-A83C-4315-8BA6-DBAC43AC73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4" y="4827841"/>
            <a:ext cx="2030159" cy="20301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EB9582-61E7-4596-A9A3-1A998067F518}"/>
              </a:ext>
            </a:extLst>
          </p:cNvPr>
          <p:cNvSpPr txBox="1"/>
          <p:nvPr/>
        </p:nvSpPr>
        <p:spPr>
          <a:xfrm>
            <a:off x="8467105" y="530767"/>
            <a:ext cx="354318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" marR="0" lvl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Графит - серо-чёрная, непрозрачная, жирная на ощупь, чешуйчатая, очень мягкая масса с металлическим блеском, обладает электропроводимостью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4D0126-E4DA-48C4-A14F-7DEA2EE267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813" y="4386018"/>
            <a:ext cx="2711206" cy="24719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F5A409-3611-4128-B704-0CEDA1B09AFC}"/>
              </a:ext>
            </a:extLst>
          </p:cNvPr>
          <p:cNvSpPr txBox="1"/>
          <p:nvPr/>
        </p:nvSpPr>
        <p:spPr>
          <a:xfrm>
            <a:off x="4701776" y="2702767"/>
            <a:ext cx="3634701" cy="2363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" marR="0" lvl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Алмаз - это самое твердое вещество из всех известных. </a:t>
            </a:r>
          </a:p>
          <a:p>
            <a:pPr marL="68580" marR="0" lvl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Температура плавления выше 3500</a:t>
            </a:r>
            <a:r>
              <a:rPr kumimoji="0" lang="ru-RU" sz="1800" b="0" i="0" u="none" strike="noStrike" kern="0" cap="none" spc="0" normalizeH="0" baseline="3000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С. Химически стоек. Сгорает при 870</a:t>
            </a:r>
            <a:r>
              <a:rPr kumimoji="0" lang="ru-RU" sz="1800" b="0" i="0" u="none" strike="noStrike" kern="0" cap="none" spc="0" normalizeH="0" baseline="3000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 в присутствии кислорода. При 1800</a:t>
            </a:r>
            <a:r>
              <a:rPr kumimoji="0" lang="ru-RU" sz="1800" b="0" i="0" u="none" strike="noStrike" kern="0" cap="none" spc="0" normalizeH="0" baseline="3000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 в отсутствие кислорода превращается в графит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C6259F-31FD-436C-A9CA-746B10EC7FEE}"/>
              </a:ext>
            </a:extLst>
          </p:cNvPr>
          <p:cNvSpPr txBox="1"/>
          <p:nvPr/>
        </p:nvSpPr>
        <p:spPr>
          <a:xfrm>
            <a:off x="273654" y="2074903"/>
            <a:ext cx="3270593" cy="180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" marR="0" lvl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Лонсдейлит найден в метеоритах и получен искусственно; </a:t>
            </a:r>
          </a:p>
          <a:p>
            <a:pPr marL="68580" marR="0" lvl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Его структура и свойства окончательно не установлены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5062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0306" y="574655"/>
            <a:ext cx="9756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Лабораторный практикум </a:t>
            </a:r>
          </a:p>
        </p:txBody>
      </p:sp>
      <p:pic>
        <p:nvPicPr>
          <p:cNvPr id="1026" name="Picture 2" descr="https://static.vecteezy.com/system/resources/previews/001/928/578/original/student-with-experiment-chemistry-items-free-vec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120" y="1782763"/>
            <a:ext cx="7196454" cy="45352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510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>
            <a:extLst>
              <a:ext uri="{FF2B5EF4-FFF2-40B4-BE49-F238E27FC236}">
                <a16:creationId xmlns:a16="http://schemas.microsoft.com/office/drawing/2014/main" id="{4E5DE0A8-DD52-4CCC-BDDF-E83654A7B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7844" y="171672"/>
            <a:ext cx="8911687" cy="1280890"/>
          </a:xfrm>
        </p:spPr>
        <p:txBody>
          <a:bodyPr/>
          <a:lstStyle/>
          <a:p>
            <a:pPr algn="ctr">
              <a:defRPr/>
            </a:pPr>
            <a:endParaRPr lang="ru-RU" b="1" dirty="0"/>
          </a:p>
        </p:txBody>
      </p:sp>
      <p:pic>
        <p:nvPicPr>
          <p:cNvPr id="17411" name="Содержимое 7" descr="сталь.jpeg">
            <a:extLst>
              <a:ext uri="{FF2B5EF4-FFF2-40B4-BE49-F238E27FC236}">
                <a16:creationId xmlns:a16="http://schemas.microsoft.com/office/drawing/2014/main" id="{8964BE44-3358-46A9-BBF5-FBDD554D03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24025" y="1466850"/>
            <a:ext cx="3929063" cy="2219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Рисунок 8" descr="фотоэлем.jpeg">
            <a:extLst>
              <a:ext uri="{FF2B5EF4-FFF2-40B4-BE49-F238E27FC236}">
                <a16:creationId xmlns:a16="http://schemas.microsoft.com/office/drawing/2014/main" id="{295F323C-415C-436E-A2D0-DCA75F2077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4286251"/>
            <a:ext cx="3943350" cy="1857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Рисунок 9" descr="силиконкаучук.JPG">
            <a:extLst>
              <a:ext uri="{FF2B5EF4-FFF2-40B4-BE49-F238E27FC236}">
                <a16:creationId xmlns:a16="http://schemas.microsoft.com/office/drawing/2014/main" id="{78A7BCD4-B542-4DF5-A179-8D512A847A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0" y="1412875"/>
            <a:ext cx="3741738" cy="22304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TextBox 11">
            <a:extLst>
              <a:ext uri="{FF2B5EF4-FFF2-40B4-BE49-F238E27FC236}">
                <a16:creationId xmlns:a16="http://schemas.microsoft.com/office/drawing/2014/main" id="{CDD78FEF-EE95-4C21-ADC3-98561A379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9750" y="3786188"/>
            <a:ext cx="2928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000" b="1"/>
              <a:t>Кремнистые стали</a:t>
            </a:r>
          </a:p>
        </p:txBody>
      </p:sp>
      <p:sp>
        <p:nvSpPr>
          <p:cNvPr id="17415" name="TextBox 12">
            <a:extLst>
              <a:ext uri="{FF2B5EF4-FFF2-40B4-BE49-F238E27FC236}">
                <a16:creationId xmlns:a16="http://schemas.microsoft.com/office/drawing/2014/main" id="{0ABE018D-28FD-441D-9127-BF551FE61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1" y="3857625"/>
            <a:ext cx="3000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000" b="1"/>
              <a:t>Силиконовый каучук</a:t>
            </a:r>
          </a:p>
        </p:txBody>
      </p:sp>
      <p:sp>
        <p:nvSpPr>
          <p:cNvPr id="17416" name="TextBox 13">
            <a:extLst>
              <a:ext uri="{FF2B5EF4-FFF2-40B4-BE49-F238E27FC236}">
                <a16:creationId xmlns:a16="http://schemas.microsoft.com/office/drawing/2014/main" id="{0E9B4A68-6A91-4826-9C89-4F8094867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626" y="6286500"/>
            <a:ext cx="3071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b="1"/>
              <a:t> </a:t>
            </a:r>
            <a:r>
              <a:rPr lang="ru-RU" altLang="ru-RU" sz="2000" b="1"/>
              <a:t>Фотоэлементы </a:t>
            </a:r>
          </a:p>
        </p:txBody>
      </p:sp>
      <p:pic>
        <p:nvPicPr>
          <p:cNvPr id="17417" name="Рисунок 8" descr="силиконгерметик.jpg">
            <a:extLst>
              <a:ext uri="{FF2B5EF4-FFF2-40B4-BE49-F238E27FC236}">
                <a16:creationId xmlns:a16="http://schemas.microsoft.com/office/drawing/2014/main" id="{68FD21F5-4CC9-434A-8706-D1DB65A1BA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4186238"/>
            <a:ext cx="3738562" cy="1857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8" name="TextBox 9">
            <a:extLst>
              <a:ext uri="{FF2B5EF4-FFF2-40B4-BE49-F238E27FC236}">
                <a16:creationId xmlns:a16="http://schemas.microsoft.com/office/drawing/2014/main" id="{C28B414F-EDE0-41BB-98A4-9BA0F959F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8938" y="6286500"/>
            <a:ext cx="3071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000" b="1"/>
              <a:t>Силиконовый герметик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C21C24A-05BE-4701-BB33-50122E985221}"/>
              </a:ext>
            </a:extLst>
          </p:cNvPr>
          <p:cNvSpPr/>
          <p:nvPr/>
        </p:nvSpPr>
        <p:spPr>
          <a:xfrm>
            <a:off x="3935393" y="243482"/>
            <a:ext cx="4647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4"/>
                </a:solidFill>
                <a:effectLst/>
              </a:rPr>
              <a:t>Применение</a:t>
            </a:r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>
            <a:extLst>
              <a:ext uri="{FF2B5EF4-FFF2-40B4-BE49-F238E27FC236}">
                <a16:creationId xmlns:a16="http://schemas.microsoft.com/office/drawing/2014/main" id="{1C0F0F80-61F8-4E75-B312-C6FB4A36FE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787" y="760111"/>
            <a:ext cx="4038600" cy="266547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AF54B6-12DD-4804-87EB-ED9C88C75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508" y="630717"/>
            <a:ext cx="3930209" cy="279487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C96A5EC-C577-4C8F-8A8F-03347D7932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548" y="3675108"/>
            <a:ext cx="3301340" cy="2972248"/>
          </a:xfrm>
          <a:prstGeom prst="rect">
            <a:avLst/>
          </a:prstGeom>
        </p:spPr>
      </p:pic>
      <p:pic>
        <p:nvPicPr>
          <p:cNvPr id="3074" name="Picture 2" descr="https://tula.truboproduct.ru/media/uploads/images/Specstali/Instrumentalnye_uglerodistye_stali/12302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378" y="3675108"/>
            <a:ext cx="3819339" cy="297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02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Agat_NebKoron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289" y="1989138"/>
            <a:ext cx="1362075" cy="1276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135188" y="3359151"/>
            <a:ext cx="1230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  Агат</a:t>
            </a:r>
          </a:p>
        </p:txBody>
      </p:sp>
      <p:pic>
        <p:nvPicPr>
          <p:cNvPr id="27653" name="Picture 5" descr="k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9513" y="1989139"/>
            <a:ext cx="1295400" cy="12969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610769" y="3330651"/>
            <a:ext cx="1512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/>
              <a:t>Горный   хрусталь</a:t>
            </a:r>
          </a:p>
        </p:txBody>
      </p:sp>
      <p:pic>
        <p:nvPicPr>
          <p:cNvPr id="27655" name="Picture 7" descr="17394604020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5450" y="2022793"/>
            <a:ext cx="1181100" cy="1181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519739" y="3357563"/>
            <a:ext cx="12303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/>
              <a:t>  Кварц</a:t>
            </a:r>
          </a:p>
        </p:txBody>
      </p:sp>
      <p:sp>
        <p:nvSpPr>
          <p:cNvPr id="27657" name="AutoShape 10" descr="%D0%B0%D0%BC%D0%B5%D1%82%D0%B8%D1%81%D1%822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1679575" y="46038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8" name="AutoShape 11" descr="48395863_1252186712_ametist1"/>
          <p:cNvSpPr>
            <a:spLocks noChangeAspect="1" noChangeArrowheads="1"/>
          </p:cNvSpPr>
          <p:nvPr/>
        </p:nvSpPr>
        <p:spPr bwMode="auto">
          <a:xfrm>
            <a:off x="1679576" y="46038"/>
            <a:ext cx="4429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9" name="AutoShape 12" descr="48395863_1252186712_ametist1"/>
          <p:cNvSpPr>
            <a:spLocks noChangeAspect="1" noChangeArrowheads="1"/>
          </p:cNvSpPr>
          <p:nvPr/>
        </p:nvSpPr>
        <p:spPr bwMode="auto">
          <a:xfrm>
            <a:off x="1524001" y="0"/>
            <a:ext cx="4429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7660" name="Picture 13" descr="citrine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91400" y="2060576"/>
            <a:ext cx="1206500" cy="1152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61" name="Text Box 14"/>
          <p:cNvSpPr txBox="1">
            <a:spLocks noChangeArrowheads="1"/>
          </p:cNvSpPr>
          <p:nvPr/>
        </p:nvSpPr>
        <p:spPr bwMode="auto">
          <a:xfrm>
            <a:off x="7464425" y="3365501"/>
            <a:ext cx="158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Цитрин</a:t>
            </a:r>
          </a:p>
        </p:txBody>
      </p:sp>
      <p:pic>
        <p:nvPicPr>
          <p:cNvPr id="27662" name="Picture 15" descr="ph02672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38362" y="4097807"/>
            <a:ext cx="1368425" cy="1223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63" name="Text Box 16"/>
          <p:cNvSpPr txBox="1">
            <a:spLocks noChangeArrowheads="1"/>
          </p:cNvSpPr>
          <p:nvPr/>
        </p:nvSpPr>
        <p:spPr bwMode="auto">
          <a:xfrm>
            <a:off x="2199060" y="5493232"/>
            <a:ext cx="1368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/>
              <a:t>Кошачий</a:t>
            </a:r>
          </a:p>
          <a:p>
            <a:r>
              <a:rPr lang="ru-RU" sz="2000" dirty="0"/>
              <a:t>глаз</a:t>
            </a:r>
          </a:p>
        </p:txBody>
      </p:sp>
      <p:pic>
        <p:nvPicPr>
          <p:cNvPr id="27664" name="Picture 17" descr="Ametist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36256" y="4131577"/>
            <a:ext cx="1362075" cy="1238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65" name="Text Box 18"/>
          <p:cNvSpPr txBox="1">
            <a:spLocks noChangeArrowheads="1"/>
          </p:cNvSpPr>
          <p:nvPr/>
        </p:nvSpPr>
        <p:spPr bwMode="auto">
          <a:xfrm>
            <a:off x="4490534" y="5424558"/>
            <a:ext cx="1603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Аметист</a:t>
            </a:r>
          </a:p>
        </p:txBody>
      </p:sp>
      <p:pic>
        <p:nvPicPr>
          <p:cNvPr id="27666" name="Picture 19" descr="Yahma_krasnaya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462713" y="4131577"/>
            <a:ext cx="1362075" cy="1152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67" name="Text Box 20"/>
          <p:cNvSpPr txBox="1">
            <a:spLocks noChangeArrowheads="1"/>
          </p:cNvSpPr>
          <p:nvPr/>
        </p:nvSpPr>
        <p:spPr bwMode="auto">
          <a:xfrm>
            <a:off x="6364288" y="5381626"/>
            <a:ext cx="1460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     Яшма</a:t>
            </a:r>
          </a:p>
        </p:txBody>
      </p:sp>
      <p:pic>
        <p:nvPicPr>
          <p:cNvPr id="27668" name="Picture 21" descr="serdolik1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402637" y="4104398"/>
            <a:ext cx="1285875" cy="1152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69" name="Text Box 22"/>
          <p:cNvSpPr txBox="1">
            <a:spLocks noChangeArrowheads="1"/>
          </p:cNvSpPr>
          <p:nvPr/>
        </p:nvSpPr>
        <p:spPr bwMode="auto">
          <a:xfrm>
            <a:off x="8164513" y="5373688"/>
            <a:ext cx="167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  Сердолик</a:t>
            </a:r>
          </a:p>
        </p:txBody>
      </p:sp>
      <p:pic>
        <p:nvPicPr>
          <p:cNvPr id="27670" name="Picture 23" descr="stone06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9048751" y="2060576"/>
            <a:ext cx="1228725" cy="1152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71" name="Text Box 24"/>
          <p:cNvSpPr txBox="1">
            <a:spLocks noChangeArrowheads="1"/>
          </p:cNvSpPr>
          <p:nvPr/>
        </p:nvSpPr>
        <p:spPr bwMode="auto">
          <a:xfrm>
            <a:off x="9244012" y="3357563"/>
            <a:ext cx="10334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/>
              <a:t>Опал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B834BA7-A4E4-4458-9763-C8CD6EF0AFCC}"/>
              </a:ext>
            </a:extLst>
          </p:cNvPr>
          <p:cNvSpPr/>
          <p:nvPr/>
        </p:nvSpPr>
        <p:spPr>
          <a:xfrm>
            <a:off x="1544699" y="260603"/>
            <a:ext cx="9639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4"/>
                </a:solidFill>
                <a:effectLst/>
              </a:rPr>
              <a:t>Разновидности минералов</a:t>
            </a:r>
          </a:p>
        </p:txBody>
      </p:sp>
    </p:spTree>
  </p:cSld>
  <p:clrMapOvr>
    <a:masterClrMapping/>
  </p:clrMapOvr>
  <p:transition advClick="0" advTm="3000">
    <p:plus/>
  </p:transition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115</TotalTime>
  <Words>144</Words>
  <Application>Microsoft Office PowerPoint</Application>
  <PresentationFormat>Широкоэкранный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Легкий дым</vt:lpstr>
      <vt:lpstr>Презентация PowerPoint</vt:lpstr>
      <vt:lpstr>Презентация PowerPoint</vt:lpstr>
      <vt:lpstr>   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2022-04-12T18:10:00Z</dcterms:created>
  <dcterms:modified xsi:type="dcterms:W3CDTF">2022-05-15T16:54:58Z</dcterms:modified>
</cp:coreProperties>
</file>