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2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91A1CC-49AC-9C49-9067-504B8708F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2987" y="1466214"/>
            <a:ext cx="8915399" cy="1962786"/>
          </a:xfrm>
        </p:spPr>
        <p:txBody>
          <a:bodyPr/>
          <a:lstStyle/>
          <a:p>
            <a:r>
              <a:rPr lang="ru-RU" b="1" dirty="0"/>
              <a:t>Местные налоги и их общее положение</a:t>
            </a:r>
            <a:r>
              <a:rPr lang="ru-RU" dirty="0"/>
              <a:t>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908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437D49-20CF-1F4B-BE08-A24B83C7C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-1132703"/>
            <a:ext cx="12222882" cy="17568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A36A3DC-5142-3D4C-8843-498C1612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995405"/>
            <a:ext cx="8915400" cy="4915817"/>
          </a:xfrm>
        </p:spPr>
        <p:txBody>
          <a:bodyPr/>
          <a:lstStyle/>
          <a:p>
            <a:r>
              <a:rPr lang="ru-RU" sz="2300" dirty="0"/>
              <a:t>Местные налоги устанавливаются Налоговым кодексом РФ и нормативно-правовыми актами представительных органов самоуправления.</a:t>
            </a:r>
          </a:p>
          <a:p>
            <a:r>
              <a:rPr lang="ru-RU" sz="2300" dirty="0"/>
              <a:t>На территории муниципального образования вводятся в действие нормативно-правовыми актами представительного органа муниципального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004791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CE436F-B2A0-A44F-BC87-C7DDD1991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-1572647"/>
            <a:ext cx="8911687" cy="128089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A1D0FAE-26AD-944F-8351-68792279C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85926"/>
            <a:ext cx="8915400" cy="4125295"/>
          </a:xfrm>
        </p:spPr>
        <p:txBody>
          <a:bodyPr>
            <a:normAutofit/>
          </a:bodyPr>
          <a:lstStyle/>
          <a:p>
            <a:r>
              <a:rPr lang="ru-RU" sz="2000" dirty="0"/>
              <a:t>Представительные органы муниципального образования определяют налоговые ставки, порядок и сроки уплаты налогов в порядке и пределах, установленных Налоговым кодексом</a:t>
            </a:r>
          </a:p>
          <a:p>
            <a:r>
              <a:rPr lang="ru-RU" sz="2000" dirty="0"/>
              <a:t>Местные налоги обязательны к уплате на территории муниципального образования. Доходы от местных налогов в полном объёме подлежат зачислению в муниципальные бюджеты.</a:t>
            </a:r>
          </a:p>
        </p:txBody>
      </p:sp>
    </p:spTree>
    <p:extLst>
      <p:ext uri="{BB962C8B-B14F-4D97-AF65-F5344CB8AC3E}">
        <p14:creationId xmlns:p14="http://schemas.microsoft.com/office/powerpoint/2010/main" val="2462308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E937A0-EB67-2C40-9BED-134A2272B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Нормативные документы: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EB750B5-0F3C-CF46-9692-B31B460B9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83838"/>
                </a:solidFill>
                <a:effectLst/>
                <a:latin typeface="Open Sans"/>
              </a:rPr>
              <a:t> </a:t>
            </a:r>
            <a:r>
              <a:rPr lang="ru-RU" sz="2000" b="0" i="0" dirty="0">
                <a:solidFill>
                  <a:srgbClr val="383838"/>
                </a:solidFill>
                <a:effectLst/>
                <a:latin typeface="Open Sans"/>
              </a:rPr>
              <a:t>Налоговый кодекс Российской Федерации (часть вторая гл.31 «Земельный налог») от 05.08.2000 № 117-ФЗ (принят ГД ФС РФ 19.07.2000).</a:t>
            </a:r>
          </a:p>
          <a:p>
            <a:r>
              <a:rPr lang="ru-RU" sz="2000" b="0" i="0" dirty="0">
                <a:solidFill>
                  <a:srgbClr val="383838"/>
                </a:solidFill>
                <a:effectLst/>
                <a:latin typeface="Open Sans"/>
              </a:rPr>
              <a:t> Земельный кодекс Российской Федерации от 25.10.2001 № 136-ФЗ. </a:t>
            </a:r>
          </a:p>
          <a:p>
            <a:r>
              <a:rPr lang="ru-RU" sz="2000" b="0" i="0" dirty="0">
                <a:solidFill>
                  <a:srgbClr val="383838"/>
                </a:solidFill>
                <a:effectLst/>
                <a:latin typeface="Open Sans"/>
              </a:rPr>
              <a:t>Закон Российской Федерации от 09.12.1991 № 2003-1 «О налогах на имущество физических лиц».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27813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4584E1-3A6A-4D4B-8CDB-8E8556454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-3153512"/>
            <a:ext cx="8911687" cy="37776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E2B36A2-8F45-E643-9DCF-3ED9AE2E3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01351"/>
            <a:ext cx="8915400" cy="4709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100" dirty="0">
                <a:solidFill>
                  <a:srgbClr val="333333"/>
                </a:solidFill>
                <a:latin typeface="HelveticaNeue"/>
              </a:rPr>
              <a:t>В соответствии с определением, данным в статье 12, местными признаются налоги, установленные Налоговым кодексом РФ и нормативными правовыми актами представительных органов муниципальных образований о налогах и обязательные к уплате на территории соответствующих муниципальных образований. В соответствии со статьей 15 Налогового кодекса РФ к местным налогам относятся: земельный налог ; налог на имущество физических лиц.</a:t>
            </a:r>
            <a:endParaRPr lang="ru-RU" sz="2100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48C63E2B-B249-1747-94B2-A37C0428D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526" y="3735966"/>
            <a:ext cx="3265959" cy="217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1BA881-531C-8741-91D9-4AF80DC9E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-2093784"/>
            <a:ext cx="8911687" cy="271789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47C3337-119D-3E4E-BD0C-CD726134E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53514"/>
            <a:ext cx="8915400" cy="4057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Neue"/>
              </a:rPr>
              <a:t>Земельный налог определяется главой 31 Налогового кодекса РФ и местными нормативными правовыми актами. Размер земельного налога зависит не от финансовых результатов деятельности налогоплательщика, а только от объективных обстоятельств, к которым относятся: плодородность, расположение земельного участка и т. п. Плательщиками земельного налога являются как физические, так и юридические лица, которые обладают земельными участками, являющимися объектами обложения, на праве собственности, праве постоянного (бессрочного) пользования или праве пожизненного наследуемого владения.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501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BB4ACD-8B74-AC48-9A64-C49547F4A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-1201351"/>
            <a:ext cx="8911687" cy="1825461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E9893A2-9DAA-324D-B6AA-91BD1C69C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3244" y="1784865"/>
            <a:ext cx="8621368" cy="4126357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Times New Roman" panose="020F0502020204030204" pitchFamily="34" charset="0"/>
                <a:cs typeface="Times New Roman" panose="020F0502020204030204" pitchFamily="34" charset="0"/>
              </a:rPr>
              <a:t> Не признаются налогоплательщиками организации и физические лица в отношении земельных участков, находящихся у них на праве безвозмездного срочного пользования или переданных им по договору аренды. Арендаторы уплачивают за землю, переданную им в аренду, арендную плату. Объектом налогообложения признаются земельные участки, расположенные в пределах муниципального образования, на территории которого введен налог.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25279EE8-87FB-1D43-931C-83D242DB1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191" y="4081947"/>
            <a:ext cx="2858592" cy="214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92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F9A68A-53D4-0C41-8200-5FE4A7BE3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-926757"/>
            <a:ext cx="8911687" cy="1550867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4D78DAB-3F69-E846-8B19-13CA2E524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22162"/>
            <a:ext cx="7293002" cy="398906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налогообложения имущества физических лиц установлен Законом Российской Федерации от 9 декабря 1991 г. № 2003-1 «О налогах на имущество физических лиц ». Плательщики Плательщиками налога на имущество физических лиц являются физические лица — собственники имущества, признаваемого объектом налогообложения (граждане Российской Федерации, иностранные граждане, лица без гражданства).</a:t>
            </a:r>
          </a:p>
        </p:txBody>
      </p:sp>
    </p:spTree>
    <p:extLst>
      <p:ext uri="{BB962C8B-B14F-4D97-AF65-F5344CB8AC3E}">
        <p14:creationId xmlns:p14="http://schemas.microsoft.com/office/powerpoint/2010/main" val="539339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C294C3-4DB9-ED49-AAA1-83902D141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8786D4C-7F6E-A34D-B48F-D807807EE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6486" y="2359226"/>
            <a:ext cx="5738126" cy="355199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налогообложения: К объектам налогообложения относятся находящиеся в собственности физических лиц жилой дом, квартира, комната, дача, гараж, иное строение, помещение и сооружение, доля в праве общей собственности в вышеперечисленных видах имущества.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6A23C056-D080-0341-A050-C49478570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803" y="2132112"/>
            <a:ext cx="3890662" cy="259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915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Произвольный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Легкий дым</vt:lpstr>
      <vt:lpstr>Местные налоги и их общее положение.</vt:lpstr>
      <vt:lpstr>Презентация PowerPoint</vt:lpstr>
      <vt:lpstr>Презентация PowerPoint</vt:lpstr>
      <vt:lpstr>Нормативные документы: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Местные налоги и их общее положение.</dc:title>
  <dc:creator>Ксения Кодылева</dc:creator>
  <cp:lastModifiedBy>Преподаватель</cp:lastModifiedBy>
  <cp:revision>5</cp:revision>
  <dcterms:created xsi:type="dcterms:W3CDTF">2019-11-05T16:18:29Z</dcterms:created>
  <dcterms:modified xsi:type="dcterms:W3CDTF">2023-02-01T10:14:21Z</dcterms:modified>
</cp:coreProperties>
</file>