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0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893CDE7-BD5F-45C4-897D-282AA0911983}" type="datetimeFigureOut">
              <a:rPr lang="ru-RU" smtClean="0"/>
              <a:t>31.10.2022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87CC270-03DA-4293-B7C3-9C2E03E745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6336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88638"/>
            <a:ext cx="8640961" cy="648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7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Lobster" pitchFamily="2" charset="0"/>
              </a:rPr>
              <a:t>То я в клетку, то в линейку, —</a:t>
            </a:r>
            <a:r>
              <a:rPr lang="ru-RU" sz="4400" b="1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400" b="1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4400" b="1" dirty="0">
                <a:solidFill>
                  <a:srgbClr val="C00000"/>
                </a:solidFill>
                <a:latin typeface="Lobster" pitchFamily="2" charset="0"/>
              </a:rPr>
              <a:t>Написать по ним сумей-ка,</a:t>
            </a:r>
            <a:r>
              <a:rPr lang="ru-RU" sz="4400" b="1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400" b="1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4400" b="1" dirty="0">
                <a:solidFill>
                  <a:srgbClr val="C00000"/>
                </a:solidFill>
                <a:latin typeface="Lobster" pitchFamily="2" charset="0"/>
              </a:rPr>
              <a:t>Можешь и нарисовать,</a:t>
            </a:r>
            <a:r>
              <a:rPr lang="ru-RU" sz="4400" b="1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400" b="1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4400" b="1" dirty="0">
                <a:solidFill>
                  <a:srgbClr val="C00000"/>
                </a:solidFill>
                <a:latin typeface="Lobster" pitchFamily="2" charset="0"/>
              </a:rPr>
              <a:t>Называюсь я…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200" y="2420888"/>
            <a:ext cx="4572000" cy="296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95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0"/>
            <a:ext cx="3596961" cy="5157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3848" y="5124935"/>
            <a:ext cx="5616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000" b="1" dirty="0" smtClean="0"/>
              <a:t>МОЛОДЦЫ!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66300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latin typeface="Lobster" pitchFamily="2" charset="0"/>
              </a:rPr>
              <a:t>Если ей работу дашь –</a:t>
            </a:r>
            <a:r>
              <a:rPr lang="ru-RU" sz="44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4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4400" dirty="0">
                <a:solidFill>
                  <a:srgbClr val="C00000"/>
                </a:solidFill>
                <a:latin typeface="Lobster" pitchFamily="2" charset="0"/>
              </a:rPr>
              <a:t>Зря трудился карандаш.</a:t>
            </a:r>
            <a:r>
              <a:rPr lang="ru-RU" sz="44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400" dirty="0" smtClean="0">
                <a:solidFill>
                  <a:srgbClr val="C00000"/>
                </a:solidFill>
                <a:latin typeface="Lobster" pitchFamily="2" charset="0"/>
              </a:rPr>
            </a:br>
            <a:endParaRPr lang="ru-RU" sz="4400" dirty="0">
              <a:solidFill>
                <a:srgbClr val="C00000"/>
              </a:solidFill>
              <a:latin typeface="Lobster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902260"/>
            <a:ext cx="5364088" cy="356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7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6389395" cy="55591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91880" y="4941168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 ЗДЕСЬ СПРАВИЛИСЬ! МОЛОДЦЫ!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76342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Lobster" pitchFamily="2" charset="0"/>
              </a:rPr>
              <a:t>В школьной сумке я лежу,</a:t>
            </a:r>
            <a:r>
              <a:rPr lang="ru-RU" sz="54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5400" dirty="0">
                <a:solidFill>
                  <a:srgbClr val="C00000"/>
                </a:solidFill>
                <a:latin typeface="Lobster" pitchFamily="2" charset="0"/>
              </a:rPr>
              <a:t>Как ты учишься – скажу.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669271"/>
            <a:ext cx="5220072" cy="254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4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4762500" cy="3514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658758"/>
            <a:ext cx="5770565" cy="480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6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4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Lobster" pitchFamily="2" charset="0"/>
              </a:rPr>
              <a:t>Острым клювиком, как птица,</a:t>
            </a:r>
            <a: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4000" dirty="0">
                <a:solidFill>
                  <a:srgbClr val="C00000"/>
                </a:solidFill>
                <a:latin typeface="Lobster" pitchFamily="2" charset="0"/>
              </a:rPr>
              <a:t>Она водит по страницам –</a:t>
            </a:r>
            <a: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4000" dirty="0">
                <a:solidFill>
                  <a:srgbClr val="C00000"/>
                </a:solidFill>
                <a:latin typeface="Lobster" pitchFamily="2" charset="0"/>
              </a:rPr>
              <a:t>И в моей тетрадке</a:t>
            </a:r>
            <a: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4000" dirty="0">
                <a:solidFill>
                  <a:srgbClr val="C00000"/>
                </a:solidFill>
                <a:latin typeface="Lobster" pitchFamily="2" charset="0"/>
              </a:rPr>
              <a:t>Выводит строчек грядки.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933056"/>
            <a:ext cx="3995936" cy="266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45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32656"/>
            <a:ext cx="2430170" cy="60932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4005064"/>
            <a:ext cx="453650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МОЛОДЦЫ!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54876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  <a:latin typeface="Lobster" pitchFamily="2" charset="0"/>
              </a:rPr>
              <a:t>Я люблю прямоту,</a:t>
            </a:r>
            <a: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3600" dirty="0">
                <a:solidFill>
                  <a:srgbClr val="C00000"/>
                </a:solidFill>
                <a:latin typeface="Lobster" pitchFamily="2" charset="0"/>
              </a:rPr>
              <a:t>Я сама прямая.</a:t>
            </a:r>
            <a: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3600" dirty="0">
                <a:solidFill>
                  <a:srgbClr val="C00000"/>
                </a:solidFill>
                <a:latin typeface="Lobster" pitchFamily="2" charset="0"/>
              </a:rPr>
              <a:t>Сделать новую черту</a:t>
            </a:r>
            <a: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3600" dirty="0">
                <a:solidFill>
                  <a:srgbClr val="C00000"/>
                </a:solidFill>
                <a:latin typeface="Lobster" pitchFamily="2" charset="0"/>
              </a:rPr>
              <a:t>Вам я помогаю.</a:t>
            </a:r>
            <a: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3600" dirty="0">
                <a:solidFill>
                  <a:srgbClr val="C00000"/>
                </a:solidFill>
                <a:latin typeface="Lobster" pitchFamily="2" charset="0"/>
              </a:rPr>
              <a:t>Что-нибудь без меня</a:t>
            </a:r>
            <a: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3600" dirty="0">
                <a:solidFill>
                  <a:srgbClr val="C00000"/>
                </a:solidFill>
                <a:latin typeface="Lobster" pitchFamily="2" charset="0"/>
              </a:rPr>
              <a:t>Начертить сумей-ка.</a:t>
            </a:r>
            <a: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3600" dirty="0">
                <a:solidFill>
                  <a:srgbClr val="C00000"/>
                </a:solidFill>
                <a:latin typeface="Lobster" pitchFamily="2" charset="0"/>
              </a:rPr>
              <a:t>Угадайте-ка, друзья,.</a:t>
            </a:r>
            <a: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3600" dirty="0">
                <a:solidFill>
                  <a:srgbClr val="C00000"/>
                </a:solidFill>
                <a:latin typeface="Lobster" pitchFamily="2" charset="0"/>
              </a:rPr>
              <a:t>Кто же я?-…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536" y="3645024"/>
            <a:ext cx="3843528" cy="29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03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31493"/>
            <a:ext cx="8169715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22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96753"/>
            <a:ext cx="460851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В классе здесь за партой </a:t>
            </a:r>
            <a:r>
              <a:rPr lang="ru-RU" sz="2000" b="1" i="1" dirty="0"/>
              <a:t>дети:</a:t>
            </a:r>
            <a:endParaRPr lang="ru-RU" sz="2000" b="1" dirty="0"/>
          </a:p>
          <a:p>
            <a:r>
              <a:rPr lang="ru-RU" sz="2000" b="1" i="1" dirty="0"/>
              <a:t>Два Володи и два Пети,</a:t>
            </a:r>
            <a:endParaRPr lang="ru-RU" sz="2000" b="1" dirty="0"/>
          </a:p>
          <a:p>
            <a:r>
              <a:rPr lang="ru-RU" sz="2000" b="1" i="1" dirty="0"/>
              <a:t>Три Серёжи, три Наташи,</a:t>
            </a:r>
            <a:endParaRPr lang="ru-RU" sz="2000" b="1" dirty="0"/>
          </a:p>
          <a:p>
            <a:r>
              <a:rPr lang="ru-RU" sz="2000" b="1" i="1" dirty="0"/>
              <a:t>Две Кристины и три Саши.</a:t>
            </a:r>
            <a:endParaRPr lang="ru-RU" sz="2000" b="1" dirty="0"/>
          </a:p>
          <a:p>
            <a:r>
              <a:rPr lang="ru-RU" sz="2000" b="1" i="1" dirty="0"/>
              <a:t>Есть и Никита, есть и Оля,</a:t>
            </a:r>
            <a:endParaRPr lang="ru-RU" sz="2000" b="1" dirty="0"/>
          </a:p>
          <a:p>
            <a:r>
              <a:rPr lang="ru-RU" sz="2000" b="1" i="1" dirty="0"/>
              <a:t>Есть и Юля, есть и Коля.</a:t>
            </a:r>
            <a:endParaRPr lang="ru-RU" sz="2000" b="1" dirty="0"/>
          </a:p>
          <a:p>
            <a:r>
              <a:rPr lang="ru-RU" sz="2000" b="1" i="1" dirty="0"/>
              <a:t>По две Маши, по две Гали,</a:t>
            </a:r>
            <a:endParaRPr lang="ru-RU" sz="2000" b="1" dirty="0"/>
          </a:p>
          <a:p>
            <a:r>
              <a:rPr lang="ru-RU" sz="2000" b="1" i="1" dirty="0"/>
              <a:t>По три Тани, по три Вали.</a:t>
            </a:r>
            <a:endParaRPr lang="ru-RU" sz="2000" b="1" dirty="0"/>
          </a:p>
          <a:p>
            <a:r>
              <a:rPr lang="ru-RU" sz="2000" b="1" i="1" dirty="0"/>
              <a:t>Даже есть мальчишка Влас,</a:t>
            </a:r>
            <a:endParaRPr lang="ru-RU" sz="2000" b="1" dirty="0"/>
          </a:p>
          <a:p>
            <a:r>
              <a:rPr lang="ru-RU" sz="2000" b="1" i="1" dirty="0" err="1"/>
              <a:t>Вообщем</a:t>
            </a:r>
            <a:r>
              <a:rPr lang="ru-RU" sz="2000" b="1" i="1" dirty="0"/>
              <a:t>, полный первый класс.</a:t>
            </a:r>
            <a:endParaRPr lang="ru-RU" sz="2000" b="1" dirty="0"/>
          </a:p>
          <a:p>
            <a:r>
              <a:rPr lang="ru-RU" sz="2000" b="1" i="1" dirty="0"/>
              <a:t>Я - большой семьи родитель.</a:t>
            </a:r>
            <a:endParaRPr lang="ru-RU" sz="2000" b="1" dirty="0"/>
          </a:p>
          <a:p>
            <a:r>
              <a:rPr lang="ru-RU" sz="2000" b="1" i="1" dirty="0"/>
              <a:t>Догадались? Я - ….</a:t>
            </a:r>
            <a:endParaRPr lang="ru-RU" sz="2000" b="1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077072"/>
            <a:ext cx="4658281" cy="25219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348" y="404664"/>
            <a:ext cx="2555503" cy="300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209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4572000" cy="62478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Lobster" pitchFamily="2" charset="0"/>
              </a:rPr>
              <a:t>Большой, просторный, светлый дом. Ребят хороших много в нём. Красиво пишут и читают. Рисуют дети и считают.</a:t>
            </a:r>
            <a: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Lobster" pitchFamily="2" charset="0"/>
              </a:rPr>
            </a:br>
            <a:endParaRPr lang="ru-RU" sz="4000" dirty="0">
              <a:solidFill>
                <a:srgbClr val="C00000"/>
              </a:solidFill>
              <a:latin typeface="Lobster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56178"/>
            <a:ext cx="4788024" cy="342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09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97180"/>
            <a:ext cx="8382000" cy="626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6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6"/>
            <a:ext cx="8050036" cy="12302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785" y="2276872"/>
            <a:ext cx="5843570" cy="392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4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44824"/>
            <a:ext cx="5796136" cy="38580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404664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Lobster" pitchFamily="2" charset="0"/>
              </a:rPr>
              <a:t>А ХОТИТЕ ЛИ ВЫ в ШКОЛУ?</a:t>
            </a:r>
            <a:endParaRPr lang="ru-RU" sz="4800" dirty="0">
              <a:solidFill>
                <a:srgbClr val="C00000"/>
              </a:solidFill>
              <a:latin typeface="Lobst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54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placepic.ru/wp-content/uploads/2021/05/12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4001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46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www.culture.ru/storage/images/1c62a48c-1d97-51e1-80f7-a422d9b6d1c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0"/>
            <a:ext cx="88915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252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origi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333375"/>
            <a:ext cx="3992562" cy="54006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44008" y="333375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СОБЕРИ ПОРТФЕЛЬ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Picture 11" descr="f9849ea1484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0072" y="2959461"/>
            <a:ext cx="2792412" cy="2303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269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56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764704"/>
            <a:ext cx="64807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Lobster" pitchFamily="2" charset="0"/>
              </a:rPr>
              <a:t>За плечами каждый год </a:t>
            </a:r>
            <a:endParaRPr lang="ru-RU" sz="4400" b="1" dirty="0" smtClean="0">
              <a:solidFill>
                <a:srgbClr val="C00000"/>
              </a:solidFill>
              <a:latin typeface="Lobster" pitchFamily="2" charset="0"/>
            </a:endParaRPr>
          </a:p>
          <a:p>
            <a:r>
              <a:rPr lang="ru-RU" sz="4400" b="1" dirty="0" smtClean="0">
                <a:solidFill>
                  <a:srgbClr val="C00000"/>
                </a:solidFill>
                <a:latin typeface="Lobster" pitchFamily="2" charset="0"/>
              </a:rPr>
              <a:t>В </a:t>
            </a:r>
            <a:r>
              <a:rPr lang="ru-RU" sz="4400" b="1" dirty="0">
                <a:solidFill>
                  <a:srgbClr val="C00000"/>
                </a:solidFill>
                <a:latin typeface="Lobster" pitchFamily="2" charset="0"/>
              </a:rPr>
              <a:t>школу, что несёт народ? </a:t>
            </a:r>
            <a:endParaRPr lang="ru-RU" sz="4400" b="1" dirty="0" smtClean="0">
              <a:solidFill>
                <a:srgbClr val="C00000"/>
              </a:solidFill>
              <a:latin typeface="Lobster" pitchFamily="2" charset="0"/>
            </a:endParaRPr>
          </a:p>
          <a:p>
            <a:r>
              <a:rPr lang="ru-RU" sz="4400" b="1" dirty="0" smtClean="0">
                <a:solidFill>
                  <a:srgbClr val="C00000"/>
                </a:solidFill>
                <a:latin typeface="Lobster" pitchFamily="2" charset="0"/>
              </a:rPr>
              <a:t>Здесь </a:t>
            </a:r>
            <a:r>
              <a:rPr lang="ru-RU" sz="4400" b="1" dirty="0">
                <a:solidFill>
                  <a:srgbClr val="C00000"/>
                </a:solidFill>
                <a:latin typeface="Lobster" pitchFamily="2" charset="0"/>
              </a:rPr>
              <a:t>карманы и кармашки, Кнопки, хлястики и пряжки!</a:t>
            </a:r>
            <a:r>
              <a:rPr lang="ru-RU" sz="4400" b="1" dirty="0" smtClean="0">
                <a:solidFill>
                  <a:srgbClr val="C00000"/>
                </a:solidFill>
              </a:rPr>
              <a:t/>
            </a:r>
            <a:br>
              <a:rPr lang="ru-RU" sz="4400" b="1" dirty="0" smtClean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/>
            </a:r>
            <a:br>
              <a:rPr lang="ru-RU" sz="4400" b="1" dirty="0" smtClean="0">
                <a:solidFill>
                  <a:srgbClr val="C00000"/>
                </a:solidFill>
              </a:rPr>
            </a:b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450912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201442"/>
            <a:ext cx="3491880" cy="234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6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e7.pngegg.com/pngimages/633/229/png-clipart-briefcase-satchel-school-school-child-food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0" b="97035" l="10000" r="90000">
                        <a14:foregroundMark x1="41667" y1="6604" x2="43556" y2="26550"/>
                        <a14:foregroundMark x1="55222" y1="4987" x2="56667" y2="25606"/>
                        <a14:foregroundMark x1="49889" y1="90701" x2="50333" y2="97035"/>
                        <a14:foregroundMark x1="37000" y1="9569" x2="42333" y2="3908"/>
                        <a14:foregroundMark x1="44778" y1="10512" x2="46778" y2="18598"/>
                        <a14:foregroundMark x1="18222" y1="19137" x2="14556" y2="9164"/>
                        <a14:foregroundMark x1="45556" y1="10512" x2="36333" y2="24663"/>
                        <a14:foregroundMark x1="42667" y1="43261" x2="47000" y2="532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5064497" cy="417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4293096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МОЛОДЦЫ!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158982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63</TotalTime>
  <Words>176</Words>
  <Application>Microsoft Office PowerPoint</Application>
  <PresentationFormat>Экран (4:3)</PresentationFormat>
  <Paragraphs>27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Мария</cp:lastModifiedBy>
  <cp:revision>7</cp:revision>
  <dcterms:created xsi:type="dcterms:W3CDTF">2022-10-31T15:51:27Z</dcterms:created>
  <dcterms:modified xsi:type="dcterms:W3CDTF">2022-10-31T16:54:31Z</dcterms:modified>
</cp:coreProperties>
</file>