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61" r:id="rId6"/>
    <p:sldId id="264" r:id="rId7"/>
    <p:sldId id="265" r:id="rId8"/>
    <p:sldId id="270" r:id="rId9"/>
    <p:sldId id="266" r:id="rId10"/>
    <p:sldId id="27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Страховой коэффициент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1.9</c:v>
                </c:pt>
                <c:pt idx="1">
                  <c:v>2</c:v>
                </c:pt>
                <c:pt idx="2">
                  <c:v>2.1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</c:ser>
        <c:overlap val="100"/>
        <c:axId val="148554496"/>
        <c:axId val="148556032"/>
      </c:barChart>
      <c:catAx>
        <c:axId val="148554496"/>
        <c:scaling>
          <c:orientation val="minMax"/>
        </c:scaling>
        <c:axPos val="b"/>
        <c:numFmt formatCode="General" sourceLinked="1"/>
        <c:tickLblPos val="nextTo"/>
        <c:crossAx val="148556032"/>
        <c:crosses val="autoZero"/>
        <c:auto val="1"/>
        <c:lblAlgn val="ctr"/>
        <c:lblOffset val="100"/>
      </c:catAx>
      <c:valAx>
        <c:axId val="148556032"/>
        <c:scaling>
          <c:orientation val="minMax"/>
        </c:scaling>
        <c:axPos val="l"/>
        <c:majorGridlines/>
        <c:numFmt formatCode="General" sourceLinked="1"/>
        <c:tickLblPos val="nextTo"/>
        <c:crossAx val="1485544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дохода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Лист1!$B$2:$B$3</c:f>
              <c:numCache>
                <c:formatCode>#,##0</c:formatCode>
                <c:ptCount val="2"/>
                <c:pt idx="0" formatCode="#,##0.00">
                  <c:v>820454</c:v>
                </c:pt>
                <c:pt idx="1">
                  <c:v>868943</c:v>
                </c:pt>
              </c:numCache>
            </c:numRef>
          </c:val>
        </c:ser>
        <c:axId val="122533760"/>
        <c:axId val="122535296"/>
      </c:barChart>
      <c:catAx>
        <c:axId val="122533760"/>
        <c:scaling>
          <c:orientation val="minMax"/>
        </c:scaling>
        <c:axPos val="b"/>
        <c:numFmt formatCode="General" sourceLinked="1"/>
        <c:tickLblPos val="nextTo"/>
        <c:crossAx val="122535296"/>
        <c:crosses val="autoZero"/>
        <c:auto val="1"/>
        <c:lblAlgn val="ctr"/>
        <c:lblOffset val="100"/>
      </c:catAx>
      <c:valAx>
        <c:axId val="122535296"/>
        <c:scaling>
          <c:orientation val="minMax"/>
        </c:scaling>
        <c:axPos val="l"/>
        <c:majorGridlines/>
        <c:numFmt formatCode="#,##0.00" sourceLinked="1"/>
        <c:tickLblPos val="nextTo"/>
        <c:crossAx val="1225337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Страховые взносы от плательщиков-работодателей</c:v>
                </c:pt>
              </c:strCache>
            </c:strRef>
          </c:cat>
          <c:val>
            <c:numRef>
              <c:f>Лист1!$B$2</c:f>
              <c:numCache>
                <c:formatCode>#,##0</c:formatCode>
                <c:ptCount val="1"/>
                <c:pt idx="0">
                  <c:v>762060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Страховые взносы от плательщиков-работодателей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804945</c:v>
                </c:pt>
              </c:numCache>
            </c:numRef>
          </c:val>
        </c:ser>
        <c:axId val="57430400"/>
        <c:axId val="57431936"/>
      </c:barChart>
      <c:catAx>
        <c:axId val="57430400"/>
        <c:scaling>
          <c:orientation val="minMax"/>
        </c:scaling>
        <c:axPos val="b"/>
        <c:tickLblPos val="nextTo"/>
        <c:crossAx val="57431936"/>
        <c:crosses val="autoZero"/>
        <c:auto val="1"/>
        <c:lblAlgn val="ctr"/>
        <c:lblOffset val="100"/>
      </c:catAx>
      <c:valAx>
        <c:axId val="57431936"/>
        <c:scaling>
          <c:orientation val="minMax"/>
        </c:scaling>
        <c:axPos val="l"/>
        <c:majorGridlines/>
        <c:numFmt formatCode="#,##0" sourceLinked="1"/>
        <c:tickLblPos val="nextTo"/>
        <c:crossAx val="574304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 доп. тарифу </c:v>
                </c:pt>
                <c:pt idx="1">
                  <c:v>В виде фикс. платежа 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 formatCode="General">
                  <c:v>1292</c:v>
                </c:pt>
                <c:pt idx="1">
                  <c:v>28200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 доп. тарифу </c:v>
                </c:pt>
                <c:pt idx="1">
                  <c:v>В виде фикс. платежа 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 formatCode="General">
                  <c:v>7450</c:v>
                </c:pt>
                <c:pt idx="1">
                  <c:v>60300</c:v>
                </c:pt>
              </c:numCache>
            </c:numRef>
          </c:val>
        </c:ser>
        <c:axId val="164969856"/>
        <c:axId val="164985472"/>
      </c:barChart>
      <c:catAx>
        <c:axId val="164969856"/>
        <c:scaling>
          <c:orientation val="minMax"/>
        </c:scaling>
        <c:axPos val="b"/>
        <c:tickLblPos val="nextTo"/>
        <c:crossAx val="164985472"/>
        <c:crosses val="autoZero"/>
        <c:auto val="1"/>
        <c:lblAlgn val="ctr"/>
        <c:lblOffset val="100"/>
      </c:catAx>
      <c:valAx>
        <c:axId val="164985472"/>
        <c:scaling>
          <c:orientation val="minMax"/>
        </c:scaling>
        <c:axPos val="l"/>
        <c:majorGridlines/>
        <c:numFmt formatCode="General" sourceLinked="1"/>
        <c:tickLblPos val="nextTo"/>
        <c:crossAx val="1649698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Страховые взносы в государственные внебюджетные фонды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7" descr="1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924944"/>
            <a:ext cx="614019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88640"/>
            <a:ext cx="6284336" cy="55446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908720"/>
            <a:ext cx="680526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332656"/>
            <a:ext cx="3305944" cy="2808312"/>
          </a:xfrm>
        </p:spPr>
      </p:pic>
      <p:pic>
        <p:nvPicPr>
          <p:cNvPr id="9" name="Рисунок 8" descr="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84984"/>
            <a:ext cx="3289015" cy="3256012"/>
          </a:xfrm>
          <a:prstGeom prst="rect">
            <a:avLst/>
          </a:prstGeom>
        </p:spPr>
      </p:pic>
      <p:pic>
        <p:nvPicPr>
          <p:cNvPr id="10" name="Рисунок 9" descr="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1700808"/>
            <a:ext cx="2952328" cy="2636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Коэффициенты исчисления страховых взносов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772816"/>
          <a:ext cx="784887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сумма доходов за 2019-2020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664" y="1700808"/>
          <a:ext cx="7355160" cy="37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Сумма страховых взносов от плательщиков-работодателей за 2019-2020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03648" y="2276475"/>
          <a:ext cx="7416824" cy="316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уплаченных страховых взносов за 2019-2020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844824"/>
          <a:ext cx="7715200" cy="398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35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Страховые взносы в государственные внебюджетные фонды</vt:lpstr>
      <vt:lpstr>Слайд 2</vt:lpstr>
      <vt:lpstr>Слайд 3</vt:lpstr>
      <vt:lpstr>Слайд 4</vt:lpstr>
      <vt:lpstr>Слайд 5</vt:lpstr>
      <vt:lpstr>Коэффициенты исчисления страховых взносов</vt:lpstr>
      <vt:lpstr>Общая сумма доходов за 2019-2020 года</vt:lpstr>
      <vt:lpstr>Сумма страховых взносов от плательщиков-работодателей за 2019-2020 года</vt:lpstr>
      <vt:lpstr>Количество уплаченных страховых взносов за 2019-2020 года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2021-05-23T19:03:07Z</dcterms:created>
  <dcterms:modified xsi:type="dcterms:W3CDTF">2021-05-31T15:27:07Z</dcterms:modified>
</cp:coreProperties>
</file>