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9568" autoAdjust="0"/>
  </p:normalViewPr>
  <p:slideViewPr>
    <p:cSldViewPr>
      <p:cViewPr varScale="1">
        <p:scale>
          <a:sx n="92" d="100"/>
          <a:sy n="92" d="100"/>
        </p:scale>
        <p:origin x="-134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B58CD-A1C5-464A-BFDA-DA8B4E8C9E71}" type="datetimeFigureOut">
              <a:rPr lang="ru-RU" smtClean="0"/>
              <a:t>05.10.2022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6BBD56B-0892-4F18-AFD7-C0EFC91F82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B58CD-A1C5-464A-BFDA-DA8B4E8C9E71}" type="datetimeFigureOut">
              <a:rPr lang="ru-RU" smtClean="0"/>
              <a:t>05.10.2022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BD56B-0892-4F18-AFD7-C0EFC91F82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B58CD-A1C5-464A-BFDA-DA8B4E8C9E71}" type="datetimeFigureOut">
              <a:rPr lang="ru-RU" smtClean="0"/>
              <a:t>05.10.2022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BD56B-0892-4F18-AFD7-C0EFC91F82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B58CD-A1C5-464A-BFDA-DA8B4E8C9E71}" type="datetimeFigureOut">
              <a:rPr lang="ru-RU" smtClean="0"/>
              <a:t>05.10.2022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BD56B-0892-4F18-AFD7-C0EFC91F82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B58CD-A1C5-464A-BFDA-DA8B4E8C9E71}" type="datetimeFigureOut">
              <a:rPr lang="ru-RU" smtClean="0"/>
              <a:t>05.10.2022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6BBD56B-0892-4F18-AFD7-C0EFC91F82A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B58CD-A1C5-464A-BFDA-DA8B4E8C9E71}" type="datetimeFigureOut">
              <a:rPr lang="ru-RU" smtClean="0"/>
              <a:t>05.10.2022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BD56B-0892-4F18-AFD7-C0EFC91F82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B58CD-A1C5-464A-BFDA-DA8B4E8C9E71}" type="datetimeFigureOut">
              <a:rPr lang="ru-RU" smtClean="0"/>
              <a:t>05.10.2022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BD56B-0892-4F18-AFD7-C0EFC91F82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B58CD-A1C5-464A-BFDA-DA8B4E8C9E71}" type="datetimeFigureOut">
              <a:rPr lang="ru-RU" smtClean="0"/>
              <a:t>05.10.2022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BD56B-0892-4F18-AFD7-C0EFC91F82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B58CD-A1C5-464A-BFDA-DA8B4E8C9E71}" type="datetimeFigureOut">
              <a:rPr lang="ru-RU" smtClean="0"/>
              <a:t>05.10.2022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BD56B-0892-4F18-AFD7-C0EFC91F82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B58CD-A1C5-464A-BFDA-DA8B4E8C9E71}" type="datetimeFigureOut">
              <a:rPr lang="ru-RU" smtClean="0"/>
              <a:t>05.10.2022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BD56B-0892-4F18-AFD7-C0EFC91F82A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B58CD-A1C5-464A-BFDA-DA8B4E8C9E71}" type="datetimeFigureOut">
              <a:rPr lang="ru-RU" smtClean="0"/>
              <a:t>05.10.2022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6BBD56B-0892-4F18-AFD7-C0EFC91F82A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6C9B58CD-A1C5-464A-BFDA-DA8B4E8C9E71}" type="datetimeFigureOut">
              <a:rPr lang="ru-RU" smtClean="0"/>
              <a:t>05.10.2022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C6BBD56B-0892-4F18-AFD7-C0EFC91F82A3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Фонетика. Звуки и буквы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4577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60648"/>
            <a:ext cx="8712968" cy="6408712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endParaRPr lang="ru-RU" sz="4800" dirty="0" smtClean="0"/>
          </a:p>
          <a:p>
            <a:pPr marL="0" indent="0">
              <a:buNone/>
            </a:pPr>
            <a:r>
              <a:rPr lang="ru-RU" sz="4800" dirty="0" smtClean="0"/>
              <a:t>Фонетика – это раздел науки о языке, изучающий звуки речи. </a:t>
            </a:r>
          </a:p>
          <a:p>
            <a:pPr marL="0" indent="0">
              <a:buNone/>
            </a:pPr>
            <a:endParaRPr lang="ru-RU" sz="4800" dirty="0"/>
          </a:p>
          <a:p>
            <a:pPr marL="0" indent="0">
              <a:buNone/>
            </a:pPr>
            <a:r>
              <a:rPr lang="ru-RU" sz="4800" dirty="0" smtClean="0"/>
              <a:t>Транскрипция – запись слов в полном соответствии с их звучанием.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985008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Проверь себя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124744"/>
            <a:ext cx="8507288" cy="5001419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AutoNum type="arabicPeriod"/>
            </a:pPr>
            <a:endParaRPr lang="ru-RU" dirty="0" smtClean="0"/>
          </a:p>
          <a:p>
            <a:pPr marL="514350" indent="-514350">
              <a:buAutoNum type="arabicPeriod"/>
            </a:pPr>
            <a:r>
              <a:rPr lang="ru-RU" sz="4000" dirty="0" smtClean="0"/>
              <a:t>Все </a:t>
            </a:r>
            <a:r>
              <a:rPr lang="ru-RU" sz="4000" dirty="0"/>
              <a:t>звуки речи делятся на … и </a:t>
            </a:r>
            <a:r>
              <a:rPr lang="ru-RU" sz="4000" dirty="0" smtClean="0"/>
              <a:t>….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ru-RU" sz="4000" dirty="0" smtClean="0"/>
              <a:t>Не </a:t>
            </a:r>
            <a:r>
              <a:rPr lang="ru-RU" sz="4000" dirty="0"/>
              <a:t>обозначают звуков буквы </a:t>
            </a:r>
            <a:r>
              <a:rPr lang="ru-RU" sz="4000" dirty="0" smtClean="0"/>
              <a:t>…..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ru-RU" sz="4000" dirty="0"/>
              <a:t>Согласные звуки делятся на … и … , … и … .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ru-RU" sz="4000" dirty="0"/>
              <a:t>Мягкость согласных обозначается …, а также буквами </a:t>
            </a:r>
            <a:r>
              <a:rPr lang="ru-RU" sz="4000" dirty="0" smtClean="0"/>
              <a:t>….</a:t>
            </a:r>
          </a:p>
          <a:p>
            <a:pPr marL="0" indent="0">
              <a:buNone/>
            </a:pPr>
            <a:endParaRPr lang="ru-RU" dirty="0"/>
          </a:p>
          <a:p>
            <a:pPr marL="514350" indent="-514350">
              <a:buAutoNum type="arabicPeriod"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04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Распредели слова в </a:t>
            </a:r>
            <a:r>
              <a:rPr lang="ru-RU" u="sng" dirty="0" smtClean="0"/>
              <a:t>три</a:t>
            </a:r>
            <a:r>
              <a:rPr lang="ru-RU" dirty="0" smtClean="0"/>
              <a:t> колонки: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23644444"/>
              </p:ext>
            </p:extLst>
          </p:nvPr>
        </p:nvGraphicFramePr>
        <p:xfrm>
          <a:off x="-1" y="1268760"/>
          <a:ext cx="9036498" cy="60700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12166"/>
                <a:gridCol w="3012166"/>
                <a:gridCol w="3012166"/>
              </a:tblGrid>
              <a:tr h="2868670">
                <a:tc>
                  <a:txBody>
                    <a:bodyPr/>
                    <a:lstStyle/>
                    <a:p>
                      <a:pPr algn="just"/>
                      <a:r>
                        <a:rPr lang="ru-RU" sz="3200" dirty="0" smtClean="0"/>
                        <a:t>Слова,</a:t>
                      </a:r>
                      <a:r>
                        <a:rPr lang="ru-RU" sz="3200" baseline="0" dirty="0" smtClean="0"/>
                        <a:t> в которых к</a:t>
                      </a:r>
                      <a:r>
                        <a:rPr lang="ru-RU" sz="3200" dirty="0" smtClean="0"/>
                        <a:t>оличество букв и звуков совпадает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Слова, в которых букв больше, чем звуков.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baseline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3600" b="1" kern="1200" baseline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</a:t>
                      </a:r>
                      <a:r>
                        <a:rPr lang="ru-RU" sz="36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лова, в которых звуков больше , чем букв.</a:t>
                      </a:r>
                      <a:endParaRPr lang="ru-RU" sz="3600" dirty="0"/>
                    </a:p>
                  </a:txBody>
                  <a:tcPr/>
                </a:tc>
              </a:tr>
              <a:tr h="106712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6712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6712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5469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507288" cy="1944216"/>
          </a:xfrm>
        </p:spPr>
        <p:txBody>
          <a:bodyPr>
            <a:normAutofit/>
          </a:bodyPr>
          <a:lstStyle/>
          <a:p>
            <a:r>
              <a:rPr lang="ru-RU" b="1" dirty="0" smtClean="0"/>
              <a:t>Выпишите  </a:t>
            </a:r>
            <a:r>
              <a:rPr lang="ru-RU" b="1" dirty="0"/>
              <a:t>слова, в которых произношение не совпадает с </a:t>
            </a:r>
            <a:r>
              <a:rPr lang="ru-RU" b="1" dirty="0" smtClean="0"/>
              <a:t>написанием.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276872"/>
            <a:ext cx="8363272" cy="439248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4000" dirty="0" smtClean="0"/>
          </a:p>
          <a:p>
            <a:pPr marL="0" indent="0" algn="just">
              <a:buNone/>
            </a:pPr>
            <a:r>
              <a:rPr lang="ru-RU" sz="4400" dirty="0" smtClean="0"/>
              <a:t>Жизнь</a:t>
            </a:r>
            <a:r>
              <a:rPr lang="ru-RU" sz="4400" dirty="0"/>
              <a:t>, грач, весна, солнце, дом, столб, цирк, нож, дым, дорожка, </a:t>
            </a:r>
            <a:r>
              <a:rPr lang="ru-RU" sz="4400" dirty="0" smtClean="0"/>
              <a:t>сон.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606817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91264" cy="1800200"/>
          </a:xfrm>
        </p:spPr>
        <p:txBody>
          <a:bodyPr>
            <a:noAutofit/>
          </a:bodyPr>
          <a:lstStyle/>
          <a:p>
            <a:r>
              <a:rPr lang="ru-RU" sz="3200" dirty="0"/>
              <a:t>Составьте из предложенных слов словосочетания так, чтобы образовались пары одинаково звучащих слов.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132856"/>
            <a:ext cx="8291264" cy="4392488"/>
          </a:xfrm>
        </p:spPr>
        <p:txBody>
          <a:bodyPr/>
          <a:lstStyle/>
          <a:p>
            <a:pPr marL="0" indent="0">
              <a:buNone/>
            </a:pPr>
            <a:r>
              <a:rPr lang="ru-RU" sz="3600" b="1" dirty="0"/>
              <a:t>Образец: </a:t>
            </a:r>
            <a:r>
              <a:rPr lang="ru-RU" sz="3600" b="1" dirty="0" smtClean="0"/>
              <a:t>пруд </a:t>
            </a:r>
            <a:r>
              <a:rPr lang="ru-RU" sz="3600" b="1" dirty="0"/>
              <a:t>– </a:t>
            </a:r>
            <a:r>
              <a:rPr lang="ru-RU" sz="3600" b="1" dirty="0" smtClean="0"/>
              <a:t> заросший пруд, прут- </a:t>
            </a:r>
            <a:r>
              <a:rPr lang="ru-RU" sz="3600" b="1" dirty="0"/>
              <a:t>тонкий </a:t>
            </a:r>
            <a:r>
              <a:rPr lang="ru-RU" sz="3600" b="1" dirty="0" smtClean="0"/>
              <a:t>прутик.</a:t>
            </a:r>
          </a:p>
          <a:p>
            <a:pPr marL="0" indent="0">
              <a:buNone/>
            </a:pPr>
            <a:endParaRPr lang="ru-RU" sz="3600" b="1" dirty="0"/>
          </a:p>
          <a:p>
            <a:pPr marL="0" indent="0">
              <a:buNone/>
            </a:pPr>
            <a:r>
              <a:rPr lang="ru-RU" sz="3600" dirty="0" smtClean="0"/>
              <a:t>Маг</a:t>
            </a:r>
            <a:r>
              <a:rPr lang="en-US" sz="3600" dirty="0" smtClean="0"/>
              <a:t>-</a:t>
            </a:r>
            <a:r>
              <a:rPr lang="ru-RU" sz="3600" dirty="0" smtClean="0"/>
              <a:t>мак, плод - плот, код - кот, луг-лук, везти-вести.</a:t>
            </a:r>
            <a:endParaRPr lang="ru-RU" sz="3600" dirty="0"/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5441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Лингвистическая задача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628800"/>
            <a:ext cx="8496944" cy="4497363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3200" dirty="0" smtClean="0"/>
              <a:t>В сказке «Волшебник Изумрудного города» действуют четыре волшебницы: Стелла, </a:t>
            </a:r>
            <a:r>
              <a:rPr lang="ru-RU" sz="3200" dirty="0" err="1" smtClean="0"/>
              <a:t>Бастинда</a:t>
            </a:r>
            <a:r>
              <a:rPr lang="ru-RU" sz="3200" dirty="0" smtClean="0"/>
              <a:t>, </a:t>
            </a:r>
            <a:r>
              <a:rPr lang="ru-RU" sz="3200" dirty="0" err="1" smtClean="0"/>
              <a:t>Виллина</a:t>
            </a:r>
            <a:r>
              <a:rPr lang="ru-RU" sz="3200" dirty="0" smtClean="0"/>
              <a:t>, </a:t>
            </a:r>
            <a:r>
              <a:rPr lang="ru-RU" sz="3200" dirty="0" err="1" smtClean="0"/>
              <a:t>Гингема</a:t>
            </a:r>
            <a:r>
              <a:rPr lang="ru-RU" sz="3200" dirty="0" smtClean="0"/>
              <a:t>. Две из них добрые, две – злые. Определите, как зовут тех и других. Почему автор дал своим персонажам такие имена? Какие лингвистические основания обусловили его выбор? 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919629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147248" cy="137160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Прочитайте стихотворение. Определите автора. Какие гласные звуки повторяются? Почему? 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b="0" dirty="0"/>
              <a:t>Буря мглою небо кроет,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3600" b="0" dirty="0"/>
              <a:t>Вихри снежные крутя;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3600" b="0" dirty="0"/>
              <a:t>То, как зверь, она завоет,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3600" b="0" dirty="0"/>
              <a:t>То заплачет, как </a:t>
            </a:r>
            <a:r>
              <a:rPr lang="ru-RU" sz="3600" b="0" dirty="0" smtClean="0"/>
              <a:t>дитя…</a:t>
            </a:r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295340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Рефлексия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4000" dirty="0" smtClean="0"/>
              <a:t>Сегодня </a:t>
            </a:r>
            <a:r>
              <a:rPr lang="ru-RU" sz="4000" dirty="0"/>
              <a:t>я узнал...</a:t>
            </a:r>
            <a:br>
              <a:rPr lang="ru-RU" sz="4000" dirty="0"/>
            </a:br>
            <a:r>
              <a:rPr lang="ru-RU" sz="4000" dirty="0" smtClean="0"/>
              <a:t>Было </a:t>
            </a:r>
            <a:r>
              <a:rPr lang="ru-RU" sz="4000" dirty="0"/>
              <a:t>трудно</a:t>
            </a:r>
            <a:r>
              <a:rPr lang="ru-RU" sz="4000" dirty="0" smtClean="0"/>
              <a:t>…</a:t>
            </a:r>
          </a:p>
          <a:p>
            <a:r>
              <a:rPr lang="ru-RU" sz="4000" dirty="0" smtClean="0"/>
              <a:t>Я </a:t>
            </a:r>
            <a:r>
              <a:rPr lang="ru-RU" sz="4000" dirty="0"/>
              <a:t>смог…</a:t>
            </a:r>
            <a:br>
              <a:rPr lang="ru-RU" sz="4000" dirty="0"/>
            </a:br>
            <a:r>
              <a:rPr lang="ru-RU" sz="4000" dirty="0" smtClean="0"/>
              <a:t>Было </a:t>
            </a:r>
            <a:r>
              <a:rPr lang="ru-RU" sz="4000" dirty="0"/>
              <a:t>интересно узнать, </a:t>
            </a:r>
            <a:r>
              <a:rPr lang="ru-RU" sz="4000" dirty="0" smtClean="0"/>
              <a:t> что</a:t>
            </a:r>
            <a:r>
              <a:rPr lang="ru-RU" sz="4000" dirty="0"/>
              <a:t>…</a:t>
            </a:r>
            <a:br>
              <a:rPr lang="ru-RU" sz="4000" dirty="0"/>
            </a:br>
            <a:r>
              <a:rPr lang="ru-RU" sz="4000" dirty="0"/>
              <a:t/>
            </a:r>
            <a:br>
              <a:rPr lang="ru-RU" sz="4000" dirty="0"/>
            </a:b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858509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ая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Главная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76</TotalTime>
  <Words>249</Words>
  <Application>Microsoft Office PowerPoint</Application>
  <PresentationFormat>Экран (4:3)</PresentationFormat>
  <Paragraphs>30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Главная</vt:lpstr>
      <vt:lpstr>Фонетика. Звуки и буквы</vt:lpstr>
      <vt:lpstr>Презентация PowerPoint</vt:lpstr>
      <vt:lpstr>Проверь себя</vt:lpstr>
      <vt:lpstr>Распредели слова в три колонки:</vt:lpstr>
      <vt:lpstr>Выпишите  слова, в которых произношение не совпадает с написанием.</vt:lpstr>
      <vt:lpstr>Составьте из предложенных слов словосочетания так, чтобы образовались пары одинаково звучащих слов.</vt:lpstr>
      <vt:lpstr>Лингвистическая задача</vt:lpstr>
      <vt:lpstr>Прочитайте стихотворение. Определите автора. Какие гласные звуки повторяются? Почему? </vt:lpstr>
      <vt:lpstr>Рефлексия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Фонетика. Звуки и буквы</dc:title>
  <dc:creator>Lafee</dc:creator>
  <cp:lastModifiedBy>Lafee</cp:lastModifiedBy>
  <cp:revision>8</cp:revision>
  <dcterms:created xsi:type="dcterms:W3CDTF">2022-10-05T17:13:20Z</dcterms:created>
  <dcterms:modified xsi:type="dcterms:W3CDTF">2022-10-05T18:47:37Z</dcterms:modified>
</cp:coreProperties>
</file>