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2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63" r:id="rId2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CBA9"/>
    <a:srgbClr val="B8FA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45954-5276-45D2-ACF8-BA6B2B299C81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02A4C-94D9-4147-A8FF-4FB24CCB2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074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E56A94-4FB2-4257-AED6-B92128596F3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1B496B-1DEF-4020-A25C-ABC551891F6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7E11CB-A5E3-469C-AB02-4CBE393D5B18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00BF390-0ECF-4AB3-A773-4801DFA263F2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2570C7-6956-4FD3-BF76-009A88F9F7FA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8A81BA-939E-4480-8306-AEF0CCABECF2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F882DC-4499-4BB1-9D6A-7AD099F6FECE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FFE06-572E-47F1-A5A2-A60A6403283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627CD9-C32F-4AD6-B126-8645D4BD05C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590A92-A4D8-407F-AB67-B6C3B54A5F7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31F90-9B74-4416-A374-B699B71A1FE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890773-C46E-4CEA-8B7C-E877C60D033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4EB14D-6FA8-4401-BE24-5211A8F77E1B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2F37BA-7F07-4F5A-A478-EADA871B94B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E57CCB-ED82-478F-9B12-1871F717C0FF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CBA9">
            <a:alpha val="4862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 descr="http://pchelka.68edu.ru/wp-content/uploads/2016/05/1dab979f246896c28558284b7c0e9e2b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2465625" cy="515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2.wp.com/www.apatity-college.ru/wp-content/uploads/2018/05/c03_9_05.jpg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-92546"/>
            <a:ext cx="2195736" cy="122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9.xml"/><Relationship Id="rId1" Type="http://schemas.openxmlformats.org/officeDocument/2006/relationships/audio" Target="file:///E:\&#1076;&#1077;&#1090;&#1080;-&#1075;&#1077;&#1088;&#1086;&#1080;\&#1041;&#1044;&#1061;&#1089;&#1086;&#1083;&#1086;-&#1057;&#1077;&#1088;&#1077;&#1078;&#1072;-&#1055;&#1072;&#1088;&#1072;&#1084;&#1086;&#1085;&#1086;&#1074;---&#1055;&#1077;&#1089;&#1085;&#1103;-&#1086;-&#1042;&#1086;&#1083;&#1086;&#1076;&#1077;-&#1044;&#1091;&#1073;&#1080;&#1085;&#1080;&#1085;&#1077;-(mp3-sait.info)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28.png"/><Relationship Id="rId3" Type="http://schemas.openxmlformats.org/officeDocument/2006/relationships/image" Target="../media/image39.png"/><Relationship Id="rId7" Type="http://schemas.openxmlformats.org/officeDocument/2006/relationships/image" Target="../media/image40.png"/><Relationship Id="rId12" Type="http://schemas.openxmlformats.org/officeDocument/2006/relationships/image" Target="../media/image33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24.png"/><Relationship Id="rId5" Type="http://schemas.openxmlformats.org/officeDocument/2006/relationships/image" Target="../media/image37.png"/><Relationship Id="rId15" Type="http://schemas.openxmlformats.org/officeDocument/2006/relationships/image" Target="../media/image34.png"/><Relationship Id="rId10" Type="http://schemas.openxmlformats.org/officeDocument/2006/relationships/image" Target="../media/image32.png"/><Relationship Id="rId4" Type="http://schemas.openxmlformats.org/officeDocument/2006/relationships/image" Target="../media/image38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\&#1076;&#1077;&#1090;&#1080;-&#1075;&#1077;&#1088;&#1086;&#1080;\&#1042;&#1086;&#1077;&#1085;&#1085;&#1099;&#1077;-&#1087;&#1077;&#1089;&#1085;&#1080;----&#1061;&#1086;&#1090;&#1103;&#1090;-&#1083;&#1080;-&#1088;&#1091;&#1089;&#1089;&#1082;&#1080;&#1077;-&#1074;&#1086;&#1081;&#1085;&#1099;-(mp3-sait.info).mp3" TargetMode="Externa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10" Type="http://schemas.openxmlformats.org/officeDocument/2006/relationships/image" Target="../media/image22.pn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646510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08121F"/>
                </a:solidFill>
                <a:latin typeface="Verdana" pitchFamily="34" charset="0"/>
              </a:rPr>
              <a:t>«Дети – герои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08121F"/>
                </a:solidFill>
                <a:latin typeface="Verdana" pitchFamily="34" charset="0"/>
              </a:rPr>
              <a:t>Великой Отечественной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08121F"/>
                </a:solidFill>
                <a:latin typeface="Verdana" pitchFamily="34" charset="0"/>
              </a:rPr>
              <a:t>Войны»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185"/>
            <a:ext cx="129857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191" y="62184"/>
            <a:ext cx="12922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696" y="100109"/>
            <a:ext cx="1365250" cy="156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946" y="100109"/>
            <a:ext cx="15843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87" y="1203598"/>
            <a:ext cx="1292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375" y="3354670"/>
            <a:ext cx="1176337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1110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0"/>
            <a:ext cx="8554870" cy="4646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Вместе с сестрой Адой ушел в партизаны, где стал разведчиком. Проникал во вражеские гарнизоны и доставлял командованию ценные сведения. Используя эти данные партизаны разработали  дерзкую операцию и разгромили фашистов в  </a:t>
            </a:r>
            <a:r>
              <a:rPr lang="ru-RU" sz="2000" dirty="0" err="1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г.Дзержинске</a:t>
            </a:r>
            <a:r>
              <a:rPr lang="ru-RU" sz="20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. Марат участвовал в боях и проявлял  отвагу, бесстрашие, вместе с подрывниками минировал железную дорогу. Погиб Марат в бою.  Сражался до последнего патрона, а когда осталась  последняя граната, подпустил врагов поближе и  взорвал их и себя... В </a:t>
            </a:r>
            <a:r>
              <a:rPr lang="ru-RU" sz="2000" dirty="0" err="1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г.Минске</a:t>
            </a:r>
            <a:r>
              <a:rPr lang="ru-RU" sz="20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 поставлен памятник юному герою.</a:t>
            </a:r>
          </a:p>
        </p:txBody>
      </p:sp>
    </p:spTree>
    <p:extLst>
      <p:ext uri="{BB962C8B-B14F-4D97-AF65-F5344CB8AC3E}">
        <p14:creationId xmlns:p14="http://schemas.microsoft.com/office/powerpoint/2010/main" val="1759446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зина портно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898" y="809782"/>
            <a:ext cx="3816102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1259633" y="204788"/>
            <a:ext cx="5304804" cy="10464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</a:rPr>
              <a:t>Зина Портнова</a:t>
            </a:r>
            <a:endParaRPr lang="ru-RU" sz="4400" b="1" dirty="0">
              <a:solidFill>
                <a:schemeClr val="tx2">
                  <a:lumMod val="25000"/>
                </a:schemeClr>
              </a:solidFill>
            </a:endParaRPr>
          </a:p>
          <a:p>
            <a:pPr>
              <a:defRPr/>
            </a:pP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1979712" y="2787774"/>
            <a:ext cx="307347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dirty="0">
                <a:solidFill>
                  <a:srgbClr val="CC0000"/>
                </a:solidFill>
              </a:rPr>
              <a:t>Герой </a:t>
            </a:r>
          </a:p>
          <a:p>
            <a:pPr algn="ctr" eaLnBrk="1" hangingPunct="1"/>
            <a:r>
              <a:rPr lang="ru-RU" sz="4400" dirty="0">
                <a:solidFill>
                  <a:srgbClr val="CC0000"/>
                </a:solidFill>
              </a:rPr>
              <a:t>Советского</a:t>
            </a:r>
          </a:p>
          <a:p>
            <a:pPr algn="ctr" eaLnBrk="1" hangingPunct="1"/>
            <a:r>
              <a:rPr lang="ru-RU" sz="4400" dirty="0">
                <a:solidFill>
                  <a:srgbClr val="CC0000"/>
                </a:solidFill>
              </a:rPr>
              <a:t>Союза</a:t>
            </a:r>
          </a:p>
        </p:txBody>
      </p:sp>
    </p:spTree>
    <p:extLst>
      <p:ext uri="{BB962C8B-B14F-4D97-AF65-F5344CB8AC3E}">
        <p14:creationId xmlns:p14="http://schemas.microsoft.com/office/powerpoint/2010/main" val="2321483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1271" y="209842"/>
            <a:ext cx="7523239" cy="493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6988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1F497D">
                    <a:lumMod val="25000"/>
                  </a:srgbClr>
                </a:solidFill>
                <a:latin typeface="Calibri"/>
              </a:rPr>
              <a:t>Война застала </a:t>
            </a:r>
            <a:r>
              <a:rPr lang="ru-RU" sz="2200" dirty="0" err="1">
                <a:solidFill>
                  <a:srgbClr val="1F497D">
                    <a:lumMod val="25000"/>
                  </a:srgbClr>
                </a:solidFill>
                <a:latin typeface="Calibri"/>
              </a:rPr>
              <a:t>ленинградку</a:t>
            </a:r>
            <a:r>
              <a:rPr lang="ru-RU" sz="2200" dirty="0">
                <a:solidFill>
                  <a:srgbClr val="1F497D">
                    <a:lumMod val="25000"/>
                  </a:srgbClr>
                </a:solidFill>
                <a:latin typeface="Calibri"/>
              </a:rPr>
              <a:t> </a:t>
            </a:r>
            <a:r>
              <a:rPr lang="ru-RU" sz="2200" dirty="0" smtClean="0">
                <a:solidFill>
                  <a:srgbClr val="1F497D">
                    <a:lumMod val="25000"/>
                  </a:srgbClr>
                </a:solidFill>
                <a:latin typeface="Calibri"/>
              </a:rPr>
              <a:t> Зину </a:t>
            </a:r>
            <a:r>
              <a:rPr lang="ru-RU" sz="2200" dirty="0">
                <a:solidFill>
                  <a:srgbClr val="1F497D">
                    <a:lumMod val="25000"/>
                  </a:srgbClr>
                </a:solidFill>
                <a:latin typeface="Calibri"/>
              </a:rPr>
              <a:t>Портнову в деревне Зуя Витебской области , где она отдыхала на каникулах.  Состояла в подпольной молодежной организации.  Участвовала в диверсиях против врага,  распространяла листовки, вела разведку.  Возвращаясь с задания зимой 1943 года в  д</a:t>
            </a:r>
            <a:r>
              <a:rPr lang="ru-RU" sz="2200" dirty="0" smtClean="0">
                <a:solidFill>
                  <a:srgbClr val="1F497D">
                    <a:lumMod val="25000"/>
                  </a:srgbClr>
                </a:solidFill>
                <a:latin typeface="Calibri"/>
              </a:rPr>
              <a:t>. </a:t>
            </a:r>
            <a:r>
              <a:rPr lang="ru-RU" sz="2200" dirty="0" err="1" smtClean="0">
                <a:solidFill>
                  <a:srgbClr val="1F497D">
                    <a:lumMod val="25000"/>
                  </a:srgbClr>
                </a:solidFill>
                <a:latin typeface="Calibri"/>
              </a:rPr>
              <a:t>Мостище</a:t>
            </a:r>
            <a:r>
              <a:rPr lang="ru-RU" sz="2200" dirty="0" smtClean="0">
                <a:solidFill>
                  <a:srgbClr val="1F497D">
                    <a:lumMod val="25000"/>
                  </a:srgbClr>
                </a:solidFill>
                <a:latin typeface="Calibri"/>
              </a:rPr>
              <a:t> </a:t>
            </a:r>
            <a:r>
              <a:rPr lang="ru-RU" sz="2200" dirty="0">
                <a:solidFill>
                  <a:srgbClr val="1F497D">
                    <a:lumMod val="25000"/>
                  </a:srgbClr>
                </a:solidFill>
                <a:latin typeface="Calibri"/>
              </a:rPr>
              <a:t>ее выдал предатель. Зину схватили  фашисты, мучили и пытали. Во время одного из  допросов, Зина схватила со стола пистолет и убила  офицера. Она пыталась бежать, но фашисты ее  настигли и зверски замучили. Но до последней  минуты оставалась стойкой, мужественной,  несгибаемой.</a:t>
            </a:r>
          </a:p>
        </p:txBody>
      </p:sp>
    </p:spTree>
    <p:extLst>
      <p:ext uri="{BB962C8B-B14F-4D97-AF65-F5344CB8AC3E}">
        <p14:creationId xmlns:p14="http://schemas.microsoft.com/office/powerpoint/2010/main" val="2981419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5"/>
          <p:cNvSpPr txBox="1">
            <a:spLocks noChangeArrowheads="1"/>
          </p:cNvSpPr>
          <p:nvPr/>
        </p:nvSpPr>
        <p:spPr bwMode="auto">
          <a:xfrm>
            <a:off x="1475657" y="151210"/>
            <a:ext cx="481563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chemeClr val="tx2">
                    <a:lumMod val="25000"/>
                  </a:schemeClr>
                </a:solidFill>
              </a:rPr>
              <a:t>Витя  Коробков</a:t>
            </a:r>
            <a:endParaRPr lang="ru-RU" sz="4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2195736" y="2355726"/>
            <a:ext cx="268727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600" dirty="0">
                <a:solidFill>
                  <a:srgbClr val="993300"/>
                </a:solidFill>
              </a:rPr>
              <a:t>Награжден </a:t>
            </a:r>
          </a:p>
          <a:p>
            <a:pPr eaLnBrk="1" hangingPunct="1"/>
            <a:r>
              <a:rPr lang="ru-RU" sz="3600" dirty="0">
                <a:solidFill>
                  <a:srgbClr val="993300"/>
                </a:solidFill>
              </a:rPr>
              <a:t>медалью </a:t>
            </a:r>
          </a:p>
          <a:p>
            <a:pPr eaLnBrk="1" hangingPunct="1"/>
            <a:r>
              <a:rPr lang="ru-RU" sz="3600" dirty="0">
                <a:solidFill>
                  <a:srgbClr val="993300"/>
                </a:solidFill>
              </a:rPr>
              <a:t>«За отвагу»</a:t>
            </a:r>
          </a:p>
          <a:p>
            <a:pPr eaLnBrk="1" hangingPunct="1"/>
            <a:r>
              <a:rPr lang="ru-RU" sz="3600" dirty="0">
                <a:solidFill>
                  <a:srgbClr val="993300"/>
                </a:solidFill>
              </a:rPr>
              <a:t>(посмертно)</a:t>
            </a:r>
          </a:p>
        </p:txBody>
      </p:sp>
      <p:pic>
        <p:nvPicPr>
          <p:cNvPr id="9220" name="Picture 2" descr="http://gazeta.aif.ru/data/mags/kids/143/pics/22_01_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1155244"/>
            <a:ext cx="3635896" cy="393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9467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0153"/>
            <a:ext cx="7776864" cy="5022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В городе Феодосия жил </a:t>
            </a:r>
            <a:r>
              <a:rPr lang="ru-RU" dirty="0" smtClean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мальчик </a:t>
            </a:r>
            <a:r>
              <a:rPr lang="ru-RU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Витя, любивший рисовать и мечтавший стать художником. Война застала Витю в </a:t>
            </a:r>
            <a:r>
              <a:rPr lang="ru-RU" dirty="0" smtClean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лагере </a:t>
            </a:r>
            <a:r>
              <a:rPr lang="ru-RU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«Артек». Родной город Феодосию бомбили, эвакуироваться ему не удалось. И уже в 12 лет Витя расклеивал листовки, выведывал вражеские огневые точки, а потом вместе с отцом ушел в партизаны. Много заданий командира выполнил Витя, но когда получил приказ вернуться в город, был схвачен гестаповцами – мальчика выдал предатель. Витю пытали и били, но он упорно молчал и не выдал своих товарищей. Виктор Коробков, разведчик партизанского отряда, был расстрелян 9 марта 1944 </a:t>
            </a:r>
            <a:r>
              <a:rPr lang="ru-RU" dirty="0" smtClean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года. </a:t>
            </a:r>
            <a:r>
              <a:rPr lang="ru-RU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Сейчас в родном городе в честь него воздвигнут памятник</a:t>
            </a:r>
            <a:r>
              <a:rPr lang="ru-RU" b="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0433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xfrm>
            <a:off x="1043608" y="195486"/>
            <a:ext cx="5903912" cy="857250"/>
          </a:xfrm>
        </p:spPr>
        <p:txBody>
          <a:bodyPr rtlCol="0">
            <a:normAutofit/>
          </a:bodyPr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</a:rPr>
              <a:t>Таня Морозова</a:t>
            </a:r>
          </a:p>
        </p:txBody>
      </p:sp>
      <p:sp>
        <p:nvSpPr>
          <p:cNvPr id="66563" name="Rectangle 3"/>
          <p:cNvSpPr>
            <a:spLocks noGrp="1"/>
          </p:cNvSpPr>
          <p:nvPr>
            <p:ph idx="1"/>
          </p:nvPr>
        </p:nvSpPr>
        <p:spPr>
          <a:xfrm>
            <a:off x="1619672" y="2067694"/>
            <a:ext cx="4434345" cy="2206228"/>
          </a:xfrm>
        </p:spPr>
        <p:txBody>
          <a:bodyPr rtlCol="0">
            <a:normAutofit lnSpcReduction="10000"/>
          </a:bodyPr>
          <a:lstStyle/>
          <a:p>
            <a:pPr marL="274320" indent="-27432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srgbClr val="C00000"/>
                </a:solidFill>
                <a:latin typeface="Verdana" pitchFamily="34" charset="0"/>
              </a:rPr>
              <a:t>   </a:t>
            </a:r>
            <a:r>
              <a:rPr lang="ru-RU" sz="2800" b="1" dirty="0" smtClean="0">
                <a:solidFill>
                  <a:srgbClr val="993300"/>
                </a:solidFill>
              </a:rPr>
              <a:t>За героизм, мужество и  </a:t>
            </a:r>
          </a:p>
          <a:p>
            <a:pPr marL="274320" indent="-27432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993300"/>
                </a:solidFill>
              </a:rPr>
              <a:t> </a:t>
            </a:r>
            <a:r>
              <a:rPr lang="ru-RU" sz="2800" b="1" dirty="0" smtClean="0">
                <a:solidFill>
                  <a:srgbClr val="993300"/>
                </a:solidFill>
                <a:latin typeface="+mj-lt"/>
              </a:rPr>
              <a:t>отвагу</a:t>
            </a:r>
            <a:r>
              <a:rPr lang="ru-RU" sz="2800" b="1" dirty="0" smtClean="0">
                <a:solidFill>
                  <a:srgbClr val="993300"/>
                </a:solidFill>
              </a:rPr>
              <a:t> награждена орденом</a:t>
            </a:r>
          </a:p>
          <a:p>
            <a:pPr marL="274320" indent="-27432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993300"/>
                </a:solidFill>
              </a:rPr>
              <a:t> Красной Звезды, медалями.</a:t>
            </a:r>
          </a:p>
        </p:txBody>
      </p:sp>
      <p:pic>
        <p:nvPicPr>
          <p:cNvPr id="10244" name="Picture 2" descr="http://kazey.ru/images/pion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169" y="2938462"/>
            <a:ext cx="3203575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8869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7169" y="183001"/>
            <a:ext cx="7403105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/>
            </a:pPr>
            <a:r>
              <a:rPr lang="ru-RU" sz="21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О том, что началась война Таня узнала в санатории. Потом были бомбежка, поезд, переполненный кричащими людьми... Очнулась Таня в партизанском отряде, где девочка стала настоящей партизанкой: научилась стрелять, минировать дороги, знала, как вести себя во время разведки. Она шла впереди минерной группы и осматривала дорогу, все примечала и подавала партизанам сигнал. Вместе со взрослыми участвовала в освобождении пленных. За этот подвиг награждена орденом</a:t>
            </a:r>
          </a:p>
          <a:p>
            <a:pPr lvl="0" algn="l">
              <a:defRPr/>
            </a:pPr>
            <a:r>
              <a:rPr lang="ru-RU" sz="21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Красной Звезды. Побывала в плену, была ранена, но победила смерть и встретила Победу.</a:t>
            </a:r>
          </a:p>
          <a:p>
            <a:pPr lvl="0" algn="l">
              <a:defRPr/>
            </a:pPr>
            <a:r>
              <a:rPr lang="ru-RU" sz="21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За героизм,  мужество  и отвагу награждена </a:t>
            </a:r>
          </a:p>
          <a:p>
            <a:pPr lvl="0" algn="l">
              <a:defRPr/>
            </a:pPr>
            <a:r>
              <a:rPr lang="ru-RU" sz="21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орденами и медалями.</a:t>
            </a:r>
            <a:endParaRPr lang="ru-RU" sz="2100" dirty="0">
              <a:solidFill>
                <a:srgbClr val="1F497D">
                  <a:lumMod val="25000"/>
                </a:srgbClr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733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8314" y="342901"/>
            <a:ext cx="8218487" cy="554831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tx2">
                    <a:lumMod val="25000"/>
                  </a:schemeClr>
                </a:solidFill>
              </a:rPr>
              <a:t>Володя Дубинин</a:t>
            </a:r>
            <a:endParaRPr lang="ru-RU" sz="72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1267" name="Picture 3" descr="D:\Документы\дети-герои\4975129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325" y="1995686"/>
            <a:ext cx="2871788" cy="313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2" descr="D:\Документы\дети-герои\VOLODI~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816" y="894160"/>
            <a:ext cx="2735509" cy="423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D:\Документы\дети-герои\Kassil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976" y="2355726"/>
            <a:ext cx="1609725" cy="1687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БДХсоло-Сережа-Парамонов---Песня-о-Володе-Дубинине-(mp3-sait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4593431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2359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 vol="80000" numSld="2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3478"/>
            <a:ext cx="7515254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7938" algn="l" eaLnBrk="0" hangingPunct="0">
              <a:spcBef>
                <a:spcPts val="600"/>
              </a:spcBef>
              <a:buClr>
                <a:srgbClr val="C0504D"/>
              </a:buClr>
              <a:buSzPct val="85000"/>
              <a:defRPr/>
            </a:pPr>
            <a:r>
              <a:rPr lang="ru-RU" sz="2200" dirty="0">
                <a:solidFill>
                  <a:srgbClr val="45472B"/>
                </a:solidFill>
                <a:latin typeface="Verdana" pitchFamily="34" charset="0"/>
              </a:rPr>
              <a:t>Вместе со взрослыми в отряде сражались пионеры Володя Дубинин, Ваня Гриценко, Толя Ковалев. Они подносили боеприпасы, воду, питание, ходили в разведку. Чаще всего посылали Володю. При разминировании 4 января 1942 г. взрыв вражеской мины оборвал жизнь Володи Дубинина. </a:t>
            </a:r>
          </a:p>
          <a:p>
            <a:pPr marL="273050" lvl="0" indent="-7938" algn="l" eaLnBrk="0" hangingPunct="0">
              <a:spcBef>
                <a:spcPts val="600"/>
              </a:spcBef>
              <a:buClr>
                <a:srgbClr val="C0504D"/>
              </a:buClr>
              <a:buSzPct val="85000"/>
              <a:defRPr/>
            </a:pPr>
            <a:r>
              <a:rPr lang="ru-RU" sz="2200" dirty="0">
                <a:solidFill>
                  <a:srgbClr val="45472B"/>
                </a:solidFill>
                <a:latin typeface="Verdana" pitchFamily="34" charset="0"/>
              </a:rPr>
              <a:t>В память о юном пионере-герое в сквере Пионеров по улице В. Дубинина в Керчи открыт памятник. </a:t>
            </a:r>
            <a:br>
              <a:rPr lang="ru-RU" sz="2200" dirty="0">
                <a:solidFill>
                  <a:srgbClr val="45472B"/>
                </a:solidFill>
                <a:latin typeface="Verdana" pitchFamily="34" charset="0"/>
              </a:rPr>
            </a:br>
            <a:r>
              <a:rPr lang="ru-RU" sz="2200" dirty="0">
                <a:solidFill>
                  <a:srgbClr val="45472B"/>
                </a:solidFill>
                <a:latin typeface="Verdana" pitchFamily="34" charset="0"/>
              </a:rPr>
              <a:t>За героизм и отвагу, проявленные в борьбе с немецко-фашистскими захватчиками, Володя Дубинин посмертно награжден орденом Красного Знамени. </a:t>
            </a:r>
            <a:endParaRPr lang="ru-RU" sz="2200" dirty="0">
              <a:solidFill>
                <a:srgbClr val="45472B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084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>
          <a:xfrm>
            <a:off x="899592" y="123478"/>
            <a:ext cx="4420553" cy="223224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000" dirty="0" smtClean="0">
                <a:solidFill>
                  <a:srgbClr val="08121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Витя </a:t>
            </a:r>
            <a:r>
              <a:rPr lang="ru-RU" sz="4000" dirty="0" smtClean="0">
                <a:solidFill>
                  <a:srgbClr val="08121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4000" dirty="0" smtClean="0">
                <a:solidFill>
                  <a:srgbClr val="08121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4000" dirty="0" err="1" smtClean="0">
                <a:solidFill>
                  <a:srgbClr val="08121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Черевичкин</a:t>
            </a:r>
            <a:endParaRPr lang="ru-RU" sz="4000" dirty="0" smtClean="0">
              <a:solidFill>
                <a:srgbClr val="08121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1" name="Picture 8" descr="D:\Документы\дети-герои\fuzVBJ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9" t="5414" r="11571" b="7611"/>
          <a:stretch/>
        </p:blipFill>
        <p:spPr bwMode="auto">
          <a:xfrm>
            <a:off x="5320145" y="904008"/>
            <a:ext cx="3823855" cy="4239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138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43.radikal.ru/i099/0904/43/c8defc7956d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39"/>
          <a:stretch/>
        </p:blipFill>
        <p:spPr bwMode="auto">
          <a:xfrm>
            <a:off x="0" y="2"/>
            <a:ext cx="2483768" cy="2275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4" descr="http://s44.radikal.ru/i103/0904/69/4bcb9c83083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22"/>
          <a:stretch/>
        </p:blipFill>
        <p:spPr bwMode="auto">
          <a:xfrm>
            <a:off x="6876256" y="2837478"/>
            <a:ext cx="2372817" cy="23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4" name="Прямоугольник 1"/>
          <p:cNvSpPr>
            <a:spLocks noGrp="1" noChangeArrowheads="1"/>
          </p:cNvSpPr>
          <p:nvPr>
            <p:ph idx="1"/>
          </p:nvPr>
        </p:nvSpPr>
        <p:spPr>
          <a:xfrm>
            <a:off x="2589997" y="267494"/>
            <a:ext cx="4259263" cy="4680742"/>
          </a:xfrm>
        </p:spPr>
        <p:txBody>
          <a:bodyPr rtlCol="0">
            <a:no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   Маленькие герои большой войны. Они сражались рядом со старшими - отцами, братьями. Сражались повсюду. На море, как Боря </a:t>
            </a:r>
            <a:r>
              <a:rPr lang="ru-RU" sz="2000" b="1" dirty="0" err="1" smtClean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Кулешин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. В небе, как Аркаша </a:t>
            </a:r>
            <a:r>
              <a:rPr lang="ru-RU" sz="2000" b="1" dirty="0" err="1" smtClean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Каманин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. В партизанском отряде, как Леня Голиков. В Брестской крепости, как Валя Зенкина. В керченских катакомбах, как Володя Дубинин. В подполье, как Володя </a:t>
            </a:r>
            <a:r>
              <a:rPr lang="ru-RU" sz="2000" b="1" dirty="0" err="1" smtClean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Щербацевич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.</a:t>
            </a:r>
            <a:b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</a:b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И ни на миг не дрогнули юные сердца!</a:t>
            </a:r>
            <a:b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</a:br>
            <a:endParaRPr lang="ru-RU" sz="2000" b="1" dirty="0" smtClean="0">
              <a:solidFill>
                <a:schemeClr val="tx2">
                  <a:lumMod val="25000"/>
                </a:schemeClr>
              </a:solidFill>
              <a:latin typeface="Verdana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sz="2000" b="1" dirty="0" smtClean="0">
              <a:solidFill>
                <a:schemeClr val="tx2">
                  <a:lumMod val="25000"/>
                </a:schemeClr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5935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-6653"/>
            <a:ext cx="79563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ru-RU" sz="2000" dirty="0">
                <a:solidFill>
                  <a:srgbClr val="45472B"/>
                </a:solidFill>
                <a:latin typeface="Verdana" pitchFamily="34" charset="0"/>
              </a:rPr>
              <a:t>Вопреки предписанию немецкого командования об уничтожении принадлежащих местному населению домашних голубей, подросток в течение недели скрывал имевшихся у него птиц. 28 ноября 1941 года немцы застали Виктора </a:t>
            </a:r>
            <a:r>
              <a:rPr lang="ru-RU" sz="2000" dirty="0" err="1">
                <a:solidFill>
                  <a:srgbClr val="45472B"/>
                </a:solidFill>
                <a:latin typeface="Verdana" pitchFamily="34" charset="0"/>
              </a:rPr>
              <a:t>Черевичкина</a:t>
            </a:r>
            <a:r>
              <a:rPr lang="ru-RU" sz="2000" dirty="0">
                <a:solidFill>
                  <a:srgbClr val="45472B"/>
                </a:solidFill>
                <a:latin typeface="Verdana" pitchFamily="34" charset="0"/>
              </a:rPr>
              <a:t> выпускающим нескольких голубей у здания, в котором размещался штаб, и обнаружили в сарае во дворе его дома голубятню. После допросов и пыток схваченного подростка обвинили в пособничестве Красной Армии, вывели в парк имени Фрунзе и расстреляли.</a:t>
            </a:r>
            <a:br>
              <a:rPr lang="ru-RU" sz="2000" dirty="0">
                <a:solidFill>
                  <a:srgbClr val="45472B"/>
                </a:solidFill>
                <a:latin typeface="Verdana" pitchFamily="34" charset="0"/>
              </a:rPr>
            </a:br>
            <a:r>
              <a:rPr lang="ru-RU" sz="2000" dirty="0">
                <a:solidFill>
                  <a:srgbClr val="45472B"/>
                </a:solidFill>
                <a:latin typeface="Verdana" pitchFamily="34" charset="0"/>
              </a:rPr>
              <a:t>Тело Виктора </a:t>
            </a:r>
            <a:r>
              <a:rPr lang="ru-RU" sz="2000" dirty="0" err="1">
                <a:solidFill>
                  <a:srgbClr val="45472B"/>
                </a:solidFill>
                <a:latin typeface="Verdana" pitchFamily="34" charset="0"/>
              </a:rPr>
              <a:t>Черевичкина</a:t>
            </a:r>
            <a:r>
              <a:rPr lang="ru-RU" sz="2000" dirty="0">
                <a:solidFill>
                  <a:srgbClr val="45472B"/>
                </a:solidFill>
                <a:latin typeface="Verdana" pitchFamily="34" charset="0"/>
              </a:rPr>
              <a:t> было захоронено в одной из братских могил вместе с красноармейцами и жителями города, убитыми оккупантами. В период оборонительных боёв и повторной немецкой оккупации Ростова-на-Дону с лета 1942 по февраль 1943 года информация о точном месте захоронения была утрачена.</a:t>
            </a:r>
          </a:p>
        </p:txBody>
      </p:sp>
    </p:spTree>
    <p:extLst>
      <p:ext uri="{BB962C8B-B14F-4D97-AF65-F5344CB8AC3E}">
        <p14:creationId xmlns:p14="http://schemas.microsoft.com/office/powerpoint/2010/main" val="1315964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xfrm>
            <a:off x="868109" y="195486"/>
            <a:ext cx="7283152" cy="857250"/>
          </a:xfrm>
        </p:spPr>
        <p:txBody>
          <a:bodyPr rtlCol="0">
            <a:normAutofit/>
          </a:bodyPr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Великие дети войны</a:t>
            </a: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7" b="3001"/>
          <a:stretch>
            <a:fillRect/>
          </a:stretch>
        </p:blipFill>
        <p:spPr>
          <a:xfrm>
            <a:off x="4272655" y="987574"/>
            <a:ext cx="1882775" cy="1750219"/>
          </a:xfrm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995936" y="2699354"/>
            <a:ext cx="264048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 err="1">
                <a:solidFill>
                  <a:schemeClr val="tx1"/>
                </a:solidFill>
              </a:rPr>
              <a:t>Ованес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Кохликян</a:t>
            </a:r>
            <a:endParaRPr lang="ru-RU" sz="1600" dirty="0">
              <a:solidFill>
                <a:schemeClr val="tx1"/>
              </a:solidFill>
            </a:endParaRP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Награжден орденом Ленина, 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двумя орденами Красного Знамени, 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орденом Отечественной войны 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2 степени</a:t>
            </a:r>
          </a:p>
        </p:txBody>
      </p:sp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4" b="3207"/>
          <a:stretch>
            <a:fillRect/>
          </a:stretch>
        </p:blipFill>
        <p:spPr bwMode="auto">
          <a:xfrm>
            <a:off x="1907704" y="1239472"/>
            <a:ext cx="180022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1789043" y="3006855"/>
            <a:ext cx="20375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Аркадий</a:t>
            </a:r>
            <a:r>
              <a:rPr lang="ru-RU" sz="1600" dirty="0"/>
              <a:t> </a:t>
            </a:r>
            <a:r>
              <a:rPr lang="ru-RU" sz="1600" dirty="0" err="1">
                <a:solidFill>
                  <a:schemeClr val="tx1"/>
                </a:solidFill>
              </a:rPr>
              <a:t>Каманин</a:t>
            </a:r>
            <a:endParaRPr lang="ru-RU" sz="1600" dirty="0">
              <a:solidFill>
                <a:schemeClr val="tx1"/>
              </a:solidFill>
            </a:endParaRP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Награжден орденом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Красной Звезды</a:t>
            </a:r>
          </a:p>
        </p:txBody>
      </p:sp>
      <p:pic>
        <p:nvPicPr>
          <p:cNvPr id="1331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83" b="4362"/>
          <a:stretch>
            <a:fillRect/>
          </a:stretch>
        </p:blipFill>
        <p:spPr bwMode="auto">
          <a:xfrm>
            <a:off x="6876256" y="1266857"/>
            <a:ext cx="1728788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6876256" y="2976354"/>
            <a:ext cx="18624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Саша Колесников</a:t>
            </a:r>
          </a:p>
        </p:txBody>
      </p:sp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6876256" y="3376374"/>
            <a:ext cx="192521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За годы войны получил два ордена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И пять медалей</a:t>
            </a:r>
          </a:p>
        </p:txBody>
      </p:sp>
    </p:spTree>
    <p:extLst>
      <p:ext uri="{BB962C8B-B14F-4D97-AF65-F5344CB8AC3E}">
        <p14:creationId xmlns:p14="http://schemas.microsoft.com/office/powerpoint/2010/main" val="20552877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79388" y="1762126"/>
            <a:ext cx="214013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>
                <a:solidFill>
                  <a:schemeClr val="tx1"/>
                </a:solidFill>
              </a:rPr>
              <a:t>Надя Богданова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Награждена орденом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Боевого Красного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Знамени</a:t>
            </a:r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86" b="6258"/>
          <a:stretch>
            <a:fillRect/>
          </a:stretch>
        </p:blipFill>
        <p:spPr bwMode="auto">
          <a:xfrm>
            <a:off x="2627314" y="141685"/>
            <a:ext cx="1728787" cy="170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2627313" y="1977629"/>
            <a:ext cx="17052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>
                <a:solidFill>
                  <a:schemeClr val="tx1"/>
                </a:solidFill>
              </a:rPr>
              <a:t>Миша Гаврилов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пионер-герой</a:t>
            </a:r>
          </a:p>
        </p:txBody>
      </p:sp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5" b="4382"/>
          <a:stretch>
            <a:fillRect/>
          </a:stretch>
        </p:blipFill>
        <p:spPr bwMode="auto">
          <a:xfrm>
            <a:off x="4787901" y="195263"/>
            <a:ext cx="1800225" cy="170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4787901" y="2031207"/>
            <a:ext cx="19472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>
                <a:solidFill>
                  <a:schemeClr val="tx1"/>
                </a:solidFill>
              </a:rPr>
              <a:t>Люся Герасименко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пионер-герой</a:t>
            </a:r>
          </a:p>
        </p:txBody>
      </p:sp>
      <p:pic>
        <p:nvPicPr>
          <p:cNvPr id="1434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23" b="2432"/>
          <a:stretch>
            <a:fillRect/>
          </a:stretch>
        </p:blipFill>
        <p:spPr bwMode="auto">
          <a:xfrm>
            <a:off x="6877050" y="0"/>
            <a:ext cx="1727200" cy="170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6732589" y="1707357"/>
            <a:ext cx="219233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>
                <a:solidFill>
                  <a:schemeClr val="tx1"/>
                </a:solidFill>
              </a:rPr>
              <a:t>Лида Вашкевич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Награждена медалью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«Партизану ВОВ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1 степени»</a:t>
            </a:r>
          </a:p>
        </p:txBody>
      </p:sp>
      <p:pic>
        <p:nvPicPr>
          <p:cNvPr id="1434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1" b="3233"/>
          <a:stretch>
            <a:fillRect/>
          </a:stretch>
        </p:blipFill>
        <p:spPr bwMode="auto">
          <a:xfrm>
            <a:off x="323851" y="2571751"/>
            <a:ext cx="1800225" cy="172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Text Box 12"/>
          <p:cNvSpPr txBox="1">
            <a:spLocks noChangeArrowheads="1"/>
          </p:cNvSpPr>
          <p:nvPr/>
        </p:nvSpPr>
        <p:spPr bwMode="auto">
          <a:xfrm>
            <a:off x="79376" y="4387454"/>
            <a:ext cx="20984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Валя  Зенкина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награждена орденом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Красной Звезды</a:t>
            </a:r>
          </a:p>
        </p:txBody>
      </p:sp>
      <p:pic>
        <p:nvPicPr>
          <p:cNvPr id="1434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5" b="4369"/>
          <a:stretch>
            <a:fillRect/>
          </a:stretch>
        </p:blipFill>
        <p:spPr bwMode="auto">
          <a:xfrm>
            <a:off x="2591594" y="2738872"/>
            <a:ext cx="1800225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8" name="Text Box 14"/>
          <p:cNvSpPr txBox="1">
            <a:spLocks noChangeArrowheads="1"/>
          </p:cNvSpPr>
          <p:nvPr/>
        </p:nvSpPr>
        <p:spPr bwMode="auto">
          <a:xfrm>
            <a:off x="2700339" y="4569619"/>
            <a:ext cx="15826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>
                <a:solidFill>
                  <a:schemeClr val="tx1"/>
                </a:solidFill>
              </a:rPr>
              <a:t>Костя Кравчук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пионер-герой</a:t>
            </a:r>
          </a:p>
        </p:txBody>
      </p:sp>
      <p:pic>
        <p:nvPicPr>
          <p:cNvPr id="1434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5" b="4369"/>
          <a:stretch>
            <a:fillRect/>
          </a:stretch>
        </p:blipFill>
        <p:spPr bwMode="auto">
          <a:xfrm>
            <a:off x="4742004" y="2718091"/>
            <a:ext cx="1800225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0" name="Text Box 16"/>
          <p:cNvSpPr txBox="1">
            <a:spLocks noChangeArrowheads="1"/>
          </p:cNvSpPr>
          <p:nvPr/>
        </p:nvSpPr>
        <p:spPr bwMode="auto">
          <a:xfrm>
            <a:off x="4594225" y="4387454"/>
            <a:ext cx="18272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>
                <a:solidFill>
                  <a:schemeClr val="tx1"/>
                </a:solidFill>
              </a:rPr>
              <a:t>Боря Цариков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Герой Советского</a:t>
            </a:r>
          </a:p>
          <a:p>
            <a:pPr eaLnBrk="1" hangingPunct="1"/>
            <a:r>
              <a:rPr lang="ru-RU" sz="1600">
                <a:solidFill>
                  <a:schemeClr val="tx1"/>
                </a:solidFill>
              </a:rPr>
              <a:t>Союза</a:t>
            </a:r>
          </a:p>
        </p:txBody>
      </p:sp>
      <p:pic>
        <p:nvPicPr>
          <p:cNvPr id="1435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93" b="6281"/>
          <a:stretch>
            <a:fillRect/>
          </a:stretch>
        </p:blipFill>
        <p:spPr bwMode="auto">
          <a:xfrm>
            <a:off x="6978833" y="2889865"/>
            <a:ext cx="1727200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6975144" y="4510564"/>
            <a:ext cx="18490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Саша Кондратьев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пионер-герой</a:t>
            </a:r>
          </a:p>
        </p:txBody>
      </p:sp>
      <p:pic>
        <p:nvPicPr>
          <p:cNvPr id="14353" name="Picture 2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84" b="7222"/>
          <a:stretch>
            <a:fillRect/>
          </a:stretch>
        </p:blipFill>
        <p:spPr bwMode="auto">
          <a:xfrm>
            <a:off x="395289" y="141685"/>
            <a:ext cx="1584325" cy="165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843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87" b="2939"/>
          <a:stretch>
            <a:fillRect/>
          </a:stretch>
        </p:blipFill>
        <p:spPr>
          <a:xfrm>
            <a:off x="2431915" y="2509745"/>
            <a:ext cx="1657350" cy="1782365"/>
          </a:xfrm>
        </p:spPr>
      </p:pic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2267744" y="4220881"/>
            <a:ext cx="20375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Боря </a:t>
            </a:r>
            <a:r>
              <a:rPr lang="ru-RU" sz="1600" dirty="0" err="1">
                <a:solidFill>
                  <a:schemeClr val="tx1"/>
                </a:solidFill>
              </a:rPr>
              <a:t>Кулешин</a:t>
            </a:r>
            <a:endParaRPr lang="ru-RU" sz="1600" dirty="0">
              <a:solidFill>
                <a:schemeClr val="tx1"/>
              </a:solidFill>
            </a:endParaRP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Награжден орденом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Красной Звезды</a:t>
            </a: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0" b="3246"/>
          <a:stretch>
            <a:fillRect/>
          </a:stretch>
        </p:blipFill>
        <p:spPr bwMode="auto">
          <a:xfrm>
            <a:off x="1800226" y="141684"/>
            <a:ext cx="1800225" cy="172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1897625" y="1869281"/>
            <a:ext cx="17482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Муся </a:t>
            </a:r>
            <a:r>
              <a:rPr lang="ru-RU" sz="1600" dirty="0" err="1">
                <a:solidFill>
                  <a:schemeClr val="tx1"/>
                </a:solidFill>
              </a:rPr>
              <a:t>Пинкензон</a:t>
            </a:r>
            <a:endParaRPr lang="ru-RU" sz="1600" dirty="0">
              <a:solidFill>
                <a:schemeClr val="tx1"/>
              </a:solidFill>
            </a:endParaRP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пионер-герой</a:t>
            </a:r>
          </a:p>
        </p:txBody>
      </p:sp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2" b="4344"/>
          <a:stretch>
            <a:fillRect/>
          </a:stretch>
        </p:blipFill>
        <p:spPr bwMode="auto">
          <a:xfrm>
            <a:off x="4859339" y="250032"/>
            <a:ext cx="3673475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5219701" y="2031206"/>
            <a:ext cx="14144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>
                <a:solidFill>
                  <a:schemeClr val="tx1"/>
                </a:solidFill>
              </a:rPr>
              <a:t>Шура Кобер       </a:t>
            </a: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7235826" y="2031206"/>
            <a:ext cx="15075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>
                <a:solidFill>
                  <a:schemeClr val="tx1"/>
                </a:solidFill>
              </a:rPr>
              <a:t>Витя Хоменко</a:t>
            </a: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5003801" y="2301479"/>
            <a:ext cx="38902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Награждены Орденами Отечественной 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войны 1 степени</a:t>
            </a:r>
          </a:p>
        </p:txBody>
      </p:sp>
      <p:pic>
        <p:nvPicPr>
          <p:cNvPr id="1537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6" b="3252"/>
          <a:stretch>
            <a:fillRect/>
          </a:stretch>
        </p:blipFill>
        <p:spPr bwMode="auto">
          <a:xfrm>
            <a:off x="4910537" y="2908783"/>
            <a:ext cx="1800225" cy="172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11" b="6276"/>
          <a:stretch>
            <a:fillRect/>
          </a:stretch>
        </p:blipFill>
        <p:spPr bwMode="auto">
          <a:xfrm>
            <a:off x="6948949" y="2706885"/>
            <a:ext cx="1727200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2" name="Text Box 13"/>
          <p:cNvSpPr txBox="1">
            <a:spLocks noChangeArrowheads="1"/>
          </p:cNvSpPr>
          <p:nvPr/>
        </p:nvSpPr>
        <p:spPr bwMode="auto">
          <a:xfrm>
            <a:off x="4925223" y="4569619"/>
            <a:ext cx="16521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Альберт </a:t>
            </a:r>
            <a:r>
              <a:rPr lang="ru-RU" sz="1600" dirty="0" err="1">
                <a:solidFill>
                  <a:schemeClr val="tx1"/>
                </a:solidFill>
              </a:rPr>
              <a:t>Купша</a:t>
            </a:r>
            <a:endParaRPr lang="ru-RU" sz="1600" dirty="0">
              <a:solidFill>
                <a:schemeClr val="tx1"/>
              </a:solidFill>
            </a:endParaRP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пионер-герой</a:t>
            </a:r>
          </a:p>
        </p:txBody>
      </p:sp>
      <p:sp>
        <p:nvSpPr>
          <p:cNvPr id="15373" name="Text Box 14"/>
          <p:cNvSpPr txBox="1">
            <a:spLocks noChangeArrowheads="1"/>
          </p:cNvSpPr>
          <p:nvPr/>
        </p:nvSpPr>
        <p:spPr bwMode="auto">
          <a:xfrm>
            <a:off x="7155796" y="4527116"/>
            <a:ext cx="15203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Маркс Кротов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</a:rPr>
              <a:t>пионер-герой</a:t>
            </a:r>
          </a:p>
        </p:txBody>
      </p:sp>
    </p:spTree>
    <p:extLst>
      <p:ext uri="{BB962C8B-B14F-4D97-AF65-F5344CB8AC3E}">
        <p14:creationId xmlns:p14="http://schemas.microsoft.com/office/powerpoint/2010/main" val="4241308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Нас босыми по снегу водили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допрос и пытку из тюрьмы...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Все равно враги не победили!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этой битве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Победили 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МЫ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946" y="836308"/>
            <a:ext cx="922338" cy="86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9780">
            <a:off x="2234406" y="162721"/>
            <a:ext cx="922337" cy="86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658" y="45733"/>
            <a:ext cx="17208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821" y="122294"/>
            <a:ext cx="925513" cy="867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304050"/>
            <a:ext cx="8001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050" y="221836"/>
            <a:ext cx="1023937" cy="940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862" y="490538"/>
            <a:ext cx="982663" cy="92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769" y="1063229"/>
            <a:ext cx="1082675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389" y="2095676"/>
            <a:ext cx="971550" cy="86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025" y="2960070"/>
            <a:ext cx="1098550" cy="1029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264" y="4103056"/>
            <a:ext cx="1141413" cy="104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963172"/>
            <a:ext cx="1152525" cy="107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9" name="Picture 1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67115"/>
            <a:ext cx="1054100" cy="104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Picture 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619" y="3476802"/>
            <a:ext cx="1073150" cy="102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1" name="Picture 1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451" y="2974359"/>
            <a:ext cx="1106488" cy="1015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2" name="Picture 1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164" y="4124275"/>
            <a:ext cx="1120775" cy="105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12844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дети  и война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563" y="2554861"/>
            <a:ext cx="2016125" cy="113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5" descr="дети и война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041" y="2554861"/>
            <a:ext cx="1709742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6" descr="дети и война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7446"/>
            <a:ext cx="1384300" cy="1188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7" descr="дети и война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31199"/>
            <a:ext cx="3024188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8" descr="дети и войн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688" y="1131590"/>
            <a:ext cx="1641475" cy="170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9" descr="дети и война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625" y="3781963"/>
            <a:ext cx="2376487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2221315" y="86782"/>
            <a:ext cx="4644220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Юные безусые герои</a:t>
            </a:r>
          </a:p>
          <a:p>
            <a:pPr>
              <a:defRPr/>
            </a:pP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Юными останутся навек,</a:t>
            </a:r>
          </a:p>
          <a:p>
            <a:pPr>
              <a:defRPr/>
            </a:pP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Перед вашим вдруг ожившим строем</a:t>
            </a:r>
          </a:p>
          <a:p>
            <a:pPr>
              <a:defRPr/>
            </a:pP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Мы стоим, не поднимая век.</a:t>
            </a:r>
          </a:p>
          <a:p>
            <a:pPr>
              <a:defRPr/>
            </a:pP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Боль и гнев сейчас тому причиной,</a:t>
            </a:r>
          </a:p>
          <a:p>
            <a:pPr>
              <a:defRPr/>
            </a:pP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Благодарность вечная вам всем,</a:t>
            </a:r>
          </a:p>
          <a:p>
            <a:pPr>
              <a:defRPr/>
            </a:pP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Маленькие, стойкие мужчины,</a:t>
            </a:r>
          </a:p>
          <a:p>
            <a:pPr>
              <a:defRPr/>
            </a:pP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Девочки, достойные поэм.</a:t>
            </a:r>
          </a:p>
        </p:txBody>
      </p:sp>
      <p:pic>
        <p:nvPicPr>
          <p:cNvPr id="3" name="Военные-песни----Хотят-ли-русские-войны-(mp3-sait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544616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4238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419622"/>
            <a:ext cx="5904656" cy="2123658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6600" b="1" dirty="0" smtClean="0">
                <a:ln>
                  <a:solidFill>
                    <a:srgbClr val="0070C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Мы помним! </a:t>
            </a:r>
          </a:p>
          <a:p>
            <a:pPr algn="ctr"/>
            <a:r>
              <a:rPr lang="ru-RU" sz="6600" b="1" dirty="0" smtClean="0">
                <a:ln>
                  <a:solidFill>
                    <a:srgbClr val="0070C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Мы гордимся!</a:t>
            </a:r>
            <a:endParaRPr lang="ru-RU" sz="6600" b="1" dirty="0">
              <a:ln>
                <a:solidFill>
                  <a:srgbClr val="0070C0"/>
                </a:solidFill>
              </a:ln>
              <a:solidFill>
                <a:srgbClr val="C0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4223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15566"/>
            <a:ext cx="4248473" cy="11001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600" b="1" dirty="0" smtClean="0">
                <a:solidFill>
                  <a:schemeClr val="tx2">
                    <a:lumMod val="25000"/>
                  </a:schemeClr>
                </a:solidFill>
              </a:rPr>
              <a:t>Голиков</a:t>
            </a:r>
            <a:endParaRPr lang="ru-RU" sz="7200" b="1" dirty="0" smtClean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628" y="1171779"/>
            <a:ext cx="4130138" cy="3971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6"/>
          <p:cNvSpPr txBox="1">
            <a:spLocks noChangeArrowheads="1"/>
          </p:cNvSpPr>
          <p:nvPr/>
        </p:nvSpPr>
        <p:spPr bwMode="auto">
          <a:xfrm>
            <a:off x="1521719" y="2530015"/>
            <a:ext cx="364331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5400" b="0" dirty="0">
                <a:solidFill>
                  <a:srgbClr val="C00000"/>
                </a:solidFill>
              </a:rPr>
              <a:t>Герой Советского Союза</a:t>
            </a:r>
          </a:p>
        </p:txBody>
      </p:sp>
      <p:sp>
        <p:nvSpPr>
          <p:cNvPr id="20485" name="TextBox 8"/>
          <p:cNvSpPr txBox="1">
            <a:spLocks noChangeArrowheads="1"/>
          </p:cNvSpPr>
          <p:nvPr/>
        </p:nvSpPr>
        <p:spPr bwMode="auto">
          <a:xfrm>
            <a:off x="1115616" y="-28550"/>
            <a:ext cx="22349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6600" b="1" dirty="0">
                <a:solidFill>
                  <a:schemeClr val="tx2">
                    <a:lumMod val="25000"/>
                  </a:schemeClr>
                </a:solidFill>
              </a:rPr>
              <a:t>Леня</a:t>
            </a:r>
            <a:r>
              <a:rPr lang="ru-RU" sz="72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44594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7176" y="267090"/>
            <a:ext cx="74168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/>
            </a:pPr>
            <a:r>
              <a:rPr lang="ru-RU" sz="24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Когда родное село захватили враги, мальчик ушёл к партизанам. Не раз он ходил в разведку, приносил важные сведения в партизанский отряд – и летели под откос вражеские поезда, машины, рушились мосты, горели вражеские склады.</a:t>
            </a:r>
          </a:p>
          <a:p>
            <a:pPr lvl="0" algn="l">
              <a:defRPr/>
            </a:pPr>
            <a:r>
              <a:rPr lang="ru-RU" sz="24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    А сколько боёв было в его недолгой жизни!</a:t>
            </a:r>
          </a:p>
          <a:p>
            <a:pPr lvl="0" algn="l">
              <a:defRPr/>
            </a:pPr>
            <a:r>
              <a:rPr lang="ru-RU" sz="24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Лёня воевал наравне со взрослыми товарищами.</a:t>
            </a:r>
          </a:p>
          <a:p>
            <a:pPr lvl="0" algn="l">
              <a:defRPr/>
            </a:pPr>
            <a:r>
              <a:rPr lang="ru-RU" sz="24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    Погиб юный герой зимой 1943 года.</a:t>
            </a:r>
          </a:p>
          <a:p>
            <a:pPr lvl="0">
              <a:defRPr/>
            </a:pPr>
            <a:r>
              <a:rPr lang="ru-RU" sz="2400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Лёне Голикову посмертно присвоено звание Героя Советского Союза</a:t>
            </a:r>
            <a:endParaRPr lang="ru-RU" sz="2400" dirty="0">
              <a:solidFill>
                <a:srgbClr val="1F497D">
                  <a:lumMod val="25000"/>
                </a:srgbClr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25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70015" y="1853296"/>
            <a:ext cx="3773985" cy="3286125"/>
          </a:xfrm>
        </p:spPr>
      </p:pic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1475656" y="483518"/>
            <a:ext cx="449937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dirty="0">
                <a:solidFill>
                  <a:schemeClr val="tx2">
                    <a:lumMod val="25000"/>
                  </a:schemeClr>
                </a:solidFill>
              </a:rPr>
              <a:t>Валя Котик</a:t>
            </a: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1475656" y="2427734"/>
            <a:ext cx="4075806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5400" b="0" dirty="0">
                <a:solidFill>
                  <a:srgbClr val="C00000"/>
                </a:solidFill>
              </a:rPr>
              <a:t>Герой Советского Союза</a:t>
            </a:r>
          </a:p>
        </p:txBody>
      </p:sp>
    </p:spTree>
    <p:extLst>
      <p:ext uri="{BB962C8B-B14F-4D97-AF65-F5344CB8AC3E}">
        <p14:creationId xmlns:p14="http://schemas.microsoft.com/office/powerpoint/2010/main" val="24577054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195736" y="642797"/>
            <a:ext cx="6768752" cy="447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258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лара михеенк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0"/>
          <a:stretch>
            <a:fillRect/>
          </a:stretch>
        </p:blipFill>
        <p:spPr bwMode="auto">
          <a:xfrm>
            <a:off x="5204397" y="1131590"/>
            <a:ext cx="3905321" cy="3982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5795964" y="625079"/>
            <a:ext cx="28082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800" b="1">
                <a:solidFill>
                  <a:srgbClr val="990033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990033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1331641" y="0"/>
            <a:ext cx="5184576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400" dirty="0" smtClean="0">
                <a:solidFill>
                  <a:schemeClr val="tx2">
                    <a:lumMod val="25000"/>
                  </a:schemeClr>
                </a:solidFill>
              </a:rPr>
              <a:t>Лара  Михеенко</a:t>
            </a:r>
            <a:endParaRPr lang="ru-RU" sz="5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1979712" y="924679"/>
            <a:ext cx="3419475" cy="40626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993300"/>
                </a:solidFill>
              </a:rPr>
              <a:t>Награждена</a:t>
            </a:r>
          </a:p>
          <a:p>
            <a:pPr>
              <a:defRPr/>
            </a:pPr>
            <a:r>
              <a:rPr lang="ru-RU" sz="2800" dirty="0">
                <a:solidFill>
                  <a:srgbClr val="993300"/>
                </a:solidFill>
              </a:rPr>
              <a:t>Орденом </a:t>
            </a:r>
          </a:p>
          <a:p>
            <a:pPr>
              <a:defRPr/>
            </a:pPr>
            <a:r>
              <a:rPr lang="ru-RU" sz="2800" dirty="0">
                <a:solidFill>
                  <a:srgbClr val="993300"/>
                </a:solidFill>
              </a:rPr>
              <a:t>Отечественной</a:t>
            </a:r>
          </a:p>
          <a:p>
            <a:pPr>
              <a:defRPr/>
            </a:pPr>
            <a:r>
              <a:rPr lang="ru-RU" sz="2800" dirty="0">
                <a:solidFill>
                  <a:srgbClr val="993300"/>
                </a:solidFill>
              </a:rPr>
              <a:t>Войны</a:t>
            </a:r>
          </a:p>
          <a:p>
            <a:pPr>
              <a:defRPr/>
            </a:pPr>
            <a:r>
              <a:rPr lang="ru-RU" sz="2800" dirty="0">
                <a:solidFill>
                  <a:srgbClr val="993300"/>
                </a:solidFill>
              </a:rPr>
              <a:t>1-ой степени</a:t>
            </a:r>
          </a:p>
          <a:p>
            <a:pPr>
              <a:defRPr/>
            </a:pPr>
            <a:r>
              <a:rPr lang="ru-RU" sz="2800" dirty="0">
                <a:solidFill>
                  <a:srgbClr val="993300"/>
                </a:solidFill>
              </a:rPr>
              <a:t>(посмертно)</a:t>
            </a:r>
          </a:p>
          <a:p>
            <a:pPr>
              <a:defRPr/>
            </a:pPr>
            <a:endParaRPr lang="ru-RU" sz="1600" dirty="0"/>
          </a:p>
          <a:p>
            <a:pPr>
              <a:defRPr/>
            </a:pPr>
            <a:r>
              <a:rPr lang="ru-RU" sz="1600" dirty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За операцию по разведке и взрыву</a:t>
            </a:r>
          </a:p>
          <a:p>
            <a:pPr>
              <a:defRPr/>
            </a:pPr>
            <a:r>
              <a:rPr lang="ru-RU" sz="1600" dirty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ж/</a:t>
            </a:r>
            <a:r>
              <a:rPr lang="ru-RU" sz="1600" dirty="0" err="1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д</a:t>
            </a:r>
            <a:r>
              <a:rPr lang="ru-RU" sz="1600" dirty="0">
                <a:solidFill>
                  <a:schemeClr val="tx2">
                    <a:lumMod val="25000"/>
                  </a:schemeClr>
                </a:solidFill>
                <a:latin typeface="Verdana" pitchFamily="34" charset="0"/>
              </a:rPr>
              <a:t> моста</a:t>
            </a:r>
          </a:p>
          <a:p>
            <a:pPr>
              <a:defRPr/>
            </a:pPr>
            <a:endParaRPr lang="ru-RU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554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5187"/>
            <a:ext cx="72728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1F497D">
                    <a:lumMod val="25000"/>
                  </a:srgbClr>
                </a:solidFill>
                <a:latin typeface="Verdana" pitchFamily="34" charset="0"/>
              </a:rPr>
              <a:t>Ленинградскую школьницу Лару Михеенко война застала в украинской деревне, которую вскоре заняли фашисты. Но однажды ночью вместе с  подругами  она вырвалась из плена и оказались у партизан. Сначала командиры не хотели брать такую маленькую девочку к себе, но как же много могут сделать для Родины даже самые юные ее  граждане! Переодевшись в лохмотья, Лара ходила по деревням, выведывая данные о фашистах, участвовала и в боевых операциях. В деревне Игнатово юную партизанку выдал предатель, и фашисты ее расстреляли.</a:t>
            </a:r>
          </a:p>
        </p:txBody>
      </p:sp>
    </p:spTree>
    <p:extLst>
      <p:ext uri="{BB962C8B-B14F-4D97-AF65-F5344CB8AC3E}">
        <p14:creationId xmlns:p14="http://schemas.microsoft.com/office/powerpoint/2010/main" val="1857524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мара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5" t="8948" r="7468" b="8960"/>
          <a:stretch>
            <a:fillRect/>
          </a:stretch>
        </p:blipFill>
        <p:spPr bwMode="auto">
          <a:xfrm>
            <a:off x="5746607" y="1687115"/>
            <a:ext cx="3384623" cy="345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07704" y="411510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400" dirty="0" smtClean="0">
                <a:ln w="11430"/>
                <a:solidFill>
                  <a:schemeClr val="tx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Марат </a:t>
            </a:r>
            <a:r>
              <a:rPr lang="ru-RU" sz="5400" dirty="0" err="1" smtClean="0">
                <a:ln w="11430"/>
                <a:solidFill>
                  <a:schemeClr val="tx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Казей</a:t>
            </a:r>
            <a:endParaRPr lang="ru-RU" sz="5400" dirty="0" smtClean="0">
              <a:ln w="11430"/>
              <a:solidFill>
                <a:schemeClr val="tx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defRPr/>
            </a:pPr>
            <a:endParaRPr lang="ru-RU" sz="5400" dirty="0">
              <a:ln w="11430"/>
              <a:solidFill>
                <a:schemeClr val="tx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48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Герой</a:t>
            </a:r>
          </a:p>
          <a:p>
            <a:pPr>
              <a:defRPr/>
            </a:pPr>
            <a:r>
              <a:rPr lang="ru-RU" sz="48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Советского</a:t>
            </a:r>
          </a:p>
          <a:p>
            <a:pPr>
              <a:defRPr/>
            </a:pPr>
            <a:r>
              <a:rPr lang="ru-RU" sz="48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Союза </a:t>
            </a:r>
          </a:p>
        </p:txBody>
      </p:sp>
    </p:spTree>
    <p:extLst>
      <p:ext uri="{BB962C8B-B14F-4D97-AF65-F5344CB8AC3E}">
        <p14:creationId xmlns:p14="http://schemas.microsoft.com/office/powerpoint/2010/main" val="3949286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1036</Words>
  <Application>Microsoft Office PowerPoint</Application>
  <PresentationFormat>Экран (16:9)</PresentationFormat>
  <Paragraphs>133</Paragraphs>
  <Slides>26</Slides>
  <Notes>15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Таня Морозова</vt:lpstr>
      <vt:lpstr>Презентация PowerPoint</vt:lpstr>
      <vt:lpstr>Володя Дубинин</vt:lpstr>
      <vt:lpstr>Презентация PowerPoint</vt:lpstr>
      <vt:lpstr>Витя  Черевичкин</vt:lpstr>
      <vt:lpstr>Презентация PowerPoint</vt:lpstr>
      <vt:lpstr>Великие дети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Елена</cp:lastModifiedBy>
  <cp:revision>17</cp:revision>
  <dcterms:created xsi:type="dcterms:W3CDTF">2020-03-14T06:08:57Z</dcterms:created>
  <dcterms:modified xsi:type="dcterms:W3CDTF">2023-02-01T10:23:28Z</dcterms:modified>
</cp:coreProperties>
</file>