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0" r:id="rId3"/>
    <p:sldId id="261" r:id="rId4"/>
    <p:sldId id="266" r:id="rId5"/>
    <p:sldId id="264" r:id="rId6"/>
    <p:sldId id="275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62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E9B2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17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F078B8-4FDE-4476-8A74-E58C88017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2A2595E-DA87-4F3D-9D3A-74A316B1E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5DC3F1E-7D48-4043-B805-01EB7F58A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D5CD0-30CE-45A6-B9A0-F8DF60D652F0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38AEF70-8F3F-4830-8CE5-C732089FB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8D78C77-7485-47C6-9FE6-7B7DADF20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4B77E-7E25-42EA-B5B8-6AFCB949DC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5585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FC026F-B362-4ECC-B1AC-42B1562EA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99B132F-1D79-40C9-AB74-F9067921A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A4C1CF-7F52-4252-B1DF-2A0E1CCC5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F741-134B-49F8-9142-9D97EFEE2D77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E7293A7-DFDB-4963-A7BB-276C41D75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88A5303-856B-4740-8A42-561CFFBC8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25BCE-A939-49D5-83E5-7B67B89B24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2292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D93125A1-AFB7-4642-9CD8-9F02F14738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3033689-4DB4-493A-8E6C-1F11E435A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6503F35-01C2-4D00-94C8-74D911175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E140B-0896-4C05-A785-685CA29796A2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55DEC3F-79FF-4478-AF2C-1750C91DF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FF06AD5-2265-4B76-924F-3C811954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C78D7-23B2-4BD0-9CD1-64596702E1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0896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248292-757E-477D-907B-BB6AEF895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6D5B403-6BC0-477E-AF21-10A33A2D73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4110B6C-8D8F-4654-A23E-F012DACF0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0B64B-CF67-442D-B2D6-67A0F0FE19BA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E80713-BB36-46BB-9138-1E8E6AA8A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D4FF1F1-6663-4B69-BCEC-3C7856F90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97198-0F20-4D98-8DD4-63B8EA082A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3464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9505AB-40CA-4BD6-B690-14067D8E2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9A869B7-DDB5-4C94-993C-A0BA2547D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02B9E5C-30C9-46D1-8B70-432E9AD27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326AE-AB7A-4120-B718-2DD102901045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093FB49-ABD8-4E69-8436-3C9DA3B9E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57259D-3663-4190-9428-EABB9AE24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4697F-29B5-4F37-B552-5CDF226100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5188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050F91-24A1-4600-A175-10C2630C5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4D9C220-2853-4952-81F5-84C2FF2D33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F0A0F1F-785D-4406-8B54-03FF30D110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08FA600C-1B14-449F-8F6D-E54FCA9A4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47A56-3378-432B-A681-2F97E7A6FD80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9FA88335-B2DE-417E-B555-2D2523621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A7AF082B-BA8B-4BB4-8BA4-5E0F3683F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BE1E2-5372-42C1-BAC1-6F7CCE645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3400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90EEE3-AD20-435D-8988-DF9D5599C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912C21D-8855-434C-B0A8-0FDDBB728F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3F293C9-7653-4BC9-9F3A-3B25E6D69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18C73C1-4E17-4D34-A63B-4D8CA9663E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732D943-3C3B-48BE-B795-13F213EF98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xmlns="" id="{02D99D2A-5E18-4689-86BB-CB1399F9F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5CBAF-06F1-40B1-A630-E71C153EC455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xmlns="" id="{49F10BD7-0A05-490B-8F33-24C83FDAC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0F20750A-0B17-439E-910D-9EAEF4C99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DD377-987C-4669-BF7A-D9E747BF32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8835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09A1CA-892A-449D-BB2E-97C2E99E4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xmlns="" id="{EB35C11B-7355-431A-95A6-55BBE2492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154E4-CB5E-4B64-9599-8E631B41496A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id="{6464180F-3396-4532-B0BC-D8A43B0DF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F9A6F70-45B4-4DF6-9907-E78EBD96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DF30-F548-492B-86A6-4203E5C30E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9773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xmlns="" id="{E318D287-B7AA-4FAF-A541-07C024506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6D1C9-00A3-408C-9349-9C7653551496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xmlns="" id="{EDD7ED2B-1E22-4F43-8C26-155434EB2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xmlns="" id="{814E7083-1147-4D5F-A3E3-ADC506DA1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0F6A4-F8CC-459B-8E73-FCA4CDBBA7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825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96AFBC-5170-477D-AD80-27135A3B0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8E5FA59-0B01-408D-8FB0-2DC808EFE1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52716A1-7C06-4C01-8C13-D34FA3D9E3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A88B26E0-EE90-47F5-913F-9425DB8A7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74EDD-D711-4C3B-9C4B-CD833BC8E1FE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D5624124-9BAD-44A4-93AF-994161FB7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E1ADF94C-9172-4FA4-8DBB-A58D4D0AC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1DF68-6B9B-49A7-9052-512F26B428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5690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98CD6E-082C-428A-B0A6-F5F79B78D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DFD1DBE-44DC-45D7-AEFD-A5A4FB98AF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7579B56-0227-4730-A12B-33410C3E94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A93DEF2C-9078-41B4-89C7-31F306E52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A70F3-2870-4422-AACA-BC38F43206BB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63EC88FA-5B6C-41E7-8989-728C435C9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E3E116EF-E3C6-40D2-B6D2-DC6BD189D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44B18-1008-4EE1-A5CD-A7F100C234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0838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xmlns="" id="{B21BCE5C-2689-466D-9A14-CC92518898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C4125CE-9CD1-46A3-AB54-61DF7D9CD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A44D038-5DBE-4057-95A2-C67737BBD8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EE4D2B-B900-40DA-B570-29FD746D96E7}" type="datetimeFigureOut">
              <a:rPr lang="ru-RU"/>
              <a:pPr>
                <a:defRPr/>
              </a:pPr>
              <a:t>01.02.2023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9D3314-1CE9-4270-89D0-7D454EA2DD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E3EF866-065B-48F4-9CE8-CD3E9D952E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B6E6CB-6CE2-4619-9049-2862686146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B2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>
            <a:extLst>
              <a:ext uri="{FF2B5EF4-FFF2-40B4-BE49-F238E27FC236}">
                <a16:creationId xmlns:a16="http://schemas.microsoft.com/office/drawing/2014/main" xmlns="" id="{79F64112-47F5-4328-9D56-263B41EA0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" y="1570038"/>
            <a:ext cx="8426450" cy="5073650"/>
          </a:xfrm>
          <a:prstGeom prst="rect">
            <a:avLst/>
          </a:prstGeom>
          <a:solidFill>
            <a:srgbClr val="E9B26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8BABEF4A-506A-464E-9E2D-7A0EDA80A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313" y="333375"/>
            <a:ext cx="8316912" cy="12668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Реформы в сфере образования</a:t>
            </a:r>
            <a:br>
              <a:rPr lang="ru-RU" sz="4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</a:b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СССР 50е-80е годы ХХ века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DE531B-12D9-4530-8F56-82D359D54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363" y="128588"/>
            <a:ext cx="3887787" cy="42068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Высшее образование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609D76D-B509-4608-8909-D6C14A05B3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50" y="549275"/>
            <a:ext cx="8785225" cy="6048375"/>
          </a:xfrm>
        </p:spPr>
        <p:txBody>
          <a:bodyPr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СССР оставался страной                                                                          с широкой сетью высших                                                                                               учебных заведений, число                                                                                               которых увеличилось                                                                                                                            за 60-80-е гг. на треть.</a:t>
            </a:r>
            <a:endParaRPr lang="en-US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Обучение в вузах и средних специальных учебных заведениях в условиях плановой государственной экономики было нацелено прежде всего на нужды промышленности. Прирост интеллигенции опережал прирост рабочего класса, численность которого с 1980 по 1989 г сократилась на 0,1%.  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При этом диспропорции                                                        наметились  в профессиональном                                                                                                                                  составе  (избыток технической                                                                 интеллигенции и недостаток                                                    юристов, экономистов, социологов).</a:t>
            </a:r>
          </a:p>
        </p:txBody>
      </p:sp>
      <p:pic>
        <p:nvPicPr>
          <p:cNvPr id="11268" name="Рисунок 4">
            <a:extLst>
              <a:ext uri="{FF2B5EF4-FFF2-40B4-BE49-F238E27FC236}">
                <a16:creationId xmlns:a16="http://schemas.microsoft.com/office/drawing/2014/main" xmlns="" id="{A230518F-3E68-492D-A895-D595A453C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205288"/>
            <a:ext cx="3673475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6">
            <a:extLst>
              <a:ext uri="{FF2B5EF4-FFF2-40B4-BE49-F238E27FC236}">
                <a16:creationId xmlns:a16="http://schemas.microsoft.com/office/drawing/2014/main" xmlns="" id="{B7F57D15-878F-4B75-9ADB-93EFB90E1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7" r="3645" b="6451"/>
          <a:stretch>
            <a:fillRect/>
          </a:stretch>
        </p:blipFill>
        <p:spPr bwMode="auto">
          <a:xfrm>
            <a:off x="463550" y="247650"/>
            <a:ext cx="411162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6672AE-C3CA-4C9D-87F0-8280B6551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188913"/>
            <a:ext cx="6408738" cy="7191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Система «коммунистического воспитания»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BB876CE-8A1F-4C5D-8EF6-3D137CAFED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908050"/>
            <a:ext cx="8264525" cy="52689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КПСС развернула идеологическую работу с целью «воспитания гармонически развитого человека», формирования у всех граждан «коммунистической сознательности и нравственности».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Основой духовной жизни советских людей                                                   и их «мощным оружием                                                                                                    в борьбе за коммунизм»                                                                              объявлялась социалистическая идеология.</a:t>
            </a:r>
          </a:p>
          <a:p>
            <a:pPr fontAlgn="auto">
              <a:spcAft>
                <a:spcPts val="0"/>
              </a:spcAft>
              <a:defRPr/>
            </a:pPr>
            <a:endParaRPr lang="ru-RU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pic>
        <p:nvPicPr>
          <p:cNvPr id="12292" name="Рисунок 4">
            <a:extLst>
              <a:ext uri="{FF2B5EF4-FFF2-40B4-BE49-F238E27FC236}">
                <a16:creationId xmlns:a16="http://schemas.microsoft.com/office/drawing/2014/main" xmlns="" id="{26070A02-8179-49B5-9059-96116763C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716338"/>
            <a:ext cx="498951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 descr="https://coberu.ru/files/coins/447950/udarnik_kommunisticheskogo_truda.jpg">
            <a:extLst>
              <a:ext uri="{FF2B5EF4-FFF2-40B4-BE49-F238E27FC236}">
                <a16:creationId xmlns:a16="http://schemas.microsoft.com/office/drawing/2014/main" xmlns="" id="{A238DF37-667B-4C55-BEEB-29926663F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" t="11560" r="5721" b="13295"/>
          <a:stretch>
            <a:fillRect/>
          </a:stretch>
        </p:blipFill>
        <p:spPr bwMode="auto">
          <a:xfrm>
            <a:off x="5940425" y="2133600"/>
            <a:ext cx="294957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Рисунок 8">
            <a:extLst>
              <a:ext uri="{FF2B5EF4-FFF2-40B4-BE49-F238E27FC236}">
                <a16:creationId xmlns:a16="http://schemas.microsoft.com/office/drawing/2014/main" xmlns="" id="{1891BDBA-9E60-4238-A6EF-4CBFDDAED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3976688"/>
            <a:ext cx="3816350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3FF80A-0B52-4D60-8920-34B5B0596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2363" y="333375"/>
            <a:ext cx="4029075" cy="65246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 целях «коммунистического воспитания» усилилась работа по изучению и пропаганде ленинского наследия, проблем внутренней и внешней политики КПСС.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Осуществлялась пропаганда решений съездов КПСС через систему партийного обучения (университеты марксизма-ленинизма, политбеседы, политкружки, Ленинские зачеты).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Так, произведения </a:t>
            </a:r>
            <a:r>
              <a:rPr lang="ru-RU" sz="28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В.И.Ленина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были изданы на 102 языках тиражом более 450 млн экземпляров.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3315" name="Рисунок 4">
            <a:extLst>
              <a:ext uri="{FF2B5EF4-FFF2-40B4-BE49-F238E27FC236}">
                <a16:creationId xmlns:a16="http://schemas.microsoft.com/office/drawing/2014/main" xmlns="" id="{9D540E3C-8B89-4A15-A879-CBEA56FE8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260350"/>
            <a:ext cx="4749800" cy="626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99D5128-611D-4F0B-8C71-8BEACA56F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888"/>
            <a:ext cx="7886700" cy="6061075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/>
              <a:t>     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«Творческому энтузиазму» советских людей были призваны служить социалистическое соревнование, движение за коммунистический труд, борьба за звание коллективов коммунистического труда как в промышленности, так и в сельском хозяйстве, коммунистические субботники.</a:t>
            </a:r>
          </a:p>
        </p:txBody>
      </p:sp>
      <p:pic>
        <p:nvPicPr>
          <p:cNvPr id="14339" name="Picture 4" descr="https://parohod.online/wp-content/uploads/2019/04/lenin.jpg">
            <a:extLst>
              <a:ext uri="{FF2B5EF4-FFF2-40B4-BE49-F238E27FC236}">
                <a16:creationId xmlns:a16="http://schemas.microsoft.com/office/drawing/2014/main" xmlns="" id="{394BBB69-1FDC-44B3-A9A5-87D2D0E3A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16113"/>
            <a:ext cx="8462962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C63E06D-CBB3-4C0B-8D41-9A20947922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44450"/>
            <a:ext cx="8640763" cy="5976938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  <a:cs typeface="Times New Roman" pitchFamily="18" charset="0"/>
              </a:rPr>
              <a:t>«Основные направления реформы общеобразовательной и профессиональной школы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Bahnschrift SemiBold SemiConden" panose="020B0502040204020203" pitchFamily="34" charset="0"/>
                <a:cs typeface="Times New Roman" pitchFamily="18" charset="0"/>
              </a:rPr>
              <a:t>»</a:t>
            </a:r>
            <a:r>
              <a:rPr lang="ru-RU" dirty="0">
                <a:latin typeface="Bahnschrift SemiBold SemiConden" panose="020B0502040204020203" pitchFamily="34" charset="0"/>
                <a:cs typeface="Times New Roman" pitchFamily="18" charset="0"/>
              </a:rPr>
              <a:t>: </a:t>
            </a:r>
            <a:r>
              <a:rPr lang="ru-RU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  <a:cs typeface="Times New Roman" pitchFamily="18" charset="0"/>
              </a:rPr>
              <a:t>вводилась 11летняя школа, устанавливалось обучение детей с 6летнего возраста, пересматривались программы в плане повышения их научного уровня.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8" descr="https://present5.com/presentation/1/380331682_439551917.pdf-img/380331682_439551917.pdf-5.jpg">
            <a:extLst>
              <a:ext uri="{FF2B5EF4-FFF2-40B4-BE49-F238E27FC236}">
                <a16:creationId xmlns:a16="http://schemas.microsoft.com/office/drawing/2014/main" xmlns="" id="{915A741D-C4BB-46EB-B2A5-EC75FE99D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" t="10265" r="945" b="3517"/>
          <a:stretch>
            <a:fillRect/>
          </a:stretch>
        </p:blipFill>
        <p:spPr bwMode="auto">
          <a:xfrm>
            <a:off x="107950" y="1268413"/>
            <a:ext cx="8928100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3CC0B8-9E0F-4F08-B5DB-163D16AF9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404813"/>
            <a:ext cx="8713788" cy="6192837"/>
          </a:xfrm>
        </p:spPr>
        <p:txBody>
          <a:bodyPr>
            <a:normAutofit/>
          </a:bodyPr>
          <a:lstStyle/>
          <a:p>
            <a:pPr algn="ctr"/>
            <a:r>
              <a:rPr lang="ru-RU" altLang="ru-RU" sz="8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Cambria Math" panose="02040503050406030204" pitchFamily="18" charset="0"/>
              </a:rPr>
              <a:t>Благодарю</a:t>
            </a:r>
            <a:br>
              <a:rPr lang="ru-RU" altLang="ru-RU" sz="8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Cambria Math" panose="02040503050406030204" pitchFamily="18" charset="0"/>
              </a:rPr>
            </a:br>
            <a:r>
              <a:rPr lang="ru-RU" altLang="ru-RU" sz="8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Cambria Math" panose="02040503050406030204" pitchFamily="18" charset="0"/>
              </a:rPr>
              <a:t>        за </a:t>
            </a:r>
            <a:br>
              <a:rPr lang="ru-RU" altLang="ru-RU" sz="8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Cambria Math" panose="02040503050406030204" pitchFamily="18" charset="0"/>
              </a:rPr>
            </a:br>
            <a:r>
              <a:rPr lang="ru-RU" altLang="ru-RU" sz="8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Cambria Math" panose="02040503050406030204" pitchFamily="18" charset="0"/>
              </a:rPr>
              <a:t>         внимание!</a:t>
            </a:r>
            <a:br>
              <a:rPr lang="ru-RU" altLang="ru-RU" sz="8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Cambria Math" panose="02040503050406030204" pitchFamily="18" charset="0"/>
              </a:rPr>
            </a:br>
            <a:r>
              <a:rPr lang="ru-RU" altLang="ru-RU" sz="8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Cambria Math" panose="02040503050406030204" pitchFamily="18" charset="0"/>
              </a:rPr>
              <a:t/>
            </a:r>
            <a:br>
              <a:rPr lang="ru-RU" altLang="ru-RU" sz="86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Cambria Math" panose="02040503050406030204" pitchFamily="18" charset="0"/>
              </a:rPr>
            </a:br>
            <a:r>
              <a:rPr lang="ru-RU" altLang="ru-RU" sz="320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Cambria Math" panose="02040503050406030204" pitchFamily="18" charset="0"/>
              </a:rPr>
              <a:t>Санкт- Петербург</a:t>
            </a:r>
            <a:br>
              <a:rPr lang="ru-RU" altLang="ru-RU" sz="320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Cambria Math" panose="02040503050406030204" pitchFamily="18" charset="0"/>
              </a:rPr>
            </a:br>
            <a:r>
              <a:rPr lang="ru-RU" altLang="ru-RU" sz="320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Cambria Math" panose="02040503050406030204" pitchFamily="18" charset="0"/>
              </a:rPr>
              <a:t>2021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918D1DE-A1A8-457F-99C4-3B69EB25F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260350"/>
            <a:ext cx="8496300" cy="5832475"/>
          </a:xfrm>
        </p:spPr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  <a:cs typeface="Times New Roman" pitchFamily="18" charset="0"/>
              </a:rPr>
              <a:t>«Хрущевская реформа» 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  <a:cs typeface="Times New Roman" pitchFamily="18" charset="0"/>
              </a:rPr>
              <a:t>              конца 50-х – начала 60-х гг.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  <a:cs typeface="Times New Roman" pitchFamily="18" charset="0"/>
              </a:rPr>
              <a:t>(ее содержание отражено в Законе «Об укреплении связи школы с жизнью и о дальнейшем развитии системы народного образования в СССР»)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ru-RU" sz="3200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2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  <a:cs typeface="Times New Roman" pitchFamily="18" charset="0"/>
              </a:rPr>
              <a:t>    В основу преобразований входят : соединения обучения с производительным трудом, активное участие школы в окружающей общественной жизни, производственная практика школьников, существенное доминирование политехнического содержания образования.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41A79AD-7C5F-49E8-AED8-5152F3486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50" y="530225"/>
            <a:ext cx="8785225" cy="5635625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5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  <a:cs typeface="Times New Roman" pitchFamily="18" charset="0"/>
              </a:rPr>
              <a:t>       В </a:t>
            </a:r>
            <a:r>
              <a:rPr lang="ru-RU" sz="5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  <a:cs typeface="Times New Roman" pitchFamily="18" charset="0"/>
              </a:rPr>
              <a:t>кон. 60-х – нач. 80-х </a:t>
            </a:r>
            <a:r>
              <a:rPr lang="ru-RU" sz="5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  <a:cs typeface="Times New Roman" pitchFamily="18" charset="0"/>
              </a:rPr>
              <a:t>«Просвещенская революция». </a:t>
            </a:r>
            <a:endParaRPr lang="ru-RU" sz="4000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  <a:cs typeface="Times New Roman" pitchFamily="18" charset="0"/>
              </a:rPr>
              <a:t>    Модернизировалась содержание общего среднего образования в соответствии с задачами, выдвигавшимися научно-техническим прогрессом.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ru-RU" sz="4000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4">
            <a:extLst>
              <a:ext uri="{FF2B5EF4-FFF2-40B4-BE49-F238E27FC236}">
                <a16:creationId xmlns:a16="http://schemas.microsoft.com/office/drawing/2014/main" xmlns="" id="{80B1707C-6523-4AD9-B67A-05061294A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538"/>
            <a:ext cx="4464050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718AB9-98E0-4D55-9920-83BC9C02E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15888"/>
            <a:ext cx="3455988" cy="565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 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Уровни образования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45E0677-61D4-479C-879B-0BA9619D2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50" y="681038"/>
            <a:ext cx="8407400" cy="6061075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  Система образования в 1969-1980-е гг. являлась единой: государственной, централизованно управляемой и финансируемой из госбюджета.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  Народное образование регулировалось директивными документами- постановлениями ЦК КПСС, Совета Министров СССР, ведомственных органов управления.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    Главная ее задача  заключалась в предоставлении                                                        всем гражданам равных                                                       возможностей получить                                                           образование и совершенствовать                                                                                 его на протяжении всей жизни.                                                                             Система образования                                                             состояла из двух ступеней:                                                  базовое (основное)                                                                                           и дополнительное.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ъект 4">
            <a:extLst>
              <a:ext uri="{FF2B5EF4-FFF2-40B4-BE49-F238E27FC236}">
                <a16:creationId xmlns:a16="http://schemas.microsoft.com/office/drawing/2014/main" xmlns="" id="{52FE053F-E87A-4C29-A406-C27D8DA440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23850" y="188913"/>
            <a:ext cx="8191500" cy="59880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2800">
                <a:solidFill>
                  <a:srgbClr val="663300"/>
                </a:solidFill>
                <a:latin typeface="Bahnschrift SemiBold SemiConden" panose="020B0502040204020203" pitchFamily="34" charset="0"/>
              </a:rPr>
              <a:t>Обязательное образование (на базе полной средней школы) включало в себя несколько этапов :начальное образование, неполное среднее обучение на базе ПТУ; среднее специальное образование в техникумах и училищах; высшее - на базе институтов, университетов, академий, дополняемой аспирантурой (докторантурой). </a:t>
            </a:r>
          </a:p>
        </p:txBody>
      </p:sp>
      <p:pic>
        <p:nvPicPr>
          <p:cNvPr id="6147" name="Рисунок 6">
            <a:extLst>
              <a:ext uri="{FF2B5EF4-FFF2-40B4-BE49-F238E27FC236}">
                <a16:creationId xmlns:a16="http://schemas.microsoft.com/office/drawing/2014/main" xmlns="" id="{7063B1AB-C2EF-40E9-A6C1-092B84046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3573463"/>
            <a:ext cx="2938462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Рисунок 8">
            <a:extLst>
              <a:ext uri="{FF2B5EF4-FFF2-40B4-BE49-F238E27FC236}">
                <a16:creationId xmlns:a16="http://schemas.microsoft.com/office/drawing/2014/main" xmlns="" id="{BB639861-9A14-4A60-990F-28A9DF16B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235450"/>
            <a:ext cx="3209925" cy="242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Рисунок 12">
            <a:extLst>
              <a:ext uri="{FF2B5EF4-FFF2-40B4-BE49-F238E27FC236}">
                <a16:creationId xmlns:a16="http://schemas.microsoft.com/office/drawing/2014/main" xmlns="" id="{5BFE36FB-F12B-4827-825D-D8E64EB15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636838"/>
            <a:ext cx="3455988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ъект 2">
            <a:extLst>
              <a:ext uri="{FF2B5EF4-FFF2-40B4-BE49-F238E27FC236}">
                <a16:creationId xmlns:a16="http://schemas.microsoft.com/office/drawing/2014/main" xmlns="" id="{BCA0732B-F928-4C6C-A2BD-0C589E23E7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944938" y="188913"/>
            <a:ext cx="5037137" cy="3960812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2600">
                <a:solidFill>
                  <a:srgbClr val="663300"/>
                </a:solidFill>
                <a:latin typeface="Bahnschrift SemiBold SemiConden" panose="020B0502040204020203" pitchFamily="34" charset="0"/>
              </a:rPr>
              <a:t>Дополнительное предполагало переподготовку, обучение новым специальностям. </a:t>
            </a:r>
          </a:p>
          <a:p>
            <a:r>
              <a:rPr lang="ru-RU" altLang="ru-RU" sz="2600">
                <a:solidFill>
                  <a:srgbClr val="663300"/>
                </a:solidFill>
                <a:latin typeface="Bahnschrift SemiBold SemiConden" panose="020B0502040204020203" pitchFamily="34" charset="0"/>
              </a:rPr>
              <a:t>В связи с проблемами экономического развития и нуждами гонки вооружений к началу 80-х гг. доля средств бюджета, выделяемая на развитие образования, стала сокращаться.</a:t>
            </a:r>
          </a:p>
          <a:p>
            <a:endParaRPr lang="ru-RU" altLang="ru-RU"/>
          </a:p>
        </p:txBody>
      </p:sp>
      <p:pic>
        <p:nvPicPr>
          <p:cNvPr id="7171" name="Рисунок 4">
            <a:extLst>
              <a:ext uri="{FF2B5EF4-FFF2-40B4-BE49-F238E27FC236}">
                <a16:creationId xmlns:a16="http://schemas.microsoft.com/office/drawing/2014/main" xmlns="" id="{20003633-2ED3-4872-80F0-8959A62DE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165100"/>
            <a:ext cx="3297237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6">
            <a:extLst>
              <a:ext uri="{FF2B5EF4-FFF2-40B4-BE49-F238E27FC236}">
                <a16:creationId xmlns:a16="http://schemas.microsoft.com/office/drawing/2014/main" xmlns="" id="{794FFB88-1F5C-4910-8ABA-D061271DA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113213"/>
            <a:ext cx="3781425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Рисунок 8">
            <a:extLst>
              <a:ext uri="{FF2B5EF4-FFF2-40B4-BE49-F238E27FC236}">
                <a16:creationId xmlns:a16="http://schemas.microsoft.com/office/drawing/2014/main" xmlns="" id="{F2B87E07-52FE-42CF-8860-3D63C90E94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83"/>
          <a:stretch>
            <a:fillRect/>
          </a:stretch>
        </p:blipFill>
        <p:spPr bwMode="auto">
          <a:xfrm>
            <a:off x="4572000" y="3644900"/>
            <a:ext cx="4381500" cy="29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2">
            <a:extLst>
              <a:ext uri="{FF2B5EF4-FFF2-40B4-BE49-F238E27FC236}">
                <a16:creationId xmlns:a16="http://schemas.microsoft.com/office/drawing/2014/main" xmlns="" id="{8E37F7B3-7EC3-4635-9ECB-EE53388E8E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65150" y="609600"/>
            <a:ext cx="8229600" cy="56388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b="1">
                <a:solidFill>
                  <a:srgbClr val="663300"/>
                </a:solidFill>
                <a:latin typeface="Bahnschrift SemiBold SemiConden" panose="020B0502040204020203" pitchFamily="34" charset="0"/>
              </a:rPr>
              <a:t>В средней школе было введено всеобщее среднее образование. </a:t>
            </a:r>
          </a:p>
          <a:p>
            <a:r>
              <a:rPr lang="ru-RU" altLang="ru-RU" b="1">
                <a:solidFill>
                  <a:srgbClr val="663300"/>
                </a:solidFill>
                <a:latin typeface="Bahnschrift SemiBold SemiConden" panose="020B0502040204020203" pitchFamily="34" charset="0"/>
              </a:rPr>
              <a:t>За 1960-1970-е гг. общее число учащихся возросло на 24,5%. </a:t>
            </a:r>
          </a:p>
          <a:p>
            <a:r>
              <a:rPr lang="ru-RU" altLang="ru-RU" b="1">
                <a:solidFill>
                  <a:srgbClr val="663300"/>
                </a:solidFill>
                <a:latin typeface="Bahnschrift SemiBold SemiConden" panose="020B0502040204020203" pitchFamily="34" charset="0"/>
              </a:rPr>
              <a:t>Появились школы, ориентированные на углубленное изучение отдельных предметов (иностранного языка, математики и т.д.)</a:t>
            </a:r>
          </a:p>
          <a:p>
            <a:endParaRPr lang="ru-RU" altLang="ru-RU" b="1">
              <a:solidFill>
                <a:srgbClr val="663300"/>
              </a:solidFill>
              <a:latin typeface="Bahnschrift SemiBold SemiConden" panose="020B0502040204020203" pitchFamily="34" charset="0"/>
            </a:endParaRPr>
          </a:p>
          <a:p>
            <a:endParaRPr lang="ru-RU" altLang="ru-RU" b="1">
              <a:solidFill>
                <a:srgbClr val="663300"/>
              </a:solidFill>
              <a:latin typeface="Bahnschrift SemiBold SemiConden" panose="020B0502040204020203" pitchFamily="34" charset="0"/>
            </a:endParaRPr>
          </a:p>
          <a:p>
            <a:endParaRPr lang="ru-RU" altLang="ru-RU" b="1">
              <a:solidFill>
                <a:srgbClr val="663300"/>
              </a:solidFill>
              <a:latin typeface="Bahnschrift SemiBold SemiConden" panose="020B0502040204020203" pitchFamily="34" charset="0"/>
            </a:endParaRPr>
          </a:p>
          <a:p>
            <a:endParaRPr lang="ru-RU" altLang="ru-RU" b="1">
              <a:solidFill>
                <a:srgbClr val="663300"/>
              </a:solidFill>
              <a:latin typeface="Bahnschrift SemiBold SemiConden" panose="020B0502040204020203" pitchFamily="34" charset="0"/>
            </a:endParaRPr>
          </a:p>
          <a:p>
            <a:endParaRPr lang="ru-RU" alt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E2B589-E30E-4E54-A5BF-C70137BE9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450"/>
            <a:ext cx="5095875" cy="5651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Средняя и начальная школа </a:t>
            </a:r>
          </a:p>
        </p:txBody>
      </p:sp>
      <p:pic>
        <p:nvPicPr>
          <p:cNvPr id="8196" name="Picture 2" descr="http://s017.radikal.ru/i419/1212/ab/c5f37dd1fad6.jpg">
            <a:extLst>
              <a:ext uri="{FF2B5EF4-FFF2-40B4-BE49-F238E27FC236}">
                <a16:creationId xmlns:a16="http://schemas.microsoft.com/office/drawing/2014/main" xmlns="" id="{02045F69-7E7C-4446-A2FA-291DFB93A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" r="1923" b="1357"/>
          <a:stretch>
            <a:fillRect/>
          </a:stretch>
        </p:blipFill>
        <p:spPr bwMode="auto">
          <a:xfrm>
            <a:off x="565150" y="2133600"/>
            <a:ext cx="8013700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D6E4C5-2964-433E-9FC9-ECC49D78E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5888"/>
            <a:ext cx="7256463" cy="5651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Профессионально-техническое обучение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C18A7AA-335D-4212-8DF7-F29FA0A33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681038"/>
            <a:ext cx="7886700" cy="54959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 средней школе усилилась профессиональная ориентация учащихся. В апреле 1984 г. был принят закон о реформе школы, который дополнял всеобщее среднее образование всеобщим профессиональным обучением молодежи.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  <a:p>
            <a:pPr fontAlgn="auto">
              <a:spcAft>
                <a:spcPts val="0"/>
              </a:spcAft>
              <a:defRPr/>
            </a:pPr>
            <a:r>
              <a:rPr lang="ru-RU" dirty="0"/>
              <a:t>                                                                             </a:t>
            </a:r>
          </a:p>
        </p:txBody>
      </p:sp>
      <p:pic>
        <p:nvPicPr>
          <p:cNvPr id="9220" name="Picture 6" descr="https://fb.ru/media/i/8/9/9/2/8/8/i/899288.jpg">
            <a:extLst>
              <a:ext uri="{FF2B5EF4-FFF2-40B4-BE49-F238E27FC236}">
                <a16:creationId xmlns:a16="http://schemas.microsoft.com/office/drawing/2014/main" xmlns="" id="{53D9C3F9-A240-465C-B181-5ADCED00F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2276475"/>
            <a:ext cx="719455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E75B0AE-7E26-46DE-A1E1-EF95A247B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260350"/>
            <a:ext cx="8642350" cy="59166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В 60-е гг. профессиональное обучение обеспечивалось профессионально-техническими училищами (ПТУ), работавшими на базе неполной (восьмилетней) школы со сроком обучения 1-2 года, и техническими училищами (на базе 10-11 классов).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243" name="Объект 2">
            <a:extLst>
              <a:ext uri="{FF2B5EF4-FFF2-40B4-BE49-F238E27FC236}">
                <a16:creationId xmlns:a16="http://schemas.microsoft.com/office/drawing/2014/main" xmlns="" id="{7A9F87C1-BD8A-4CE1-BCAB-322904F079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" y="3490913"/>
            <a:ext cx="4660900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/>
              <a:t/>
            </a:r>
            <a:br>
              <a:rPr lang="ru-RU" altLang="ru-RU"/>
            </a:br>
            <a:endParaRPr lang="ru-RU" altLang="ru-RU"/>
          </a:p>
        </p:txBody>
      </p:sp>
      <p:pic>
        <p:nvPicPr>
          <p:cNvPr id="10244" name="Picture 2" descr="https://cdn.ruposters.ru/newsbody/b/b278ebd9b95bba5ff77ec45801608b59.jpg">
            <a:extLst>
              <a:ext uri="{FF2B5EF4-FFF2-40B4-BE49-F238E27FC236}">
                <a16:creationId xmlns:a16="http://schemas.microsoft.com/office/drawing/2014/main" xmlns="" id="{6C3A5B34-192E-4531-8E3A-393E6C0509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" r="468" b="5220"/>
          <a:stretch>
            <a:fillRect/>
          </a:stretch>
        </p:blipFill>
        <p:spPr bwMode="auto">
          <a:xfrm>
            <a:off x="285750" y="2924175"/>
            <a:ext cx="4138613" cy="313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7">
            <a:extLst>
              <a:ext uri="{FF2B5EF4-FFF2-40B4-BE49-F238E27FC236}">
                <a16:creationId xmlns:a16="http://schemas.microsoft.com/office/drawing/2014/main" xmlns="" id="{59C6AE69-B24D-4C47-99D6-87659AE0F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2852738"/>
            <a:ext cx="4478337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369</TotalTime>
  <Words>615</Words>
  <Application>Microsoft Office PowerPoint</Application>
  <PresentationFormat>Экран (4:3)</PresentationFormat>
  <Paragraphs>50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Bahnschrift SemiBold SemiConden</vt:lpstr>
      <vt:lpstr>Calibri</vt:lpstr>
      <vt:lpstr>Calibri Light</vt:lpstr>
      <vt:lpstr>Cambria Math</vt:lpstr>
      <vt:lpstr>Times New Roman</vt:lpstr>
      <vt:lpstr>Wingdings 2</vt:lpstr>
      <vt:lpstr>Тема Office</vt:lpstr>
      <vt:lpstr>Реформы в сфере образования СССР 50е-80е годы ХХ века</vt:lpstr>
      <vt:lpstr>Презентация PowerPoint</vt:lpstr>
      <vt:lpstr>Презентация PowerPoint</vt:lpstr>
      <vt:lpstr>   Уровни образования </vt:lpstr>
      <vt:lpstr>Презентация PowerPoint</vt:lpstr>
      <vt:lpstr>Презентация PowerPoint</vt:lpstr>
      <vt:lpstr>Средняя и начальная школа </vt:lpstr>
      <vt:lpstr>Профессионально-техническое обучение </vt:lpstr>
      <vt:lpstr>Презентация PowerPoint</vt:lpstr>
      <vt:lpstr>Высшее образование </vt:lpstr>
      <vt:lpstr>Система «коммунистического воспитания» </vt:lpstr>
      <vt:lpstr>Презентация PowerPoint</vt:lpstr>
      <vt:lpstr>Презентация PowerPoint</vt:lpstr>
      <vt:lpstr>Презентация PowerPoint</vt:lpstr>
      <vt:lpstr>Благодарю         за           внимание!  Санкт- Петербург 2021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Образовательная сфера СССр 50-80</dc:title>
  <dc:creator>mmarino-mmarino</dc:creator>
  <cp:keywords>Опыт прежних лет</cp:keywords>
  <cp:lastModifiedBy>mmarino mmarino</cp:lastModifiedBy>
  <cp:revision>28</cp:revision>
  <dcterms:created xsi:type="dcterms:W3CDTF">2011-11-15T17:25:28Z</dcterms:created>
  <dcterms:modified xsi:type="dcterms:W3CDTF">2023-02-01T10:24:43Z</dcterms:modified>
</cp:coreProperties>
</file>