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D9450E-9F49-4BB5-B230-15711A6FF1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76910" y="424067"/>
            <a:ext cx="6232203" cy="1895063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Деление чисел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40BA81F-2856-4992-9D16-9E636CFDD1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67311" y="4187683"/>
            <a:ext cx="9677768" cy="1895063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Математика </a:t>
            </a:r>
          </a:p>
          <a:p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2 класс</a:t>
            </a:r>
          </a:p>
          <a:p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Зуфарова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Г. Б.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0F2B75F-E939-4DDE-B4BA-4CDC48D572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3" y="5208104"/>
            <a:ext cx="1802106" cy="167932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F3AEA41-2FAC-40A0-AC07-E1E9BE6CB8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2930" y="3140053"/>
            <a:ext cx="4109060" cy="1932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546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D50A26-49C8-448A-A112-8983B2058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78226"/>
          </a:xfrm>
        </p:spPr>
        <p:txBody>
          <a:bodyPr>
            <a:normAutofit/>
          </a:bodyPr>
          <a:lstStyle/>
          <a:p>
            <a:r>
              <a:rPr lang="ru-RU" sz="4000" dirty="0"/>
              <a:t>                      19 января </a:t>
            </a:r>
            <a:br>
              <a:rPr lang="ru-RU" sz="4000" dirty="0"/>
            </a:br>
            <a:r>
              <a:rPr lang="ru-RU" sz="4000" dirty="0"/>
              <a:t>                 Классная работа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3CCE4616-D9E1-4CEF-A38A-BE07E99F0B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064" y="1987826"/>
            <a:ext cx="8596667" cy="4870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181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A7E696-A015-418B-9EF8-B4D8907D7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Составьте по рисунку задачу. Запишите её в тетрадь и решите.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B2374AF2-5071-4C82-8A9C-D93800DA29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2062922"/>
            <a:ext cx="7976336" cy="3502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411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BB4F5-EC29-47D0-8099-EDF874A6F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540027"/>
            <a:ext cx="8453414" cy="272000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          Задача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dirty="0">
                <a:solidFill>
                  <a:srgbClr val="0070C0"/>
                </a:solidFill>
              </a:rPr>
              <a:t>Было – 12 </a:t>
            </a:r>
            <a:r>
              <a:rPr lang="ru-RU" sz="3100" dirty="0" err="1">
                <a:solidFill>
                  <a:srgbClr val="0070C0"/>
                </a:solidFill>
              </a:rPr>
              <a:t>кg</a:t>
            </a:r>
            <a:r>
              <a:rPr lang="ru-RU" sz="3100" dirty="0">
                <a:solidFill>
                  <a:srgbClr val="0070C0"/>
                </a:solidFill>
              </a:rPr>
              <a:t>. в.</a:t>
            </a:r>
            <a:br>
              <a:rPr lang="ru-RU" sz="3100" dirty="0">
                <a:solidFill>
                  <a:srgbClr val="0070C0"/>
                </a:solidFill>
              </a:rPr>
            </a:br>
            <a:r>
              <a:rPr lang="ru-RU" sz="3100" dirty="0">
                <a:solidFill>
                  <a:srgbClr val="0070C0"/>
                </a:solidFill>
              </a:rPr>
              <a:t>Разложили - ? </a:t>
            </a:r>
            <a:r>
              <a:rPr lang="ru-RU" sz="3100" dirty="0" err="1">
                <a:solidFill>
                  <a:srgbClr val="0070C0"/>
                </a:solidFill>
              </a:rPr>
              <a:t>ящ</a:t>
            </a:r>
            <a:r>
              <a:rPr lang="ru-RU" sz="3100" dirty="0">
                <a:solidFill>
                  <a:srgbClr val="0070C0"/>
                </a:solidFill>
              </a:rPr>
              <a:t>. по 2 </a:t>
            </a:r>
            <a:r>
              <a:rPr lang="ru-RU" sz="3100" dirty="0" err="1">
                <a:solidFill>
                  <a:srgbClr val="0070C0"/>
                </a:solidFill>
              </a:rPr>
              <a:t>кg</a:t>
            </a:r>
            <a:r>
              <a:rPr lang="ru-RU" sz="3100" dirty="0">
                <a:solidFill>
                  <a:srgbClr val="0070C0"/>
                </a:solidFill>
              </a:rPr>
              <a:t>.</a:t>
            </a:r>
            <a:br>
              <a:rPr lang="ru-RU" sz="3100" dirty="0">
                <a:solidFill>
                  <a:srgbClr val="0070C0"/>
                </a:solidFill>
              </a:rPr>
            </a:br>
            <a:r>
              <a:rPr lang="ru-RU" sz="3100" dirty="0">
                <a:solidFill>
                  <a:srgbClr val="0070C0"/>
                </a:solidFill>
              </a:rPr>
              <a:t>12:2 = 6 (</a:t>
            </a:r>
            <a:r>
              <a:rPr lang="ru-RU" sz="3100" dirty="0" err="1">
                <a:solidFill>
                  <a:srgbClr val="0070C0"/>
                </a:solidFill>
              </a:rPr>
              <a:t>ящ</a:t>
            </a:r>
            <a:r>
              <a:rPr lang="ru-RU" sz="3100" dirty="0">
                <a:solidFill>
                  <a:srgbClr val="0070C0"/>
                </a:solidFill>
              </a:rPr>
              <a:t>)</a:t>
            </a:r>
            <a:br>
              <a:rPr lang="ru-RU" sz="3100" dirty="0">
                <a:solidFill>
                  <a:srgbClr val="0070C0"/>
                </a:solidFill>
              </a:rPr>
            </a:br>
            <a:r>
              <a:rPr lang="ru-RU" sz="3100" dirty="0">
                <a:solidFill>
                  <a:srgbClr val="0070C0"/>
                </a:solidFill>
              </a:rPr>
              <a:t>Ответ: в 6 ящиков разложили вишню.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F27917-9EA1-49F7-97F2-07D5786C9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3429000"/>
            <a:ext cx="9606353" cy="27200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                                      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Задача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</a:rPr>
              <a:t> 2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800" dirty="0">
                <a:solidFill>
                  <a:srgbClr val="0070C0"/>
                </a:solidFill>
              </a:rPr>
              <a:t>                                 В </a:t>
            </a:r>
            <a:r>
              <a:rPr lang="en-US" sz="2800" dirty="0">
                <a:solidFill>
                  <a:srgbClr val="0070C0"/>
                </a:solidFill>
              </a:rPr>
              <a:t>I </a:t>
            </a:r>
            <a:r>
              <a:rPr lang="ru-RU" sz="2800" dirty="0">
                <a:solidFill>
                  <a:srgbClr val="0070C0"/>
                </a:solidFill>
              </a:rPr>
              <a:t>ящике – 50 </a:t>
            </a:r>
            <a:r>
              <a:rPr lang="en-US" sz="2800" dirty="0">
                <a:solidFill>
                  <a:srgbClr val="0070C0"/>
                </a:solidFill>
              </a:rPr>
              <a:t>kg.</a:t>
            </a:r>
            <a:endParaRPr lang="ru-RU" sz="28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2800" dirty="0">
                <a:solidFill>
                  <a:srgbClr val="0070C0"/>
                </a:solidFill>
              </a:rPr>
              <a:t>                                 В </a:t>
            </a:r>
            <a:r>
              <a:rPr lang="en-US" sz="2800" dirty="0">
                <a:solidFill>
                  <a:srgbClr val="0070C0"/>
                </a:solidFill>
              </a:rPr>
              <a:t>III </a:t>
            </a:r>
            <a:r>
              <a:rPr lang="ru-RU" sz="2800" dirty="0">
                <a:solidFill>
                  <a:srgbClr val="0070C0"/>
                </a:solidFill>
              </a:rPr>
              <a:t>ящиках - ? </a:t>
            </a:r>
            <a:r>
              <a:rPr lang="en-US" sz="2800" dirty="0">
                <a:solidFill>
                  <a:srgbClr val="0070C0"/>
                </a:solidFill>
              </a:rPr>
              <a:t>kg.</a:t>
            </a:r>
            <a:endParaRPr lang="ru-RU" sz="28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2800" dirty="0">
                <a:solidFill>
                  <a:srgbClr val="0070C0"/>
                </a:solidFill>
              </a:rPr>
              <a:t>                                 50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ru-RU" sz="2800" dirty="0">
                <a:solidFill>
                  <a:srgbClr val="0070C0"/>
                </a:solidFill>
              </a:rPr>
              <a:t>*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ru-RU" sz="2800" dirty="0">
                <a:solidFill>
                  <a:srgbClr val="0070C0"/>
                </a:solidFill>
              </a:rPr>
              <a:t>3 = 150 (к</a:t>
            </a:r>
            <a:r>
              <a:rPr lang="en-US" sz="2800" dirty="0">
                <a:solidFill>
                  <a:srgbClr val="0070C0"/>
                </a:solidFill>
              </a:rPr>
              <a:t>g</a:t>
            </a:r>
            <a:r>
              <a:rPr lang="ru-RU" sz="2800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70C0"/>
                </a:solidFill>
              </a:rPr>
              <a:t>                               Ответ: 150 к</a:t>
            </a:r>
            <a:r>
              <a:rPr lang="en-US" sz="2800" dirty="0">
                <a:solidFill>
                  <a:srgbClr val="0070C0"/>
                </a:solidFill>
              </a:rPr>
              <a:t>g.</a:t>
            </a:r>
            <a:r>
              <a:rPr lang="ru-RU" sz="2800" dirty="0">
                <a:solidFill>
                  <a:srgbClr val="0070C0"/>
                </a:solidFill>
              </a:rPr>
              <a:t> груши в трёх ящиках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8DF01D9-9C4D-420A-8B49-3409ECDE1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798" y="3313042"/>
            <a:ext cx="3204541" cy="249141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6571A9A-B1ED-4CC1-9B95-ACFD3B6AE5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0504" y="-1"/>
            <a:ext cx="3191496" cy="2650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208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D8863D-1D19-4C8E-B8AE-9DB49BEF9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10818"/>
            <a:ext cx="8596668" cy="1152940"/>
          </a:xfrm>
        </p:spPr>
        <p:txBody>
          <a:bodyPr/>
          <a:lstStyle/>
          <a:p>
            <a:r>
              <a:rPr lang="ru-RU" dirty="0"/>
              <a:t>                 Логические задания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CA5796-B325-4F90-A5FA-2CB183A2F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61" y="1073426"/>
            <a:ext cx="11330609" cy="56056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1. Сколько раз можно встретить цифру 3 в числах от 0 до 300?</a:t>
            </a:r>
          </a:p>
          <a:p>
            <a:pPr marL="0" indent="0">
              <a:buNone/>
            </a:pPr>
            <a:r>
              <a:rPr lang="ru-RU" sz="2800" dirty="0"/>
              <a:t> 3, 13, 23, 30, 31, 32, 33, 34, 35, 36, 37, 38, 39, 43, 53, 63, 73,83, 93, 103, 113, 123, 130, 131,132,133, 134, 135, 136, 137, 138, 139, 143, 153, 163, 173, 183, 193, 203, 213, 223, 230, 231, 232, 233, 234,    235, 236, 237, 238, 239, 243, 253, 263, 273, 283, 293, 300.    (61 раз)</a:t>
            </a:r>
          </a:p>
          <a:p>
            <a:pPr marL="0" indent="0">
              <a:buNone/>
            </a:pPr>
            <a:r>
              <a:rPr lang="ru-RU" sz="2800" dirty="0"/>
              <a:t> 2. 60 Картофелин весят 4 к</a:t>
            </a:r>
            <a:r>
              <a:rPr lang="en-US" sz="2800" dirty="0"/>
              <a:t>g</a:t>
            </a:r>
            <a:r>
              <a:rPr lang="ru-RU" sz="2800" dirty="0"/>
              <a:t>. Если стоимость 1 к</a:t>
            </a:r>
            <a:r>
              <a:rPr lang="en-US" sz="2800" dirty="0"/>
              <a:t>g</a:t>
            </a:r>
            <a:r>
              <a:rPr lang="ru-RU" sz="2800" dirty="0"/>
              <a:t> картофеля 30 </a:t>
            </a:r>
            <a:r>
              <a:rPr lang="ru-RU" sz="2800" dirty="0" err="1"/>
              <a:t>сумов</a:t>
            </a:r>
            <a:r>
              <a:rPr lang="ru-RU" sz="2800" dirty="0"/>
              <a:t>, сколько стоят 30 картошек?</a:t>
            </a:r>
          </a:p>
          <a:p>
            <a:pPr marL="0" indent="0">
              <a:buNone/>
            </a:pPr>
            <a:r>
              <a:rPr lang="ru-RU" sz="2800" dirty="0"/>
              <a:t> 1) 60 : 4 = 15 (к в 1 к</a:t>
            </a:r>
            <a:r>
              <a:rPr lang="en-US" sz="2800" dirty="0"/>
              <a:t>g</a:t>
            </a:r>
            <a:r>
              <a:rPr lang="ru-RU" sz="2800" dirty="0"/>
              <a:t>)      </a:t>
            </a:r>
          </a:p>
          <a:p>
            <a:pPr marL="0" indent="0">
              <a:buNone/>
            </a:pPr>
            <a:r>
              <a:rPr lang="ru-RU" sz="2800" dirty="0"/>
              <a:t> 2) 30: 15=2 (к</a:t>
            </a:r>
            <a:r>
              <a:rPr lang="en-US" sz="2800" dirty="0"/>
              <a:t>g</a:t>
            </a:r>
            <a:r>
              <a:rPr lang="ru-RU" sz="2800" dirty="0"/>
              <a:t>)      </a:t>
            </a:r>
          </a:p>
          <a:p>
            <a:pPr marL="0" indent="0">
              <a:buNone/>
            </a:pPr>
            <a:r>
              <a:rPr lang="ru-RU" sz="2800"/>
              <a:t> 3) 30 </a:t>
            </a:r>
            <a:r>
              <a:rPr lang="ru-RU" sz="2800" dirty="0"/>
              <a:t>* 2 = 60 (</a:t>
            </a:r>
            <a:r>
              <a:rPr lang="ru-RU" sz="2800" dirty="0" err="1"/>
              <a:t>сум</a:t>
            </a:r>
            <a:r>
              <a:rPr lang="ru-RU" sz="2800" dirty="0"/>
              <a:t>)</a:t>
            </a:r>
          </a:p>
          <a:p>
            <a:pPr marL="0" indent="0">
              <a:buNone/>
            </a:pPr>
            <a:r>
              <a:rPr lang="ru-RU" sz="2800" dirty="0"/>
              <a:t>Ответ: 60 </a:t>
            </a:r>
            <a:r>
              <a:rPr lang="ru-RU" sz="2800" dirty="0" err="1"/>
              <a:t>сум</a:t>
            </a:r>
            <a:r>
              <a:rPr lang="ru-RU" sz="2800" dirty="0"/>
              <a:t> стоят 30 картошек.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B689B1F-CEB4-499E-9542-217C6CED0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7252" y="4718188"/>
            <a:ext cx="3034748" cy="213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845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19B5D3-9699-493C-8944-19C41A4AA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4974" y="609600"/>
            <a:ext cx="7909028" cy="1320800"/>
          </a:xfrm>
        </p:spPr>
        <p:txBody>
          <a:bodyPr>
            <a:normAutofit/>
          </a:bodyPr>
          <a:lstStyle/>
          <a:p>
            <a:r>
              <a:rPr lang="ru-RU" dirty="0"/>
              <a:t>            Домашнее задание.</a:t>
            </a:r>
            <a:br>
              <a:rPr lang="ru-RU" dirty="0"/>
            </a:br>
            <a:r>
              <a:rPr lang="ru-RU" dirty="0"/>
              <a:t>    </a:t>
            </a:r>
            <a:r>
              <a:rPr lang="ru-RU" sz="3200" dirty="0"/>
              <a:t>Найдите периметр данных фигур. 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C21DC595-EFC4-4EE9-A42C-0DFDB66662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4082" y="2054743"/>
            <a:ext cx="8918713" cy="347997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571E36F-8659-4DE8-A47C-9929C1C07D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1575" y="4492487"/>
            <a:ext cx="2264649" cy="2181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974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149</TotalTime>
  <Words>273</Words>
  <Application>Microsoft Office PowerPoint</Application>
  <PresentationFormat>Широкоэкранный</PresentationFormat>
  <Paragraphs>23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Аспект</vt:lpstr>
      <vt:lpstr>Деление чисел</vt:lpstr>
      <vt:lpstr>                      19 января                   Классная работа</vt:lpstr>
      <vt:lpstr>Составьте по рисунку задачу. Запишите её в тетрадь и решите.</vt:lpstr>
      <vt:lpstr>           Задача Было – 12 кg. в. Разложили - ? ящ. по 2 кg. 12:2 = 6 (ящ) Ответ: в 6 ящиков разложили вишню. </vt:lpstr>
      <vt:lpstr>                 Логические задания</vt:lpstr>
      <vt:lpstr>            Домашнее задание.     Найдите периметр данных фигур.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15</cp:revision>
  <dcterms:created xsi:type="dcterms:W3CDTF">2022-01-18T16:10:21Z</dcterms:created>
  <dcterms:modified xsi:type="dcterms:W3CDTF">2022-01-18T18:39:33Z</dcterms:modified>
</cp:coreProperties>
</file>