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3"/>
  </p:notesMasterIdLst>
  <p:sldIdLst>
    <p:sldId id="256" r:id="rId2"/>
    <p:sldId id="281" r:id="rId3"/>
    <p:sldId id="280" r:id="rId4"/>
    <p:sldId id="257" r:id="rId5"/>
    <p:sldId id="282" r:id="rId6"/>
    <p:sldId id="283" r:id="rId7"/>
    <p:sldId id="286" r:id="rId8"/>
    <p:sldId id="287" r:id="rId9"/>
    <p:sldId id="288" r:id="rId10"/>
    <p:sldId id="289" r:id="rId11"/>
    <p:sldId id="291" r:id="rId12"/>
    <p:sldId id="292" r:id="rId13"/>
    <p:sldId id="290" r:id="rId14"/>
    <p:sldId id="267" r:id="rId15"/>
    <p:sldId id="294" r:id="rId16"/>
    <p:sldId id="269" r:id="rId17"/>
    <p:sldId id="273" r:id="rId18"/>
    <p:sldId id="274" r:id="rId19"/>
    <p:sldId id="295" r:id="rId20"/>
    <p:sldId id="296" r:id="rId21"/>
    <p:sldId id="297" r:id="rId22"/>
  </p:sldIdLst>
  <p:sldSz cx="964882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622"/>
    <a:srgbClr val="4D1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272" y="72"/>
      </p:cViewPr>
      <p:guideLst>
        <p:guide orient="horz" pos="2160"/>
        <p:guide pos="30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DBB9B-1402-4273-BF38-233CD611203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1143000"/>
            <a:ext cx="4343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3EDB8-20EA-4900-A2E5-42E0DE7C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3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574258" y="1169931"/>
            <a:ext cx="5080654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2849" y="533401"/>
            <a:ext cx="6494504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848" y="3843868"/>
            <a:ext cx="5227766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73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62848" y="533400"/>
            <a:ext cx="8523129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804071" y="3843867"/>
            <a:ext cx="768332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6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8" y="533400"/>
            <a:ext cx="8523129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8" y="4114800"/>
            <a:ext cx="6735977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882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58" y="533400"/>
            <a:ext cx="7238504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697" y="3429000"/>
            <a:ext cx="675593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8" y="4301070"/>
            <a:ext cx="673472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1221" y="710624"/>
            <a:ext cx="482567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21095" y="2768601"/>
            <a:ext cx="482567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8122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8" y="3429000"/>
            <a:ext cx="673472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8" y="5132981"/>
            <a:ext cx="6735977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84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58" y="533400"/>
            <a:ext cx="7238503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2848" y="3886200"/>
            <a:ext cx="673472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8" y="4953000"/>
            <a:ext cx="6734719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1221" y="710624"/>
            <a:ext cx="482567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21095" y="2768601"/>
            <a:ext cx="482567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9985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8" y="533400"/>
            <a:ext cx="7941137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2848" y="3928534"/>
            <a:ext cx="673472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8" y="4766736"/>
            <a:ext cx="6734719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360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2849" y="533401"/>
            <a:ext cx="6916750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08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8926" y="533400"/>
            <a:ext cx="2157051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2848" y="533400"/>
            <a:ext cx="6172981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74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849" y="533400"/>
            <a:ext cx="6916750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02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8" y="1981200"/>
            <a:ext cx="675593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8" y="4487334"/>
            <a:ext cx="675593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46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62849" y="533401"/>
            <a:ext cx="4168038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919763" y="533400"/>
            <a:ext cx="4166214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08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070" y="533400"/>
            <a:ext cx="3922068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2847" y="1143001"/>
            <a:ext cx="4163290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3054" y="566738"/>
            <a:ext cx="39718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19764" y="1143000"/>
            <a:ext cx="4175148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19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16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98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7822" y="533400"/>
            <a:ext cx="3377089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848" y="533400"/>
            <a:ext cx="4683811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7822" y="2209803"/>
            <a:ext cx="3377089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27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005" y="1447800"/>
            <a:ext cx="3759980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04069" y="914400"/>
            <a:ext cx="3462111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44246" y="2743200"/>
            <a:ext cx="3760998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62848" y="6172201"/>
            <a:ext cx="613258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038952" y="3894668"/>
            <a:ext cx="260684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2849" y="4495800"/>
            <a:ext cx="6916750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849" y="533401"/>
            <a:ext cx="6916750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0457" y="6172204"/>
            <a:ext cx="126673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2848" y="6172201"/>
            <a:ext cx="613258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3640" y="5578479"/>
            <a:ext cx="90421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254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d-perinatology.ru/jour/article/viewFile/766/71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-mama.ru/palchikovye-igry-dlya-detej/" TargetMode="External"/><Relationship Id="rId2" Type="http://schemas.openxmlformats.org/officeDocument/2006/relationships/hyperlink" Target="https://clck.ru/aqDm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ogoportal.ru/" TargetMode="External"/><Relationship Id="rId5" Type="http://schemas.openxmlformats.org/officeDocument/2006/relationships/hyperlink" Target="https://defectolog.ru/" TargetMode="External"/><Relationship Id="rId4" Type="http://schemas.openxmlformats.org/officeDocument/2006/relationships/hyperlink" Target="https://clck.ru/aqDo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31924" y="404664"/>
            <a:ext cx="9216901" cy="291003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Анамнестические факторы речевых нарушений в дошкольном и младшем школьном возрасте</a:t>
            </a:r>
          </a:p>
        </p:txBody>
      </p:sp>
    </p:spTree>
    <p:extLst>
      <p:ext uri="{BB962C8B-B14F-4D97-AF65-F5344CB8AC3E}">
        <p14:creationId xmlns:p14="http://schemas.microsoft.com/office/powerpoint/2010/main" val="193972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42178" y="0"/>
            <a:ext cx="8474722" cy="1524000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Дополнительная </a:t>
            </a:r>
            <a:r>
              <a:rPr lang="ru-RU" sz="2700" b="1" dirty="0" smtClean="0">
                <a:solidFill>
                  <a:schemeClr val="bg1"/>
                </a:solidFill>
              </a:rPr>
              <a:t>литература</a:t>
            </a:r>
            <a:endParaRPr lang="ru-RU" sz="2700" b="1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19956" y="1052736"/>
            <a:ext cx="8352928" cy="44644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1.Ягунова </a:t>
            </a:r>
            <a:r>
              <a:rPr lang="ru-RU" dirty="0">
                <a:solidFill>
                  <a:schemeClr val="bg1"/>
                </a:solidFill>
              </a:rPr>
              <a:t>К. В., </a:t>
            </a:r>
            <a:r>
              <a:rPr lang="ru-RU" dirty="0" err="1">
                <a:solidFill>
                  <a:schemeClr val="bg1"/>
                </a:solidFill>
              </a:rPr>
              <a:t>Гайнетдинова</a:t>
            </a:r>
            <a:r>
              <a:rPr lang="ru-RU" dirty="0">
                <a:solidFill>
                  <a:schemeClr val="bg1"/>
                </a:solidFill>
              </a:rPr>
              <a:t> Д.Д. Речевые нарушения у детей раннего и дошкольного возраста // Российский вестник </a:t>
            </a:r>
            <a:r>
              <a:rPr lang="ru-RU" dirty="0" err="1">
                <a:solidFill>
                  <a:schemeClr val="bg1"/>
                </a:solidFill>
              </a:rPr>
              <a:t>перинатологии</a:t>
            </a:r>
            <a:r>
              <a:rPr lang="ru-RU" dirty="0">
                <a:solidFill>
                  <a:schemeClr val="bg1"/>
                </a:solidFill>
              </a:rPr>
              <a:t> и педиатрии. – 2018. – №. 63 (6). – С. 23-30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https://www.ped-perinatology.ru/jour/article/viewFile/766/715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79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96752"/>
            <a:ext cx="9432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Практики </a:t>
            </a:r>
            <a:r>
              <a:rPr lang="ru-RU" sz="4000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нейропсихологической коррекции речевого и общего развития детей дошкольного и младшего возраста</a:t>
            </a:r>
            <a:endParaRPr lang="ru-RU" sz="4000" b="1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2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892" y="1052736"/>
            <a:ext cx="928890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7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sz="28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Практики нейропсихологической коррекции речевого и общего развития детей дошкольного и младшего возраста</a:t>
            </a:r>
          </a:p>
          <a:p>
            <a:pPr indent="450215" algn="just">
              <a:spcAft>
                <a:spcPts val="0"/>
              </a:spcAft>
            </a:pPr>
            <a:endParaRPr lang="ru-RU" sz="1000" b="1" dirty="0" smtClean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7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Объем </a:t>
            </a:r>
            <a:r>
              <a:rPr lang="ru-RU" sz="27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учебного </a:t>
            </a:r>
            <a:r>
              <a:rPr lang="ru-RU" sz="27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занятия</a:t>
            </a: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часа</a:t>
            </a:r>
          </a:p>
          <a:p>
            <a:pPr indent="450215" algn="just">
              <a:spcAft>
                <a:spcPts val="0"/>
              </a:spcAft>
            </a:pPr>
            <a:endParaRPr lang="ru-RU" sz="1000" dirty="0" smtClean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7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Вид </a:t>
            </a:r>
            <a:r>
              <a:rPr lang="ru-RU" sz="27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практического </a:t>
            </a:r>
            <a:r>
              <a:rPr lang="ru-RU" sz="27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занятия</a:t>
            </a: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450215" algn="just">
              <a:spcAft>
                <a:spcPts val="0"/>
              </a:spcAft>
            </a:pP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элементы 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обучающего </a:t>
            </a: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тренинга</a:t>
            </a:r>
          </a:p>
          <a:p>
            <a:pPr indent="450215" algn="just">
              <a:spcAft>
                <a:spcPts val="0"/>
              </a:spcAft>
            </a:pPr>
            <a:endParaRPr lang="ru-RU" sz="10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7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Цель практического </a:t>
            </a:r>
            <a:r>
              <a:rPr lang="ru-RU" sz="27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занятия</a:t>
            </a:r>
            <a:endParaRPr lang="ru-RU" sz="27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освоение 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студентами коррекционных упражнений, направленных на общее интеллектуальное, моторное и речевое развитие детей дошкольного и младшего школьного </a:t>
            </a: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возраста</a:t>
            </a:r>
            <a:endParaRPr lang="ru-RU" sz="27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996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940" y="455004"/>
            <a:ext cx="8510035" cy="936104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Задачи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449" y="1196752"/>
            <a:ext cx="9145016" cy="477578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1</a:t>
            </a:r>
            <a:r>
              <a:rPr lang="ru-RU" sz="2700" dirty="0" smtClean="0">
                <a:solidFill>
                  <a:schemeClr val="bg1"/>
                </a:solidFill>
              </a:rPr>
              <a:t>. Отработка </a:t>
            </a:r>
            <a:r>
              <a:rPr lang="ru-RU" sz="2700" dirty="0">
                <a:solidFill>
                  <a:schemeClr val="bg1"/>
                </a:solidFill>
              </a:rPr>
              <a:t>упражнений по пальчиковой гимнастике для детей. </a:t>
            </a:r>
            <a:endParaRPr lang="ru-RU" sz="2700" dirty="0" smtClean="0">
              <a:solidFill>
                <a:schemeClr val="bg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1000" dirty="0">
              <a:solidFill>
                <a:schemeClr val="bg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700" b="1" dirty="0">
                <a:solidFill>
                  <a:schemeClr val="bg1"/>
                </a:solidFill>
              </a:rPr>
              <a:t>2. </a:t>
            </a:r>
            <a:r>
              <a:rPr lang="ru-RU" sz="2700" dirty="0">
                <a:solidFill>
                  <a:schemeClr val="bg1"/>
                </a:solidFill>
              </a:rPr>
              <a:t>Содействие в освоении </a:t>
            </a:r>
            <a:r>
              <a:rPr lang="ru-RU" sz="2700" dirty="0" err="1">
                <a:solidFill>
                  <a:schemeClr val="bg1"/>
                </a:solidFill>
              </a:rPr>
              <a:t>кинезиологических</a:t>
            </a:r>
            <a:r>
              <a:rPr lang="ru-RU" sz="2700" dirty="0">
                <a:solidFill>
                  <a:schemeClr val="bg1"/>
                </a:solidFill>
              </a:rPr>
              <a:t> игр и упражнений для дошкольников и младших школьников</a:t>
            </a:r>
            <a:r>
              <a:rPr lang="ru-RU" sz="27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1000" dirty="0">
              <a:solidFill>
                <a:schemeClr val="bg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700" b="1" dirty="0">
                <a:solidFill>
                  <a:schemeClr val="bg1"/>
                </a:solidFill>
              </a:rPr>
              <a:t>3. </a:t>
            </a:r>
            <a:r>
              <a:rPr lang="ru-RU" sz="2700" dirty="0">
                <a:solidFill>
                  <a:schemeClr val="bg1"/>
                </a:solidFill>
              </a:rPr>
              <a:t>Освоение заданий по проведению артикуляционной гимнастики (комплекс упражнения для детей 4-7, 7-10 лет).</a:t>
            </a:r>
          </a:p>
        </p:txBody>
      </p:sp>
    </p:spTree>
    <p:extLst>
      <p:ext uri="{BB962C8B-B14F-4D97-AF65-F5344CB8AC3E}">
        <p14:creationId xmlns:p14="http://schemas.microsoft.com/office/powerpoint/2010/main" val="2105234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588" y="150466"/>
            <a:ext cx="3380249" cy="235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283" y="757016"/>
            <a:ext cx="8683943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План</a:t>
            </a:r>
            <a:r>
              <a:rPr lang="ru-RU" dirty="0">
                <a:solidFill>
                  <a:srgbClr val="CA0622"/>
                </a:solidFill>
              </a:rPr>
              <a:t/>
            </a:r>
            <a:br>
              <a:rPr lang="ru-RU" dirty="0">
                <a:solidFill>
                  <a:srgbClr val="CA0622"/>
                </a:solidFill>
              </a:rPr>
            </a:br>
            <a:endParaRPr lang="ru-RU" dirty="0">
              <a:solidFill>
                <a:srgbClr val="CA062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419" y="1988840"/>
            <a:ext cx="8468493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  <a:r>
              <a:rPr lang="ru-RU" sz="2400" dirty="0">
                <a:solidFill>
                  <a:schemeClr val="bg1"/>
                </a:solidFill>
              </a:rPr>
              <a:t>Пальчиковая гимнастика: упражнения для детей дошкольного и младшего школьного возраста.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bg1"/>
                </a:solidFill>
              </a:rPr>
              <a:t>2. </a:t>
            </a:r>
            <a:r>
              <a:rPr lang="ru-RU" sz="2400" dirty="0" err="1">
                <a:solidFill>
                  <a:schemeClr val="bg1"/>
                </a:solidFill>
              </a:rPr>
              <a:t>Кинезиологические</a:t>
            </a:r>
            <a:r>
              <a:rPr lang="ru-RU" sz="2400" dirty="0">
                <a:solidFill>
                  <a:schemeClr val="bg1"/>
                </a:solidFill>
              </a:rPr>
              <a:t> игры и упражнения для дошкольников и младших школьников.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bg1"/>
                </a:solidFill>
              </a:rPr>
              <a:t>3. </a:t>
            </a:r>
            <a:r>
              <a:rPr lang="ru-RU" sz="2400" dirty="0">
                <a:solidFill>
                  <a:schemeClr val="bg1"/>
                </a:solidFill>
              </a:rPr>
              <a:t>Артикуляционная гимнастика (комплекс упражнения для детей 4-7 лет, 7-10 лет).</a:t>
            </a:r>
          </a:p>
          <a:p>
            <a:endParaRPr lang="ru-RU" dirty="0"/>
          </a:p>
        </p:txBody>
      </p:sp>
      <p:sp>
        <p:nvSpPr>
          <p:cNvPr id="5" name="AutoShape 4" descr="https://static-sl.insales.ru/images/products/1/1627/174909019/978598563488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728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924" y="188640"/>
            <a:ext cx="8568952" cy="936104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Задания для подготовки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940" y="1124744"/>
            <a:ext cx="8784976" cy="499180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700" b="1" dirty="0">
                <a:solidFill>
                  <a:schemeClr val="bg1"/>
                </a:solidFill>
              </a:rPr>
              <a:t>1. </a:t>
            </a:r>
            <a:r>
              <a:rPr lang="ru-RU" sz="2700" dirty="0">
                <a:solidFill>
                  <a:schemeClr val="bg1"/>
                </a:solidFill>
              </a:rPr>
              <a:t>Изучить</a:t>
            </a:r>
            <a:r>
              <a:rPr lang="ru-RU" sz="2700" b="1" dirty="0">
                <a:solidFill>
                  <a:schemeClr val="bg1"/>
                </a:solidFill>
              </a:rPr>
              <a:t> </a:t>
            </a:r>
            <a:r>
              <a:rPr lang="ru-RU" sz="2700" dirty="0">
                <a:solidFill>
                  <a:schemeClr val="bg1"/>
                </a:solidFill>
              </a:rPr>
              <a:t>упражнения по проведению пальчиковой гимнастики для детей дошкольного и младшего школьного возраста. Подготовиться к демонстрации некоторых из них.</a:t>
            </a:r>
          </a:p>
          <a:p>
            <a:pPr marL="0" indent="0" algn="just">
              <a:buNone/>
            </a:pPr>
            <a:r>
              <a:rPr lang="ru-RU" sz="2700" b="1" dirty="0">
                <a:solidFill>
                  <a:schemeClr val="bg1"/>
                </a:solidFill>
              </a:rPr>
              <a:t>2. </a:t>
            </a:r>
            <a:r>
              <a:rPr lang="ru-RU" sz="2700" dirty="0">
                <a:solidFill>
                  <a:schemeClr val="bg1"/>
                </a:solidFill>
              </a:rPr>
              <a:t>Освоить основные </a:t>
            </a:r>
            <a:r>
              <a:rPr lang="ru-RU" sz="2700" dirty="0" err="1">
                <a:solidFill>
                  <a:schemeClr val="bg1"/>
                </a:solidFill>
              </a:rPr>
              <a:t>кинезиологические</a:t>
            </a:r>
            <a:r>
              <a:rPr lang="ru-RU" sz="2700" dirty="0">
                <a:solidFill>
                  <a:schemeClr val="bg1"/>
                </a:solidFill>
              </a:rPr>
              <a:t> игры и упражнения для дошкольников, младших школьников и составить презентацию с рекомендациями по проведению таких игр в домашних условиях, в ДОУ, МОУ.</a:t>
            </a:r>
          </a:p>
          <a:p>
            <a:pPr marL="0" indent="0" algn="just">
              <a:buNone/>
            </a:pPr>
            <a:r>
              <a:rPr lang="ru-RU" sz="2700" b="1" dirty="0">
                <a:solidFill>
                  <a:schemeClr val="bg1"/>
                </a:solidFill>
              </a:rPr>
              <a:t>3. </a:t>
            </a:r>
            <a:r>
              <a:rPr lang="ru-RU" sz="2700" dirty="0">
                <a:solidFill>
                  <a:schemeClr val="bg1"/>
                </a:solidFill>
              </a:rPr>
              <a:t>Составить картотеку с упражнениями по артикуляционной гимнастике для детей старшего дошкольного и младшего школьного возраста, имеющих различные речевые нарушения.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43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384" y="188640"/>
            <a:ext cx="8683943" cy="9270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tx1"/>
                </a:solidFill>
              </a:rPr>
              <a:t>Пальчиковая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school15-spb.ru/wp-content/uploads/2020/05/%D0%9F%D0%B0%D0%BB%D1%8C%D1%87%D0%B8%D0%BA%D0%BE%D0%B2%D0%B0%D1%8F-%D0%B3%D0%B8%D0%BC%D0%BD%D0%B0%D1%81%D1%82%D0%B8%D0%BA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24" y="836712"/>
            <a:ext cx="8928992" cy="589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143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24" y="0"/>
            <a:ext cx="945454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700" b="1" dirty="0" err="1">
                <a:solidFill>
                  <a:schemeClr val="tx1"/>
                </a:solidFill>
              </a:rPr>
              <a:t>Кинезиологические</a:t>
            </a:r>
            <a:r>
              <a:rPr lang="ru-RU" sz="2700" b="1" dirty="0">
                <a:solidFill>
                  <a:schemeClr val="tx1"/>
                </a:solidFill>
              </a:rPr>
              <a:t> игры и упражнения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i.pinimg.com/564x/7a/c1/93/7ac193e05669eb420303d792059029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49" y="1143000"/>
            <a:ext cx="3842606" cy="529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pinimg.com/564x/38/2e/e9/382ee924dd6a0001ff54c4a86dcfde5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452" y="1143000"/>
            <a:ext cx="3842606" cy="529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8872" y="6455000"/>
            <a:ext cx="5796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https://www.pinterest.fr/pin/167829523605776804/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402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849" y="347923"/>
            <a:ext cx="8009961" cy="106485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tx1"/>
                </a:solidFill>
                <a:latin typeface="+mj-lt"/>
              </a:rPr>
              <a:t>Артикуляционная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69" y="1598254"/>
            <a:ext cx="8763080" cy="447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0818" y="6262954"/>
            <a:ext cx="8981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https://multiurok.ru/files/rekomendatsii-dlia-roditelei-po-provedeniiu-uprazh.html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518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2848" y="533400"/>
            <a:ext cx="8654051" cy="807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Обязательная литература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9917" y="1052736"/>
            <a:ext cx="8856982" cy="5207830"/>
          </a:xfrm>
        </p:spPr>
        <p:txBody>
          <a:bodyPr>
            <a:normAutofit/>
          </a:bodyPr>
          <a:lstStyle/>
          <a:p>
            <a:pPr marL="0" lvl="0" indent="0" algn="just">
              <a:spcAft>
                <a:spcPts val="0"/>
              </a:spcAft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1.  Максименко </a:t>
            </a:r>
            <a:r>
              <a:rPr lang="ru-RU" sz="2700" dirty="0">
                <a:solidFill>
                  <a:schemeClr val="bg1"/>
                </a:solidFill>
              </a:rPr>
              <a:t>М.Ю., </a:t>
            </a:r>
            <a:r>
              <a:rPr lang="ru-RU" sz="2700" dirty="0" err="1">
                <a:solidFill>
                  <a:schemeClr val="bg1"/>
                </a:solidFill>
              </a:rPr>
              <a:t>Ковязина</a:t>
            </a:r>
            <a:r>
              <a:rPr lang="ru-RU" sz="2700" dirty="0">
                <a:solidFill>
                  <a:schemeClr val="bg1"/>
                </a:solidFill>
              </a:rPr>
              <a:t> М.С. Пособие для практических занятий по нейропсихологической диагностике. – </a:t>
            </a:r>
            <a:r>
              <a:rPr lang="ru-RU" sz="2700" dirty="0" smtClean="0">
                <a:solidFill>
                  <a:schemeClr val="bg1"/>
                </a:solidFill>
              </a:rPr>
              <a:t>М.: </a:t>
            </a:r>
            <a:r>
              <a:rPr lang="ru-RU" sz="2700" dirty="0" err="1">
                <a:solidFill>
                  <a:schemeClr val="bg1"/>
                </a:solidFill>
              </a:rPr>
              <a:t>Теревинф</a:t>
            </a:r>
            <a:r>
              <a:rPr lang="ru-RU" sz="2700" dirty="0">
                <a:solidFill>
                  <a:schemeClr val="bg1"/>
                </a:solidFill>
              </a:rPr>
              <a:t>, 1998. </a:t>
            </a:r>
            <a:r>
              <a:rPr lang="ru-RU" sz="2700" dirty="0" smtClean="0">
                <a:solidFill>
                  <a:schemeClr val="bg1"/>
                </a:solidFill>
              </a:rPr>
              <a:t> </a:t>
            </a:r>
            <a:r>
              <a:rPr lang="ru-RU" sz="2700" dirty="0">
                <a:solidFill>
                  <a:schemeClr val="bg1"/>
                </a:solidFill>
              </a:rPr>
              <a:t>44 с.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2. Семенович </a:t>
            </a:r>
            <a:r>
              <a:rPr lang="ru-RU" sz="2700" dirty="0">
                <a:solidFill>
                  <a:schemeClr val="bg1"/>
                </a:solidFill>
              </a:rPr>
              <a:t>А.В. Нейропсихологическая коррекция в детском возрасте. Метод замещающего онтогенеза: Учебное пособие. – </a:t>
            </a:r>
            <a:r>
              <a:rPr lang="ru-RU" sz="2700" dirty="0" smtClean="0">
                <a:solidFill>
                  <a:schemeClr val="bg1"/>
                </a:solidFill>
              </a:rPr>
              <a:t>М.: </a:t>
            </a:r>
            <a:r>
              <a:rPr lang="ru-RU" sz="2700" dirty="0">
                <a:solidFill>
                  <a:schemeClr val="bg1"/>
                </a:solidFill>
              </a:rPr>
              <a:t>Генезис, 2007. </a:t>
            </a:r>
            <a:r>
              <a:rPr lang="ru-RU" sz="2700" dirty="0" smtClean="0">
                <a:solidFill>
                  <a:schemeClr val="bg1"/>
                </a:solidFill>
              </a:rPr>
              <a:t> </a:t>
            </a:r>
            <a:r>
              <a:rPr lang="ru-RU" sz="2700" dirty="0">
                <a:solidFill>
                  <a:schemeClr val="bg1"/>
                </a:solidFill>
              </a:rPr>
              <a:t>474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98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75940" y="260350"/>
            <a:ext cx="8208912" cy="58658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Курс</a:t>
            </a:r>
            <a:r>
              <a:rPr lang="ru-RU" sz="2700" dirty="0" smtClean="0">
                <a:solidFill>
                  <a:schemeClr val="bg1"/>
                </a:solidFill>
              </a:rPr>
              <a:t> 3</a:t>
            </a:r>
            <a:endParaRPr lang="ru-RU" sz="27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Профиль </a:t>
            </a:r>
            <a:r>
              <a:rPr lang="ru-RU" sz="2700" dirty="0" smtClean="0">
                <a:solidFill>
                  <a:schemeClr val="bg1"/>
                </a:solidFill>
              </a:rPr>
              <a:t>Логопедия.</a:t>
            </a:r>
            <a:endParaRPr lang="ru-RU" sz="27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Лекция</a:t>
            </a:r>
            <a:r>
              <a:rPr lang="ru-RU" sz="2700" dirty="0" smtClean="0">
                <a:solidFill>
                  <a:schemeClr val="bg1"/>
                </a:solidFill>
              </a:rPr>
              <a:t> </a:t>
            </a:r>
            <a:r>
              <a:rPr lang="ru-RU" sz="2700" dirty="0">
                <a:solidFill>
                  <a:schemeClr val="bg1"/>
                </a:solidFill>
              </a:rPr>
              <a:t>2 </a:t>
            </a:r>
            <a:r>
              <a:rPr lang="ru-RU" sz="2700" dirty="0" smtClean="0">
                <a:solidFill>
                  <a:schemeClr val="bg1"/>
                </a:solidFill>
              </a:rPr>
              <a:t>часа</a:t>
            </a:r>
            <a:endParaRPr lang="ru-RU" sz="27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Семестр</a:t>
            </a:r>
            <a:r>
              <a:rPr lang="ru-RU" sz="2700" dirty="0" smtClean="0">
                <a:solidFill>
                  <a:schemeClr val="bg1"/>
                </a:solidFill>
              </a:rPr>
              <a:t> </a:t>
            </a:r>
            <a:r>
              <a:rPr lang="ru-RU" sz="2700" dirty="0">
                <a:solidFill>
                  <a:schemeClr val="bg1"/>
                </a:solidFill>
              </a:rPr>
              <a:t>6</a:t>
            </a: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Модуль </a:t>
            </a:r>
            <a:r>
              <a:rPr lang="ru-RU" sz="2700" b="1" dirty="0">
                <a:solidFill>
                  <a:schemeClr val="bg1"/>
                </a:solidFill>
              </a:rPr>
              <a:t>дисциплины по учебному </a:t>
            </a:r>
            <a:r>
              <a:rPr lang="ru-RU" sz="2700" b="1" dirty="0" smtClean="0">
                <a:solidFill>
                  <a:schemeClr val="bg1"/>
                </a:solidFill>
              </a:rPr>
              <a:t>плану</a:t>
            </a:r>
            <a:r>
              <a:rPr lang="ru-RU" sz="27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Организационно-педагогический</a:t>
            </a:r>
            <a:endParaRPr lang="ru-RU" sz="27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Дисциплина</a:t>
            </a:r>
            <a:r>
              <a:rPr lang="ru-RU" sz="27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Нейропсихологические </a:t>
            </a:r>
            <a:r>
              <a:rPr lang="ru-RU" sz="2700" dirty="0">
                <a:solidFill>
                  <a:schemeClr val="bg1"/>
                </a:solidFill>
              </a:rPr>
              <a:t>основы обучения детей с нарушениями речи.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Тема </a:t>
            </a:r>
            <a:r>
              <a:rPr lang="ru-RU" sz="2800" dirty="0" smtClean="0">
                <a:solidFill>
                  <a:schemeClr val="bg1"/>
                </a:solidFill>
              </a:rPr>
              <a:t>«</a:t>
            </a:r>
            <a:r>
              <a:rPr lang="ru-RU" sz="2800" dirty="0">
                <a:solidFill>
                  <a:schemeClr val="bg1"/>
                </a:solidFill>
              </a:rPr>
              <a:t>Анамнестические факторы речевых нарушений в дошкольном и младшем школьном </a:t>
            </a:r>
            <a:r>
              <a:rPr lang="ru-RU" sz="2800" dirty="0" smtClean="0">
                <a:solidFill>
                  <a:schemeClr val="bg1"/>
                </a:solidFill>
              </a:rPr>
              <a:t>возрасте»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906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01" y="332656"/>
            <a:ext cx="9432924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Дополнительная литература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01" y="1196752"/>
            <a:ext cx="9432923" cy="535184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bg1"/>
                </a:solidFill>
              </a:rPr>
              <a:t>1. Борисова М. М. Пальчиковые игры: играем с детьми </a:t>
            </a:r>
            <a:r>
              <a:rPr lang="ru-RU" dirty="0" smtClean="0">
                <a:solidFill>
                  <a:schemeClr val="bg1"/>
                </a:solidFill>
              </a:rPr>
              <a:t>дома. </a:t>
            </a:r>
            <a:r>
              <a:rPr lang="ru-RU" dirty="0">
                <a:solidFill>
                  <a:schemeClr val="bg1"/>
                </a:solidFill>
              </a:rPr>
              <a:t>Методика и практика воспитания и обучения. 2012. № 8. С. 36–38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bg1"/>
                </a:solidFill>
              </a:rPr>
              <a:t>2. </a:t>
            </a:r>
            <a:r>
              <a:rPr lang="ru-RU" dirty="0" err="1" smtClean="0">
                <a:solidFill>
                  <a:schemeClr val="bg1"/>
                </a:solidFill>
              </a:rPr>
              <a:t>Глозман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Ж. М. Нейропсихология детского возраста: учеб. пособие для студентов </a:t>
            </a:r>
            <a:r>
              <a:rPr lang="ru-RU" dirty="0" smtClean="0">
                <a:solidFill>
                  <a:schemeClr val="bg1"/>
                </a:solidFill>
              </a:rPr>
              <a:t>вузов. М.: </a:t>
            </a:r>
            <a:r>
              <a:rPr lang="ru-RU" dirty="0">
                <a:solidFill>
                  <a:schemeClr val="bg1"/>
                </a:solidFill>
              </a:rPr>
              <a:t>Изд. центр "Академия", 2009. </a:t>
            </a:r>
            <a:r>
              <a:rPr lang="ru-RU" dirty="0" smtClean="0">
                <a:solidFill>
                  <a:schemeClr val="bg1"/>
                </a:solidFill>
              </a:rPr>
              <a:t>268 </a:t>
            </a:r>
            <a:r>
              <a:rPr lang="ru-RU" dirty="0">
                <a:solidFill>
                  <a:schemeClr val="bg1"/>
                </a:solidFill>
              </a:rPr>
              <a:t>с.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bg1"/>
                </a:solidFill>
              </a:rPr>
              <a:t>3. </a:t>
            </a:r>
            <a:r>
              <a:rPr lang="ru-RU" dirty="0" smtClean="0">
                <a:solidFill>
                  <a:schemeClr val="bg1"/>
                </a:solidFill>
              </a:rPr>
              <a:t>Репина </a:t>
            </a:r>
            <a:r>
              <a:rPr lang="ru-RU" dirty="0">
                <a:solidFill>
                  <a:schemeClr val="bg1"/>
                </a:solidFill>
              </a:rPr>
              <a:t>З. А. Нейропсихологическое изучение детей с тяжелыми нарушениями речи: учебник для студентов дефектологических факультетов педагогических </a:t>
            </a:r>
            <a:r>
              <a:rPr lang="ru-RU" dirty="0" smtClean="0">
                <a:solidFill>
                  <a:schemeClr val="bg1"/>
                </a:solidFill>
              </a:rPr>
              <a:t>вузов. Е.: </a:t>
            </a:r>
            <a:r>
              <a:rPr lang="ru-RU" dirty="0">
                <a:solidFill>
                  <a:schemeClr val="bg1"/>
                </a:solidFill>
              </a:rPr>
              <a:t>Издатель Калинина Г.П., 2008. </a:t>
            </a:r>
            <a:r>
              <a:rPr lang="ru-RU" dirty="0" smtClean="0">
                <a:solidFill>
                  <a:schemeClr val="bg1"/>
                </a:solidFill>
              </a:rPr>
              <a:t>140 </a:t>
            </a:r>
            <a:r>
              <a:rPr lang="ru-RU" dirty="0">
                <a:solidFill>
                  <a:schemeClr val="bg1"/>
                </a:solidFill>
              </a:rPr>
              <a:t>с.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bg1"/>
                </a:solidFill>
              </a:rPr>
              <a:t>4. </a:t>
            </a:r>
            <a:r>
              <a:rPr lang="ru-RU" dirty="0" err="1" smtClean="0">
                <a:solidFill>
                  <a:schemeClr val="bg1"/>
                </a:solidFill>
              </a:rPr>
              <a:t>Ульева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Е.А. Пальчиковые игры для детей 4-7 лет: методическое </a:t>
            </a:r>
            <a:r>
              <a:rPr lang="ru-RU" dirty="0" smtClean="0">
                <a:solidFill>
                  <a:schemeClr val="bg1"/>
                </a:solidFill>
              </a:rPr>
              <a:t>пособие.  М.: </a:t>
            </a:r>
            <a:r>
              <a:rPr lang="ru-RU" dirty="0">
                <a:solidFill>
                  <a:schemeClr val="bg1"/>
                </a:solidFill>
              </a:rPr>
              <a:t>Мозаика-Синтез, 2012. </a:t>
            </a:r>
            <a:r>
              <a:rPr lang="ru-RU" dirty="0" smtClean="0">
                <a:solidFill>
                  <a:schemeClr val="bg1"/>
                </a:solidFill>
              </a:rPr>
              <a:t>48 </a:t>
            </a:r>
            <a:r>
              <a:rPr lang="ru-RU" dirty="0">
                <a:solidFill>
                  <a:schemeClr val="bg1"/>
                </a:solidFill>
              </a:rPr>
              <a:t>с. </a:t>
            </a:r>
          </a:p>
          <a:p>
            <a:pPr marL="0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bg1"/>
                </a:solidFill>
              </a:rPr>
              <a:t>5. </a:t>
            </a:r>
            <a:r>
              <a:rPr lang="ru-RU" dirty="0" err="1" smtClean="0">
                <a:solidFill>
                  <a:schemeClr val="bg1"/>
                </a:solidFill>
              </a:rPr>
              <a:t>Хвостовцев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А.Ю. Развиваем мелкую моторику. Комплекс упражнений «Умные ручки»: методическое </a:t>
            </a:r>
            <a:r>
              <a:rPr lang="ru-RU" dirty="0" smtClean="0">
                <a:solidFill>
                  <a:schemeClr val="bg1"/>
                </a:solidFill>
              </a:rPr>
              <a:t>пособие. Н.: </a:t>
            </a:r>
            <a:r>
              <a:rPr lang="ru-RU" dirty="0">
                <a:solidFill>
                  <a:schemeClr val="bg1"/>
                </a:solidFill>
              </a:rPr>
              <a:t>Сибирское университетское издательство, 2010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176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481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962" y="507694"/>
            <a:ext cx="6916750" cy="1524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Интернет ресурсы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8962" y="1340768"/>
            <a:ext cx="8421914" cy="4703774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u="sng" dirty="0">
                <a:solidFill>
                  <a:schemeClr val="bg1"/>
                </a:solidFill>
                <a:hlinkClick r:id="rId2"/>
              </a:rPr>
              <a:t>https://clck.ru/aqDmX</a:t>
            </a:r>
            <a:r>
              <a:rPr lang="ru-RU" dirty="0">
                <a:solidFill>
                  <a:schemeClr val="bg1"/>
                </a:solidFill>
              </a:rPr>
              <a:t> - Видео с пальчиковыми играми</a:t>
            </a:r>
          </a:p>
          <a:p>
            <a:r>
              <a:rPr lang="ru-RU" dirty="0">
                <a:solidFill>
                  <a:schemeClr val="bg1"/>
                </a:solidFill>
              </a:rPr>
              <a:t>2. </a:t>
            </a:r>
            <a:r>
              <a:rPr lang="ru-RU" u="sng" dirty="0">
                <a:solidFill>
                  <a:schemeClr val="bg1"/>
                </a:solidFill>
                <a:hlinkClick r:id="rId3"/>
              </a:rPr>
              <a:t>https://multi-mama.ru/palchikovye-igry-dlya-detej/</a:t>
            </a:r>
            <a:r>
              <a:rPr lang="ru-RU" dirty="0">
                <a:solidFill>
                  <a:schemeClr val="bg1"/>
                </a:solidFill>
              </a:rPr>
              <a:t> - Картотека игр</a:t>
            </a:r>
          </a:p>
          <a:p>
            <a:r>
              <a:rPr lang="ru-RU" dirty="0">
                <a:solidFill>
                  <a:schemeClr val="bg1"/>
                </a:solidFill>
              </a:rPr>
              <a:t>3. </a:t>
            </a:r>
            <a:r>
              <a:rPr lang="ru-RU" u="sng" dirty="0">
                <a:solidFill>
                  <a:schemeClr val="bg1"/>
                </a:solidFill>
                <a:hlinkClick r:id="rId4"/>
              </a:rPr>
              <a:t>https://clck.ru/aqDoG</a:t>
            </a:r>
            <a:r>
              <a:rPr lang="ru-RU" dirty="0">
                <a:solidFill>
                  <a:schemeClr val="bg1"/>
                </a:solidFill>
              </a:rPr>
              <a:t> – Видео с вариантами артикуляционной гимнастики</a:t>
            </a:r>
          </a:p>
          <a:p>
            <a:r>
              <a:rPr lang="ru-RU" dirty="0">
                <a:solidFill>
                  <a:schemeClr val="bg1"/>
                </a:solidFill>
              </a:rPr>
              <a:t>4. </a:t>
            </a:r>
            <a:r>
              <a:rPr lang="ru-RU" u="sng" dirty="0">
                <a:solidFill>
                  <a:schemeClr val="bg1"/>
                </a:solidFill>
                <a:hlinkClick r:id="rId5"/>
              </a:rPr>
              <a:t>https://defectolog.ru/</a:t>
            </a:r>
            <a:r>
              <a:rPr lang="ru-RU" dirty="0">
                <a:solidFill>
                  <a:schemeClr val="bg1"/>
                </a:solidFill>
              </a:rPr>
              <a:t> - сайт для дефектологов</a:t>
            </a:r>
          </a:p>
          <a:p>
            <a:r>
              <a:rPr lang="ru-RU" dirty="0">
                <a:solidFill>
                  <a:schemeClr val="bg1"/>
                </a:solidFill>
              </a:rPr>
              <a:t>5. </a:t>
            </a:r>
            <a:r>
              <a:rPr lang="ru-RU" u="sng" dirty="0">
                <a:solidFill>
                  <a:schemeClr val="bg1"/>
                </a:solidFill>
                <a:hlinkClick r:id="rId6"/>
              </a:rPr>
              <a:t>http://logoportal.ru/</a:t>
            </a:r>
            <a:r>
              <a:rPr lang="ru-RU" dirty="0">
                <a:solidFill>
                  <a:schemeClr val="bg1"/>
                </a:solidFill>
              </a:rPr>
              <a:t> - логопедический портал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949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59916" y="476250"/>
            <a:ext cx="9288909" cy="56165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700" b="1" dirty="0">
                <a:solidFill>
                  <a:schemeClr val="bg1"/>
                </a:solidFill>
              </a:rPr>
              <a:t>Цель </a:t>
            </a:r>
            <a:r>
              <a:rPr lang="ru-RU" sz="2700" b="1" dirty="0" smtClean="0">
                <a:solidFill>
                  <a:schemeClr val="bg1"/>
                </a:solidFill>
              </a:rPr>
              <a:t>лекции</a:t>
            </a:r>
            <a:endParaRPr lang="ru-RU" sz="27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Ознакомление с </a:t>
            </a:r>
            <a:r>
              <a:rPr lang="ru-RU" sz="2700" dirty="0">
                <a:solidFill>
                  <a:schemeClr val="bg1"/>
                </a:solidFill>
              </a:rPr>
              <a:t>причинами речевых нарушений детей дошкольного и младшего школьного </a:t>
            </a:r>
            <a:r>
              <a:rPr lang="ru-RU" sz="2700" dirty="0" smtClean="0">
                <a:solidFill>
                  <a:schemeClr val="bg1"/>
                </a:solidFill>
              </a:rPr>
              <a:t>возраста.</a:t>
            </a:r>
            <a:endParaRPr lang="ru-RU" sz="27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1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/>
                </a:solidFill>
              </a:rPr>
              <a:t>Задачи</a:t>
            </a:r>
            <a:r>
              <a:rPr lang="ru-RU" sz="2700" b="1" dirty="0">
                <a:solidFill>
                  <a:schemeClr val="bg1"/>
                </a:solidFill>
              </a:rPr>
              <a:t>: </a:t>
            </a:r>
            <a:endParaRPr lang="ru-RU" sz="2700" dirty="0">
              <a:solidFill>
                <a:schemeClr val="bg1"/>
              </a:solidFill>
            </a:endParaRPr>
          </a:p>
          <a:p>
            <a:pPr lvl="0"/>
            <a:r>
              <a:rPr lang="ru-RU" sz="2700" dirty="0">
                <a:solidFill>
                  <a:schemeClr val="bg1"/>
                </a:solidFill>
              </a:rPr>
              <a:t>р</a:t>
            </a:r>
            <a:r>
              <a:rPr lang="ru-RU" sz="2700" dirty="0" smtClean="0">
                <a:solidFill>
                  <a:schemeClr val="bg1"/>
                </a:solidFill>
              </a:rPr>
              <a:t>азвитие </a:t>
            </a:r>
            <a:r>
              <a:rPr lang="ru-RU" sz="2700" dirty="0">
                <a:solidFill>
                  <a:schemeClr val="bg1"/>
                </a:solidFill>
              </a:rPr>
              <a:t>представлений у будущих дефектологов о биологических причинах нарушений речевого развития ребенка</a:t>
            </a:r>
          </a:p>
          <a:p>
            <a:pPr lvl="0"/>
            <a:r>
              <a:rPr lang="ru-RU" sz="2700" dirty="0">
                <a:solidFill>
                  <a:schemeClr val="bg1"/>
                </a:solidFill>
              </a:rPr>
              <a:t>и</a:t>
            </a:r>
            <a:r>
              <a:rPr lang="ru-RU" sz="2700" dirty="0" smtClean="0">
                <a:solidFill>
                  <a:schemeClr val="bg1"/>
                </a:solidFill>
              </a:rPr>
              <a:t>нформирование </a:t>
            </a:r>
            <a:r>
              <a:rPr lang="ru-RU" sz="2700" dirty="0">
                <a:solidFill>
                  <a:schemeClr val="bg1"/>
                </a:solidFill>
              </a:rPr>
              <a:t>слушателей о социальных факторах нарушений в развитии речи детей</a:t>
            </a:r>
          </a:p>
          <a:p>
            <a:pPr lvl="0"/>
            <a:r>
              <a:rPr lang="ru-RU" sz="2700" dirty="0">
                <a:solidFill>
                  <a:schemeClr val="bg1"/>
                </a:solidFill>
              </a:rPr>
              <a:t>с</a:t>
            </a:r>
            <a:r>
              <a:rPr lang="ru-RU" sz="2700" dirty="0" smtClean="0">
                <a:solidFill>
                  <a:schemeClr val="bg1"/>
                </a:solidFill>
              </a:rPr>
              <a:t>овершенствование </a:t>
            </a:r>
            <a:r>
              <a:rPr lang="ru-RU" sz="2700" dirty="0">
                <a:solidFill>
                  <a:schemeClr val="bg1"/>
                </a:solidFill>
              </a:rPr>
              <a:t>знаний об особенностях сбора анамнеза в выявлении причин речевых нарушений ребенка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7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1924" y="260648"/>
            <a:ext cx="885698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>
                <a:solidFill>
                  <a:schemeClr val="bg1"/>
                </a:solidFill>
              </a:rPr>
              <a:t>Форма лекционного занятия:</a:t>
            </a:r>
          </a:p>
          <a:p>
            <a:r>
              <a:rPr lang="ru-RU" sz="2700" dirty="0" smtClean="0">
                <a:solidFill>
                  <a:schemeClr val="bg1"/>
                </a:solidFill>
              </a:rPr>
              <a:t>Очная</a:t>
            </a:r>
          </a:p>
          <a:p>
            <a:endParaRPr lang="ru-RU" sz="1000" dirty="0">
              <a:solidFill>
                <a:schemeClr val="bg1"/>
              </a:solidFill>
            </a:endParaRPr>
          </a:p>
          <a:p>
            <a:r>
              <a:rPr lang="ru-RU" sz="2700" b="1" dirty="0">
                <a:solidFill>
                  <a:schemeClr val="bg1"/>
                </a:solidFill>
              </a:rPr>
              <a:t>Тип лекционного занятия</a:t>
            </a:r>
          </a:p>
          <a:p>
            <a:r>
              <a:rPr lang="ru-RU" sz="2700" dirty="0" smtClean="0">
                <a:solidFill>
                  <a:schemeClr val="bg1"/>
                </a:solidFill>
              </a:rPr>
              <a:t>Лекция</a:t>
            </a:r>
          </a:p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2700" b="1" dirty="0" smtClean="0">
                <a:solidFill>
                  <a:schemeClr val="bg1"/>
                </a:solidFill>
              </a:rPr>
              <a:t>Наглядный </a:t>
            </a:r>
            <a:r>
              <a:rPr lang="ru-RU" sz="2700" b="1" dirty="0">
                <a:solidFill>
                  <a:schemeClr val="bg1"/>
                </a:solidFill>
              </a:rPr>
              <a:t>материал </a:t>
            </a:r>
            <a:endParaRPr lang="ru-RU" sz="2700" b="1" dirty="0" smtClean="0">
              <a:solidFill>
                <a:schemeClr val="bg1"/>
              </a:solidFill>
            </a:endParaRPr>
          </a:p>
          <a:p>
            <a:r>
              <a:rPr lang="ru-RU" sz="2700" dirty="0" smtClean="0">
                <a:solidFill>
                  <a:schemeClr val="bg1"/>
                </a:solidFill>
              </a:rPr>
              <a:t>Презентация, </a:t>
            </a:r>
            <a:r>
              <a:rPr lang="ru-RU" sz="2700" dirty="0">
                <a:solidFill>
                  <a:schemeClr val="bg1"/>
                </a:solidFill>
              </a:rPr>
              <a:t>учебные пособия, </a:t>
            </a:r>
            <a:r>
              <a:rPr lang="ru-RU" sz="2700" dirty="0" smtClean="0">
                <a:solidFill>
                  <a:schemeClr val="bg1"/>
                </a:solidFill>
              </a:rPr>
              <a:t>статьи.</a:t>
            </a:r>
          </a:p>
          <a:p>
            <a:endParaRPr lang="ru-RU" sz="1000" dirty="0">
              <a:solidFill>
                <a:schemeClr val="bg1"/>
              </a:solidFill>
            </a:endParaRPr>
          </a:p>
          <a:p>
            <a:pPr algn="just"/>
            <a:r>
              <a:rPr lang="ru-RU" sz="2700" b="1" dirty="0" smtClean="0">
                <a:solidFill>
                  <a:schemeClr val="bg1"/>
                </a:solidFill>
              </a:rPr>
              <a:t>Приемы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dirty="0">
                <a:solidFill>
                  <a:schemeClr val="bg1"/>
                </a:solidFill>
              </a:rPr>
              <a:t>О</a:t>
            </a:r>
            <a:r>
              <a:rPr lang="ru-RU" sz="2700" dirty="0" smtClean="0">
                <a:solidFill>
                  <a:schemeClr val="bg1"/>
                </a:solidFill>
              </a:rPr>
              <a:t>бращение </a:t>
            </a:r>
            <a:r>
              <a:rPr lang="ru-RU" sz="2700" dirty="0">
                <a:solidFill>
                  <a:schemeClr val="bg1"/>
                </a:solidFill>
              </a:rPr>
              <a:t>к опыту </a:t>
            </a:r>
            <a:r>
              <a:rPr lang="ru-RU" sz="2700" dirty="0" smtClean="0">
                <a:solidFill>
                  <a:schemeClr val="bg1"/>
                </a:solidFill>
              </a:rPr>
              <a:t>слушателей,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dirty="0" smtClean="0">
                <a:solidFill>
                  <a:schemeClr val="bg1"/>
                </a:solidFill>
              </a:rPr>
              <a:t>визуализация информации,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dirty="0" smtClean="0">
                <a:solidFill>
                  <a:schemeClr val="bg1"/>
                </a:solidFill>
              </a:rPr>
              <a:t>консультация </a:t>
            </a:r>
            <a:r>
              <a:rPr lang="ru-RU" sz="2700" dirty="0">
                <a:solidFill>
                  <a:schemeClr val="bg1"/>
                </a:solidFill>
              </a:rPr>
              <a:t>по выполнению самостоятельной работы и подготовке к практическому занятию. </a:t>
            </a:r>
          </a:p>
        </p:txBody>
      </p:sp>
    </p:spTree>
    <p:extLst>
      <p:ext uri="{BB962C8B-B14F-4D97-AF65-F5344CB8AC3E}">
        <p14:creationId xmlns:p14="http://schemas.microsoft.com/office/powerpoint/2010/main" val="21508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441" y="404664"/>
            <a:ext cx="8683943" cy="1325563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В</a:t>
            </a:r>
            <a:r>
              <a:rPr lang="ru-RU" sz="2700" b="1" dirty="0" smtClean="0">
                <a:solidFill>
                  <a:schemeClr val="bg1"/>
                </a:solidFill>
              </a:rPr>
              <a:t>опросы </a:t>
            </a:r>
            <a:r>
              <a:rPr lang="ru-RU" sz="2700" b="1" dirty="0">
                <a:solidFill>
                  <a:schemeClr val="bg1"/>
                </a:solidFill>
              </a:rPr>
              <a:t>для </a:t>
            </a:r>
            <a:r>
              <a:rPr lang="ru-RU" sz="2700" b="1" dirty="0" smtClean="0">
                <a:solidFill>
                  <a:schemeClr val="bg1"/>
                </a:solidFill>
              </a:rPr>
              <a:t>рассмотрения</a:t>
            </a:r>
            <a:r>
              <a:rPr lang="ru-RU" sz="2700" dirty="0">
                <a:solidFill>
                  <a:schemeClr val="bg1"/>
                </a:solidFill>
              </a:rPr>
              <a:t/>
            </a:r>
            <a:br>
              <a:rPr lang="ru-RU" sz="2700" dirty="0">
                <a:solidFill>
                  <a:schemeClr val="bg1"/>
                </a:solidFill>
              </a:rPr>
            </a:b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441" y="1600201"/>
            <a:ext cx="8683943" cy="492514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 </a:t>
            </a:r>
            <a:r>
              <a:rPr lang="ru-RU" sz="2700" dirty="0" smtClean="0">
                <a:solidFill>
                  <a:schemeClr val="bg1"/>
                </a:solidFill>
              </a:rPr>
              <a:t>1</a:t>
            </a:r>
            <a:r>
              <a:rPr lang="ru-RU" sz="2700" dirty="0">
                <a:solidFill>
                  <a:schemeClr val="bg1"/>
                </a:solidFill>
              </a:rPr>
              <a:t>. Медико-биологические отягощения анамнеза. </a:t>
            </a:r>
            <a:r>
              <a:rPr lang="ru-RU" sz="2700" dirty="0" err="1">
                <a:solidFill>
                  <a:schemeClr val="bg1"/>
                </a:solidFill>
              </a:rPr>
              <a:t>Гипоксически</a:t>
            </a:r>
            <a:r>
              <a:rPr lang="ru-RU" sz="2700" dirty="0">
                <a:solidFill>
                  <a:schemeClr val="bg1"/>
                </a:solidFill>
              </a:rPr>
              <a:t>-ишемическое повреждение мозга, аномалии и дисплазии мозга, </a:t>
            </a:r>
            <a:r>
              <a:rPr lang="ru-RU" sz="2700" dirty="0" err="1">
                <a:solidFill>
                  <a:schemeClr val="bg1"/>
                </a:solidFill>
              </a:rPr>
              <a:t>нейроинфекции</a:t>
            </a:r>
            <a:r>
              <a:rPr lang="ru-RU" sz="2700" dirty="0">
                <a:solidFill>
                  <a:schemeClr val="bg1"/>
                </a:solidFill>
              </a:rPr>
              <a:t>, родовой травматизм, наследственные </a:t>
            </a:r>
            <a:r>
              <a:rPr lang="ru-RU" sz="2700" dirty="0" smtClean="0">
                <a:solidFill>
                  <a:schemeClr val="bg1"/>
                </a:solidFill>
              </a:rPr>
              <a:t>болезни. </a:t>
            </a:r>
            <a:r>
              <a:rPr lang="ru-RU" sz="2700" dirty="0">
                <a:solidFill>
                  <a:schemeClr val="bg1"/>
                </a:solidFill>
              </a:rPr>
              <a:t>Гипоксические поражения ЦНС в неонатальном периоде (30 мин).</a:t>
            </a:r>
          </a:p>
          <a:p>
            <a:pPr marL="0" indent="0" algn="just"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       2</a:t>
            </a:r>
            <a:r>
              <a:rPr lang="ru-RU" sz="2700" dirty="0">
                <a:solidFill>
                  <a:schemeClr val="bg1"/>
                </a:solidFill>
              </a:rPr>
              <a:t>. Асоциальный образ жизни матери как причина речевых и других нарушений в развитии ребенка (злоупотребление будущей мамой алкоголем, никотином, наркотическими веществами) (20 мин).</a:t>
            </a:r>
          </a:p>
          <a:p>
            <a:pPr algn="just"/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48338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68760"/>
            <a:ext cx="936091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spcBef>
                <a:spcPts val="648"/>
              </a:spcBef>
            </a:pPr>
            <a:r>
              <a:rPr lang="ru-RU" sz="2700" dirty="0" smtClean="0">
                <a:solidFill>
                  <a:schemeClr val="bg1"/>
                </a:solidFill>
              </a:rPr>
              <a:t>3. Неблагоприятные </a:t>
            </a:r>
            <a:r>
              <a:rPr lang="ru-RU" sz="2700" dirty="0">
                <a:solidFill>
                  <a:schemeClr val="bg1"/>
                </a:solidFill>
              </a:rPr>
              <a:t>социально-бытовые условия, нарушающие речевое развитие ребенка. Неправильная речь окружающих, двуязычие, дефицит речевых контактов, недостаточное внимание со стороны взрослых к развитию речи ребенка (20 мин).</a:t>
            </a:r>
          </a:p>
          <a:p>
            <a:pPr marL="457200" indent="450215" algn="just">
              <a:spcBef>
                <a:spcPts val="648"/>
              </a:spcBef>
            </a:pPr>
            <a:r>
              <a:rPr lang="ru-RU" sz="2700" dirty="0">
                <a:solidFill>
                  <a:schemeClr val="bg1"/>
                </a:solidFill>
              </a:rPr>
              <a:t>4. Психические травмы, вызывающие </a:t>
            </a:r>
            <a:r>
              <a:rPr lang="ru-RU" sz="2700" dirty="0" err="1">
                <a:solidFill>
                  <a:schemeClr val="bg1"/>
                </a:solidFill>
              </a:rPr>
              <a:t>мутизм</a:t>
            </a:r>
            <a:r>
              <a:rPr lang="ru-RU" sz="2700" dirty="0">
                <a:solidFill>
                  <a:schemeClr val="bg1"/>
                </a:solidFill>
              </a:rPr>
              <a:t>, заикание и другие речевые нарушения. Стресс, сильный испуг, недостаточность положительных эмоциональных контактов между ребенком и взрослым (20 минут).</a:t>
            </a:r>
          </a:p>
          <a:p>
            <a:pPr marL="457200" indent="450215" algn="just">
              <a:spcBef>
                <a:spcPts val="648"/>
              </a:spcBef>
              <a:spcAft>
                <a:spcPts val="0"/>
              </a:spcAft>
            </a:pPr>
            <a:endParaRPr lang="ru-RU" sz="2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42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441" y="274637"/>
            <a:ext cx="8683943" cy="1325563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Задания для подготовки к практическим занятиям</a:t>
            </a:r>
            <a:br>
              <a:rPr lang="ru-RU" sz="27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948" y="1600200"/>
            <a:ext cx="8518436" cy="4277072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7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Изучить материалы программы занятий для детей 3-7 лет «Дельфины». Источник № 4 (из обязательного списка литературы).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2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Проанализировать характер выполнения </a:t>
            </a:r>
            <a:r>
              <a:rPr lang="ru-RU" sz="2700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кинезиологических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упражнений, их эффекты.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7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3</a:t>
            </a:r>
            <a:r>
              <a:rPr lang="ru-RU" sz="27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Изучить Интернет-ресурсы, которые можно предложить в помощь родителям, дефектологам, логопедам.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03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6010" y="188640"/>
            <a:ext cx="6916750" cy="1296144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Задания для самостоятельной </a:t>
            </a:r>
            <a:r>
              <a:rPr lang="ru-RU" sz="2700" b="1" dirty="0" smtClean="0">
                <a:solidFill>
                  <a:schemeClr val="bg1"/>
                </a:solidFill>
              </a:rPr>
              <a:t>работы</a:t>
            </a:r>
            <a:endParaRPr lang="ru-RU" sz="2700" b="1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9916" y="1484784"/>
            <a:ext cx="8928992" cy="4968551"/>
          </a:xfrm>
        </p:spPr>
        <p:txBody>
          <a:bodyPr>
            <a:normAutofit fontScale="40000" lnSpcReduction="20000"/>
          </a:bodyPr>
          <a:lstStyle/>
          <a:p>
            <a:pPr marL="0" lvl="0" indent="0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1. Составить </a:t>
            </a:r>
            <a:r>
              <a:rPr lang="ru-RU" sz="6000" dirty="0">
                <a:solidFill>
                  <a:schemeClr val="bg1"/>
                </a:solidFill>
              </a:rPr>
              <a:t>перечень методик </a:t>
            </a:r>
            <a:r>
              <a:rPr lang="ru-RU" sz="6000" dirty="0" smtClean="0">
                <a:solidFill>
                  <a:schemeClr val="bg1"/>
                </a:solidFill>
              </a:rPr>
              <a:t>нейропсихологической диагностики </a:t>
            </a:r>
            <a:r>
              <a:rPr lang="ru-RU" sz="6000" dirty="0">
                <a:solidFill>
                  <a:schemeClr val="bg1"/>
                </a:solidFill>
              </a:rPr>
              <a:t>детей дошкольного возраста</a:t>
            </a:r>
            <a:r>
              <a:rPr lang="ru-RU" sz="60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 algn="just">
              <a:buNone/>
            </a:pPr>
            <a:endParaRPr lang="ru-RU" sz="2500" dirty="0">
              <a:solidFill>
                <a:schemeClr val="bg1"/>
              </a:solidFill>
            </a:endParaRPr>
          </a:p>
          <a:p>
            <a:pPr marL="0" lvl="0" indent="0" algn="just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2. Составить </a:t>
            </a:r>
            <a:r>
              <a:rPr lang="ru-RU" sz="6000" dirty="0">
                <a:solidFill>
                  <a:schemeClr val="bg1"/>
                </a:solidFill>
              </a:rPr>
              <a:t>презентацию в описание комплекса </a:t>
            </a:r>
            <a:r>
              <a:rPr lang="ru-RU" sz="6000" dirty="0" err="1">
                <a:solidFill>
                  <a:schemeClr val="bg1"/>
                </a:solidFill>
              </a:rPr>
              <a:t>кинезиологических</a:t>
            </a:r>
            <a:r>
              <a:rPr lang="ru-RU" sz="6000" dirty="0">
                <a:solidFill>
                  <a:schemeClr val="bg1"/>
                </a:solidFill>
              </a:rPr>
              <a:t> упражнений (Презентация </a:t>
            </a:r>
            <a:r>
              <a:rPr lang="en-US" sz="6000" dirty="0">
                <a:solidFill>
                  <a:schemeClr val="bg1"/>
                </a:solidFill>
              </a:rPr>
              <a:t>PowerPoint</a:t>
            </a:r>
            <a:r>
              <a:rPr lang="ru-RU" sz="6000" dirty="0">
                <a:solidFill>
                  <a:schemeClr val="bg1"/>
                </a:solidFill>
              </a:rPr>
              <a:t>, количество слайдов не менее 10,  материалы должны включать картинки с упражнениями и описание их выполнения</a:t>
            </a:r>
            <a:r>
              <a:rPr lang="ru-RU" sz="6000" dirty="0" smtClean="0">
                <a:solidFill>
                  <a:schemeClr val="bg1"/>
                </a:solidFill>
              </a:rPr>
              <a:t>).</a:t>
            </a:r>
          </a:p>
          <a:p>
            <a:pPr marL="0" lvl="0" indent="0" algn="just">
              <a:buNone/>
            </a:pPr>
            <a:endParaRPr lang="ru-RU" sz="2500" dirty="0">
              <a:solidFill>
                <a:schemeClr val="bg1"/>
              </a:solidFill>
            </a:endParaRPr>
          </a:p>
          <a:p>
            <a:pPr marL="0" lvl="0" indent="0" algn="just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3.  Разработать </a:t>
            </a:r>
            <a:r>
              <a:rPr lang="ru-RU" sz="6000" dirty="0">
                <a:solidFill>
                  <a:schemeClr val="bg1"/>
                </a:solidFill>
              </a:rPr>
              <a:t>сценарий консультации для родителей ребенка с речевым нарушением по теме развития мелкой моторики.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5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3972" y="188640"/>
            <a:ext cx="8352928" cy="1080120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</a:rPr>
              <a:t>Обязательная </a:t>
            </a:r>
            <a:r>
              <a:rPr lang="ru-RU" sz="2700" b="1" dirty="0" smtClean="0">
                <a:solidFill>
                  <a:schemeClr val="bg1"/>
                </a:solidFill>
              </a:rPr>
              <a:t>литература</a:t>
            </a:r>
            <a:endParaRPr lang="ru-RU" sz="2700" b="1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9916" y="836712"/>
            <a:ext cx="9145016" cy="568863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 err="1" smtClean="0">
                <a:solidFill>
                  <a:schemeClr val="bg1"/>
                </a:solidFill>
              </a:rPr>
              <a:t>Глозман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Ж. М. Нейропсихология детского возраста: учеб. пособие для студентов </a:t>
            </a:r>
            <a:r>
              <a:rPr lang="ru-RU" dirty="0" smtClean="0">
                <a:solidFill>
                  <a:schemeClr val="bg1"/>
                </a:solidFill>
              </a:rPr>
              <a:t>вузов. М.: </a:t>
            </a:r>
            <a:r>
              <a:rPr lang="ru-RU" dirty="0">
                <a:solidFill>
                  <a:schemeClr val="bg1"/>
                </a:solidFill>
              </a:rPr>
              <a:t>Изд. центр "Академия", 2009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268 с.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2. Репина </a:t>
            </a:r>
            <a:r>
              <a:rPr lang="ru-RU" dirty="0">
                <a:solidFill>
                  <a:schemeClr val="bg1"/>
                </a:solidFill>
              </a:rPr>
              <a:t>З. А. Нейропсихологическое изучение детей с тяжелыми нарушениями речи: учебник для студентов дефектологических факультетов педагогических </a:t>
            </a:r>
            <a:r>
              <a:rPr lang="ru-RU" dirty="0" smtClean="0">
                <a:solidFill>
                  <a:schemeClr val="bg1"/>
                </a:solidFill>
              </a:rPr>
              <a:t>вузов. Е.: </a:t>
            </a:r>
            <a:r>
              <a:rPr lang="ru-RU" dirty="0">
                <a:solidFill>
                  <a:schemeClr val="bg1"/>
                </a:solidFill>
              </a:rPr>
              <a:t>Издатель Калинина Г.П., 2008.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140 с.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err="1" smtClean="0">
                <a:solidFill>
                  <a:schemeClr val="bg1"/>
                </a:solidFill>
              </a:rPr>
              <a:t>Глозман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Ж. М. Нейропсихология детского возраста: учеб. пособие для студентов </a:t>
            </a:r>
            <a:r>
              <a:rPr lang="ru-RU" dirty="0" smtClean="0">
                <a:solidFill>
                  <a:schemeClr val="bg1"/>
                </a:solidFill>
              </a:rPr>
              <a:t>вузов. М.: </a:t>
            </a:r>
            <a:r>
              <a:rPr lang="ru-RU" dirty="0">
                <a:solidFill>
                  <a:schemeClr val="bg1"/>
                </a:solidFill>
              </a:rPr>
              <a:t>Изд. центр "Академия", 2009. </a:t>
            </a:r>
            <a:r>
              <a:rPr lang="ru-RU" dirty="0" smtClean="0">
                <a:solidFill>
                  <a:schemeClr val="bg1"/>
                </a:solidFill>
              </a:rPr>
              <a:t>268 </a:t>
            </a:r>
            <a:r>
              <a:rPr lang="ru-RU" dirty="0">
                <a:solidFill>
                  <a:schemeClr val="bg1"/>
                </a:solidFill>
              </a:rPr>
              <a:t>с.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4. Семенович </a:t>
            </a:r>
            <a:r>
              <a:rPr lang="ru-RU" dirty="0">
                <a:solidFill>
                  <a:schemeClr val="bg1"/>
                </a:solidFill>
              </a:rPr>
              <a:t>А.В. Нейропсихологическая коррекция в детском возрасте. Метод замещающего онтогенеза: Учебное пособие. – </a:t>
            </a:r>
            <a:r>
              <a:rPr lang="ru-RU" dirty="0" smtClean="0">
                <a:solidFill>
                  <a:schemeClr val="bg1"/>
                </a:solidFill>
              </a:rPr>
              <a:t>М.: </a:t>
            </a:r>
            <a:r>
              <a:rPr lang="ru-RU" dirty="0">
                <a:solidFill>
                  <a:schemeClr val="bg1"/>
                </a:solidFill>
              </a:rPr>
              <a:t>Генезис, 2007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474 с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85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897</TotalTime>
  <Words>1005</Words>
  <Application>Microsoft Office PowerPoint</Application>
  <PresentationFormat>Произвольный</PresentationFormat>
  <Paragraphs>98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Wingdings 3</vt:lpstr>
      <vt:lpstr>Сектор</vt:lpstr>
      <vt:lpstr>Анамнестические факторы речевых нарушений в дошкольном и младшем школьном возрасте</vt:lpstr>
      <vt:lpstr>Презентация PowerPoint</vt:lpstr>
      <vt:lpstr>Презентация PowerPoint</vt:lpstr>
      <vt:lpstr>Презентация PowerPoint</vt:lpstr>
      <vt:lpstr>Вопросы для рассмотрения </vt:lpstr>
      <vt:lpstr>Презентация PowerPoint</vt:lpstr>
      <vt:lpstr>Задания для подготовки к практическим занятиям </vt:lpstr>
      <vt:lpstr>Задания для самостоятельной работы</vt:lpstr>
      <vt:lpstr>Обязательная литература</vt:lpstr>
      <vt:lpstr>Дополнительная литература</vt:lpstr>
      <vt:lpstr>Презентация PowerPoint</vt:lpstr>
      <vt:lpstr>Презентация PowerPoint</vt:lpstr>
      <vt:lpstr>Задачи</vt:lpstr>
      <vt:lpstr>План </vt:lpstr>
      <vt:lpstr>Задания для подготовки</vt:lpstr>
      <vt:lpstr>Пальчиковая гимнастика</vt:lpstr>
      <vt:lpstr>Кинезиологические игры и упражнения</vt:lpstr>
      <vt:lpstr>Артикуляционная гимнастика</vt:lpstr>
      <vt:lpstr>Обязательная литература </vt:lpstr>
      <vt:lpstr>Дополнительная литература </vt:lpstr>
      <vt:lpstr>Интернет ресурсы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Анамнестические факторы речевых нарушений в дошкольном и младшем школьном возрасте</dc:title>
  <dc:creator>Лена</dc:creator>
  <cp:lastModifiedBy>Валерий</cp:lastModifiedBy>
  <cp:revision>51</cp:revision>
  <dcterms:created xsi:type="dcterms:W3CDTF">2022-02-12T06:23:56Z</dcterms:created>
  <dcterms:modified xsi:type="dcterms:W3CDTF">2022-03-31T14:20:23Z</dcterms:modified>
</cp:coreProperties>
</file>