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2" r:id="rId14"/>
    <p:sldId id="273" r:id="rId15"/>
    <p:sldId id="274" r:id="rId16"/>
    <p:sldId id="288" r:id="rId17"/>
    <p:sldId id="289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56" autoAdjust="0"/>
    <p:restoredTop sz="94660"/>
  </p:normalViewPr>
  <p:slideViewPr>
    <p:cSldViewPr snapToGrid="0">
      <p:cViewPr varScale="1">
        <p:scale>
          <a:sx n="50" d="100"/>
          <a:sy n="50" d="100"/>
        </p:scale>
        <p:origin x="-90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BF24-A189-4C80-8FC5-D221082227EA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668B7-0F78-4A53-862A-82BF4468E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9469-C755-449A-9C4B-42529F0D79B8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5B25-ACD1-44AC-BE99-E90708979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4B08-B158-4D4B-B55E-8269CD1328A3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1F064-9A9B-4CD5-96B4-8CE786743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F2288FD5-0755-4B46-814D-F689F1A23302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24800E1-C03B-494B-A3A8-9366D84DC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7850-22CB-4B08-B8F9-2B089FA23801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9854C-2258-4A57-911B-1179AFFF7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898C0-BB99-4833-B890-5BE6268D2829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D46B8-E996-464E-B93C-14CFE27C9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1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5F8FD1-FACC-48DD-9200-3BE1B073A9C9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2D7A51-923C-4843-8F15-EFB025D59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6963" y="758825"/>
            <a:ext cx="10058400" cy="36766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Координация взаимодействия субъектов образовательного процесса при работе с детьми-инвалидами и детьми с ОВЗ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725" y="287338"/>
            <a:ext cx="11737975" cy="14493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сновные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направления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специфика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деятельности каждого из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специалистов группы сопровождения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96963" y="1846263"/>
            <a:ext cx="4937125" cy="4022725"/>
          </a:xfrm>
        </p:spPr>
        <p:txBody>
          <a:bodyPr rtlCol="0">
            <a:normAutofit fontScale="92500" lnSpcReduction="10000"/>
          </a:bodyPr>
          <a:lstStyle/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Педагог-психолог</a:t>
            </a:r>
          </a:p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Социальный педагог</a:t>
            </a:r>
          </a:p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Учитель-дефектолог</a:t>
            </a:r>
          </a:p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Учитель-логопед</a:t>
            </a:r>
          </a:p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Учитель </a:t>
            </a:r>
          </a:p>
          <a:p>
            <a:pPr marL="91440" indent="-91440" fontAlgn="auto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Классный руководитель</a:t>
            </a:r>
          </a:p>
          <a:p>
            <a:pPr marL="91440" indent="-91440" fontAlgn="auto">
              <a:defRPr/>
            </a:pP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Тьютор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337300" y="2066925"/>
            <a:ext cx="4522788" cy="3598863"/>
          </a:xfrm>
        </p:spPr>
        <p:txBody>
          <a:bodyPr rtlCol="0">
            <a:normAutofit fontScale="92500" lnSpcReduction="10000"/>
          </a:bodyPr>
          <a:lstStyle/>
          <a:p>
            <a:pPr marL="91440" indent="-91440" algn="ctr" fontAlgn="auto">
              <a:defRPr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1440" indent="-91440" algn="ctr" fontAlgn="auto">
              <a:defRPr/>
            </a:pPr>
            <a:endParaRPr lang="ru-RU" sz="3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1440" indent="-91440" algn="ctr" fontAlgn="auto">
              <a:defRPr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Координатор </a:t>
            </a:r>
          </a:p>
          <a:p>
            <a:pPr marL="91440" indent="-91440" algn="ctr" fontAlgn="auto">
              <a:defRPr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по инклюзии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2088" y="287338"/>
            <a:ext cx="11822112" cy="14493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яд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задач, которые должны решаться непосредственно педагогами с привлечением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других специалистов сопровождения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92088" y="1846263"/>
            <a:ext cx="7761287" cy="4022725"/>
          </a:xfrm>
        </p:spPr>
        <p:txBody>
          <a:bodyPr rtlCol="0">
            <a:normAutofit fontScale="92500"/>
          </a:bodyPr>
          <a:lstStyle/>
          <a:p>
            <a:pPr marL="91440" indent="-91440" fontAlgn="auto"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• Сиюминутные проблемы обучения (кратковременное ухудшение усвоения программы обучения: навыков письма, чтения, поведения), которые вызывают тревогу у педагога, но, в связи со своей незначительной продолжительностью, не являются задачей консилиума в целом и психолога, в частности; </a:t>
            </a:r>
          </a:p>
          <a:p>
            <a:pPr marL="91440" indent="-91440" fontAlgn="auto"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• Кратковременные проблемы поведения, связанные, в первую очередь, с ситуацией в семье, с начинающимся заболеванием ребенка (а не с постоянным его болезненным состоянием, «отклоняющимся» психическим статусом, которые, естественно, являются задачей углубленного обследования всеми специалистами); </a:t>
            </a: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8315325" y="1846263"/>
            <a:ext cx="3876675" cy="4022725"/>
          </a:xfrm>
        </p:spPr>
        <p:txBody>
          <a:bodyPr rtlCol="0">
            <a:normAutofit fontScale="92500"/>
          </a:bodyPr>
          <a:lstStyle/>
          <a:p>
            <a:pPr marL="91440" indent="-91440" fontAlgn="auto"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• Разработку программ, воспитательных мер в рамках учебно-воспитательного процесса, рекомендуемых классному руководителю, учителю-предметнику и другим участникам образовательного процесса. </a:t>
            </a: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41989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Основные направления, формы и содержание взаимодействия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команд  сопровождения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Мини - команды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5620" name="Group 20"/>
          <p:cNvGraphicFramePr>
            <a:graphicFrameLocks noGrp="1"/>
          </p:cNvGraphicFramePr>
          <p:nvPr>
            <p:ph idx="4294967295"/>
          </p:nvPr>
        </p:nvGraphicFramePr>
        <p:xfrm>
          <a:off x="404813" y="1846263"/>
          <a:ext cx="11434762" cy="4319587"/>
        </p:xfrm>
        <a:graphic>
          <a:graphicData uri="http://schemas.openxmlformats.org/drawingml/2006/table">
            <a:tbl>
              <a:tblPr/>
              <a:tblGrid>
                <a:gridCol w="2287587"/>
                <a:gridCol w="2287588"/>
                <a:gridCol w="2286000"/>
                <a:gridCol w="2287587"/>
                <a:gridCol w="2286000"/>
              </a:tblGrid>
              <a:tr h="431958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Учитель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Координатор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Специалисты сопровождения инклюзивного класса –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Родители ребенка с ОВЗ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Учитель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Координатор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Учитель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Родители ребенка с ОВЗ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Классный руководитель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Учителя (предметники)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Учитель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Педагог-психолог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Воспитатели ГПД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Педагоги доп.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Координатор по инклюзии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2975" y="2136775"/>
            <a:ext cx="10783888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Координатор по инклюзии - это специалист с высшим педагогическим образованием - коррекционный педагог (учитель-логопед, учитель-дефектолог), методист, </a:t>
            </a:r>
            <a:r>
              <a:rPr lang="ru-RU" sz="2800" b="1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тьютор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социальный педагог или педагог-психолог, имеющие опыт работы с детьми с разными нарушениями развития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0890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сновные 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задачи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деятельности координатора: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0850" y="1273175"/>
            <a:ext cx="11350625" cy="5014913"/>
          </a:xfrm>
        </p:spPr>
        <p:txBody>
          <a:bodyPr rtlCol="0">
            <a:normAutofit fontScale="77500" lnSpcReduction="20000"/>
          </a:bodyPr>
          <a:lstStyle/>
          <a:p>
            <a:pPr marL="91440" indent="-91440" fontAlgn="auto"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поддержка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деятельности администрации в направлении развития инклюзивной культуры в учреждении, формировании инклюзивных ценностей в педагогическом, ученическом и родительском коллективах;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участие в осуществлении инклюзивной политики, определении стратегии и тактики деятельности педагогического коллектива в области инклюзивного образования;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планирование, реализация и анализ конкретных шагов администрации по развитию инклюзивной практики в образовательном учреждении;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поддержка инклюзивной практики: организация условий для инновационной деятельности конкретных педагогов - учителей, воспитателей, специалистов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психолого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педагогического сопровождения;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поиск необходимых ресурсов как «внутри» образовательного учреждения, так и «вне» его;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 планирование, реализация и мониторинг конкретных шагов педагогического коллектива по включению «особых» детей в группу сверстников и в образовательный процесс, оценку адаптации и динамики развития;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 координация взаимодействия в междисциплинарной команде специалистов психолого-педагогического сопровождения, в том числе участников психолого-педагогического консилиума образовательного учреждения;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8. регулирование взаимоотношений между всеми участниками образовательного процесса, предупреждение и разрешение конфликтных ситуаций, поддержка отношений сотрудничества и взаимопомощи;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9.   организация взаимодействия с родителями обучающихся (воспитанников); </a:t>
            </a:r>
          </a:p>
          <a:p>
            <a:pPr marL="91440" indent="-91440" fontAlgn="auto"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10. координация взаимодействия образовательного учреждения с социальными партнерами - учреждениями и организациями, связанными в единую систему инклюзивных образовательных учреждений или заинтересованными в развитии идей и поддержке инклюзивного образования. </a:t>
            </a: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Содержание и конкретные шаги в деятельности координатора по инклюзии в образовательном учреждении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зависит от следующих факторов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39725" y="1846263"/>
            <a:ext cx="11568113" cy="4022725"/>
          </a:xfrm>
        </p:spPr>
        <p:txBody>
          <a:bodyPr rtlCol="0">
            <a:normAutofit fontScale="92500" lnSpcReduction="10000"/>
          </a:bodyPr>
          <a:lstStyle/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общей стратегии органов управления образования и администрации образовательного учреждения в области развития инклюзивного образования;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стадии (этапа) включения образовательного учреждения в работу по развитию инклюзивной политики и практики;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специфики организации работы в образовательном учреждении той или иной ступени образования (детский сад, школа);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подготовленности педагогического коллектива образовательного учреждения;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специфики контингента детей и родителей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участников образовательного процесса;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этапа работы в течение текущего учебного года; </a:t>
            </a:r>
          </a:p>
          <a:p>
            <a:pPr marL="91440" indent="-91440" fontAlgn="auto"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содержания решаемой конкретной организационной задачи. </a:t>
            </a: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7748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500" smtClean="0">
                <a:solidFill>
                  <a:srgbClr val="4D671B"/>
                </a:solidFill>
                <a:latin typeface="Calibri" pitchFamily="34" charset="0"/>
              </a:rPr>
              <a:t> </a:t>
            </a:r>
            <a:r>
              <a:rPr lang="ru-RU" sz="3500" b="1" smtClean="0">
                <a:solidFill>
                  <a:srgbClr val="4D671B"/>
                </a:solidFill>
                <a:latin typeface="Calibri" pitchFamily="34" charset="0"/>
              </a:rPr>
              <a:t>«Внешние» условия, определяющие успешность деятельности координатора по инклюзии: </a:t>
            </a:r>
            <a:r>
              <a:rPr lang="ru-RU" smtClean="0">
                <a:latin typeface="Calibri Light" pitchFamily="34" charset="0"/>
              </a:rPr>
              <a:t/>
            </a:r>
            <a:br>
              <a:rPr lang="ru-RU" smtClean="0">
                <a:latin typeface="Calibri Light" pitchFamily="34" charset="0"/>
              </a:rPr>
            </a:br>
            <a:endParaRPr lang="ru-RU" smtClean="0">
              <a:latin typeface="Calibri Light" pitchFamily="34" charset="0"/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ru-RU" sz="2800" smtClean="0">
                <a:latin typeface="Calibri" pitchFamily="34" charset="0"/>
              </a:rPr>
              <a:t>1. поддержка со стороны администрации и  руководителя образовательного учреждения, понимание функционала координатора, учет его мнения в принятии управленческих решений, касающихся инклюзивной культуры и политики; </a:t>
            </a:r>
          </a:p>
          <a:p>
            <a:endParaRPr lang="ru-RU" sz="2800" smtClean="0">
              <a:latin typeface="Calibri" pitchFamily="34" charset="0"/>
            </a:endParaRPr>
          </a:p>
          <a:p>
            <a:r>
              <a:rPr lang="ru-RU" sz="2800" smtClean="0">
                <a:latin typeface="Calibri" pitchFamily="34" charset="0"/>
              </a:rPr>
              <a:t>2. авторитет в педагогическом коллективе, истинное участие в междисциплинарной команде, положение не «над», а «вместе». </a:t>
            </a: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603250"/>
            <a:ext cx="10058400" cy="15843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500" b="1" smtClean="0">
                <a:solidFill>
                  <a:srgbClr val="4D671B"/>
                </a:solidFill>
                <a:latin typeface="Calibri" pitchFamily="34" charset="0"/>
              </a:rPr>
              <a:t>Роль координатора по инклюзии в междисциплинарной команде </a:t>
            </a:r>
            <a:r>
              <a:rPr lang="ru-RU" sz="4200" smtClean="0">
                <a:latin typeface="Calibri Light" pitchFamily="34" charset="0"/>
              </a:rPr>
              <a:t/>
            </a:r>
            <a:br>
              <a:rPr lang="ru-RU" sz="4200" smtClean="0">
                <a:latin typeface="Calibri Light" pitchFamily="34" charset="0"/>
              </a:rPr>
            </a:br>
            <a:endParaRPr lang="ru-RU" sz="4200" smtClean="0">
              <a:latin typeface="Calibri Ligh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58913" y="2066925"/>
            <a:ext cx="9523412" cy="3595688"/>
          </a:xfrm>
        </p:spPr>
        <p:txBody>
          <a:bodyPr rtlCol="0">
            <a:normAutofit/>
          </a:bodyPr>
          <a:lstStyle/>
          <a:p>
            <a:pPr marL="91440" indent="-91440" fontAlgn="auto">
              <a:lnSpc>
                <a:spcPct val="150000"/>
              </a:lnSpc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Будучи членом администрации ОО или членом команды сопровождения, такой специалист осуществляет не контролирующую функцию, а функцию стимулирования и объединения педагогического коллектива.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Поэтому, являясь членом междисциплинарной команды, он говорит с коллегами на одном профессиональном языке, объединяет вокруг себя тех педагогов, которым действительно интересно работать в новых условиях, помогает и поддерживает специалистов, которые сомневаются в своей профессиональной компетентности в отношении совместного обучения и воспитания детей.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4366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и алгоритм деятельности координатора по инклюзии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/>
        <p:txBody>
          <a:bodyPr rtlCol="0">
            <a:normAutofit/>
          </a:bodyPr>
          <a:lstStyle/>
          <a:p>
            <a:pPr marL="91440" indent="-91440" fontAlgn="auto"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специалистов психолого-педагогического сопровождения в процессе включения детей с ОВЗ и детей с инвалидностью в образовательный процесс 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" indent="-91440" fontAlgn="auto"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smtClean="0">
                <a:solidFill>
                  <a:srgbClr val="4D671B"/>
                </a:solidFill>
                <a:latin typeface="Calibri Light" pitchFamily="34" charset="0"/>
              </a:rPr>
              <a:t>Интеграция и Инклюзия </a:t>
            </a:r>
            <a:br>
              <a:rPr lang="ru-RU" sz="2800" b="1" smtClean="0">
                <a:solidFill>
                  <a:srgbClr val="4D671B"/>
                </a:solidFill>
                <a:latin typeface="Calibri Light" pitchFamily="34" charset="0"/>
              </a:rPr>
            </a:br>
            <a:r>
              <a:rPr lang="ru-RU" sz="2800" b="1" smtClean="0">
                <a:solidFill>
                  <a:srgbClr val="4D671B"/>
                </a:solidFill>
                <a:latin typeface="Calibri Light" pitchFamily="34" charset="0"/>
              </a:rPr>
              <a:t>Совместное обучение детей, имеющих ограниченные возможности здоровья (ОВЗ) и детей с нормативным развитием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96963" y="1846263"/>
            <a:ext cx="4937125" cy="4022725"/>
          </a:xfrm>
        </p:spPr>
        <p:txBody>
          <a:bodyPr rtlCol="0">
            <a:normAutofit/>
          </a:bodyPr>
          <a:lstStyle/>
          <a:p>
            <a:pPr marL="91440" indent="-91440" fontAlgn="auto"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Ребёнок – инвалид </a:t>
            </a:r>
          </a:p>
          <a:p>
            <a:pPr marL="0" indent="0" fontAlgn="auto">
              <a:buFont typeface="Calibri" pitchFamily="34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лицо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его социальной защиты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219825" y="1846263"/>
            <a:ext cx="4935538" cy="4022725"/>
          </a:xfrm>
        </p:spPr>
        <p:txBody>
          <a:bodyPr rtlCol="0">
            <a:normAutofit/>
          </a:bodyPr>
          <a:lstStyle/>
          <a:p>
            <a:pPr marL="91440" indent="-91440" fontAlgn="auto"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Ребёнок с ОВЗ </a:t>
            </a:r>
          </a:p>
          <a:p>
            <a:pPr marL="0" indent="0" fontAlgn="auto">
              <a:buFont typeface="Calibri" pitchFamily="34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обучающийся с ограниченными возможностями здоровья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– физическое лицо, имеющее недостатки в физическом и (или) психологическом развитии, подтвержденные психолого-медико-педагогической комиссией и препятствующие получению образования без создания специальных условий».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7113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Роль и виды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деятельности координатора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2770" name="Объект 2"/>
          <p:cNvSpPr>
            <a:spLocks noGrp="1"/>
          </p:cNvSpPr>
          <p:nvPr>
            <p:ph idx="4294967295"/>
          </p:nvPr>
        </p:nvSpPr>
        <p:spPr>
          <a:xfrm>
            <a:off x="358775" y="1836738"/>
            <a:ext cx="10796588" cy="4022725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Разработчик стратегии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Руководитель/член ППк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Координатор взаимодействия с родителями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Предоставление  информации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Поиск ресурсов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>
                <a:latin typeface="Calibri" pitchFamily="34" charset="0"/>
              </a:rPr>
              <a:t>Поддержка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smtClean="0">
                <a:solidFill>
                  <a:srgbClr val="4D671B"/>
                </a:solidFill>
                <a:latin typeface="Calibri" pitchFamily="34" charset="0"/>
              </a:rPr>
              <a:t>Задачи, которые необходимо решить всем субъектам образовательного процесса при работе с детьми с ОВЗ</a:t>
            </a:r>
            <a:endParaRPr lang="ru-RU" sz="2800" smtClean="0">
              <a:solidFill>
                <a:srgbClr val="4D671B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65175" y="1778000"/>
            <a:ext cx="10944225" cy="3814763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ru-RU" sz="1600" smtClean="0">
                <a:latin typeface="Calibri" pitchFamily="34" charset="0"/>
              </a:rPr>
              <a:t>• познакомиться с нормативно-правовыми основами инклюзивного образования; </a:t>
            </a:r>
          </a:p>
          <a:p>
            <a:pPr>
              <a:lnSpc>
                <a:spcPct val="70000"/>
              </a:lnSpc>
            </a:pPr>
            <a:r>
              <a:rPr lang="ru-RU" sz="1600" smtClean="0">
                <a:latin typeface="Calibri" pitchFamily="34" charset="0"/>
              </a:rPr>
              <a:t/>
            </a:r>
            <a:br>
              <a:rPr lang="ru-RU" sz="1600" smtClean="0">
                <a:latin typeface="Calibri" pitchFamily="34" charset="0"/>
              </a:rPr>
            </a:br>
            <a:r>
              <a:rPr lang="ru-RU" sz="1600" smtClean="0">
                <a:latin typeface="Calibri" pitchFamily="34" charset="0"/>
              </a:rPr>
              <a:t>• научиться координировать процесс обучения и воспитания детей-инвалидов, детей с ограниченными возможностями здоровья в общеобразовательных организациях;</a:t>
            </a:r>
          </a:p>
          <a:p>
            <a:pPr>
              <a:lnSpc>
                <a:spcPct val="70000"/>
              </a:lnSpc>
            </a:pPr>
            <a:r>
              <a:rPr lang="ru-RU" sz="1600" smtClean="0">
                <a:latin typeface="Calibri" pitchFamily="34" charset="0"/>
              </a:rPr>
              <a:t>• научиться планировать и проводить коррекционно-педагогическую работу на специальных занятиях, уроках и во внеурочной деятельности при инклюзивном обучении с учетом индивидуальных психофизических особенностей детей с ОВЗ, зоны ближайшего развития, механизмов вторичных и третичных нарушений; </a:t>
            </a:r>
          </a:p>
          <a:p>
            <a:pPr>
              <a:lnSpc>
                <a:spcPct val="70000"/>
              </a:lnSpc>
            </a:pPr>
            <a:r>
              <a:rPr lang="ru-RU" sz="1600" smtClean="0">
                <a:latin typeface="Calibri" pitchFamily="34" charset="0"/>
              </a:rPr>
              <a:t/>
            </a:r>
            <a:br>
              <a:rPr lang="ru-RU" sz="1600" smtClean="0">
                <a:latin typeface="Calibri" pitchFamily="34" charset="0"/>
              </a:rPr>
            </a:br>
            <a:r>
              <a:rPr lang="ru-RU" sz="1600" smtClean="0">
                <a:latin typeface="Calibri" pitchFamily="34" charset="0"/>
              </a:rPr>
              <a:t>• сформировать глубокие и систематизированные знания психолого-педагогических основ воспитания и обучения детей с ограниченными возможностями здоровья в условиях инклюзивного образования;</a:t>
            </a:r>
          </a:p>
          <a:p>
            <a:pPr>
              <a:lnSpc>
                <a:spcPct val="70000"/>
              </a:lnSpc>
            </a:pPr>
            <a:r>
              <a:rPr lang="ru-RU" sz="1600" smtClean="0">
                <a:latin typeface="Calibri" pitchFamily="34" charset="0"/>
              </a:rPr>
              <a:t>• освоить эффективные приемы и методы работы с педагогами, родителями и детьми с ОВЗ, осуществлять просветительскую и консультативную деятельность.</a:t>
            </a:r>
          </a:p>
          <a:p>
            <a:pPr>
              <a:lnSpc>
                <a:spcPct val="70000"/>
              </a:lnSpc>
            </a:pPr>
            <a:endParaRPr lang="ru-RU" sz="160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Трудности в координации взаимодействия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субъектов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образовательного процесса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140000"/>
              </a:lnSpc>
            </a:pPr>
            <a:endParaRPr lang="ru-RU" sz="1200" i="1" smtClean="0">
              <a:latin typeface="Calibri" pitchFamily="34" charset="0"/>
            </a:endParaRPr>
          </a:p>
          <a:p>
            <a:pPr>
              <a:lnSpc>
                <a:spcPct val="140000"/>
              </a:lnSpc>
            </a:pPr>
            <a:endParaRPr lang="ru-RU" sz="1200" i="1" smtClean="0">
              <a:latin typeface="Calibri" pitchFamily="34" charset="0"/>
            </a:endParaRPr>
          </a:p>
          <a:p>
            <a:pPr>
              <a:lnSpc>
                <a:spcPct val="140000"/>
              </a:lnSpc>
            </a:pPr>
            <a:endParaRPr lang="ru-RU" sz="1200" i="1" smtClean="0">
              <a:latin typeface="Calibri" pitchFamily="34" charset="0"/>
            </a:endParaRPr>
          </a:p>
          <a:p>
            <a:pPr>
              <a:lnSpc>
                <a:spcPct val="140000"/>
              </a:lnSpc>
            </a:pPr>
            <a:r>
              <a:rPr lang="ru-RU" sz="1200" i="1" smtClean="0">
                <a:latin typeface="Calibri" pitchFamily="34" charset="0"/>
              </a:rPr>
              <a:t>Почему же так много трудностей возникает на практике?</a:t>
            </a:r>
          </a:p>
          <a:p>
            <a:pPr>
              <a:lnSpc>
                <a:spcPct val="140000"/>
              </a:lnSpc>
            </a:pPr>
            <a:r>
              <a:rPr lang="ru-RU" sz="1200" i="1" smtClean="0">
                <a:latin typeface="Calibri" pitchFamily="34" charset="0"/>
              </a:rPr>
              <a:t> Почему так много жалоб родителей на то, что они не могут отдать особого ребенка в школу рядом с домом, что их «выпихивают» на домашнее обучение? </a:t>
            </a:r>
          </a:p>
          <a:p>
            <a:pPr>
              <a:lnSpc>
                <a:spcPct val="140000"/>
              </a:lnSpc>
            </a:pPr>
            <a:r>
              <a:rPr lang="ru-RU" sz="1200" i="1" smtClean="0">
                <a:latin typeface="Calibri" pitchFamily="34" charset="0"/>
              </a:rPr>
              <a:t>Какими должны быть первые действия администрации школы и педагогов? </a:t>
            </a:r>
          </a:p>
          <a:p>
            <a:pPr algn="ctr">
              <a:lnSpc>
                <a:spcPct val="140000"/>
              </a:lnSpc>
            </a:pPr>
            <a:endParaRPr lang="ru-RU" sz="1200" i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ru-RU" sz="120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7764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500" b="1" smtClean="0">
                <a:solidFill>
                  <a:srgbClr val="4D671B"/>
                </a:solidFill>
                <a:latin typeface="Calibri" pitchFamily="34" charset="0"/>
              </a:rPr>
              <a:t>Трудности, которые чаще всего возникают на практике при реализации инклюзии </a:t>
            </a:r>
            <a:r>
              <a:rPr lang="ru-RU" sz="5400" smtClean="0">
                <a:latin typeface="Calibri Light" pitchFamily="34" charset="0"/>
              </a:rPr>
              <a:t/>
            </a:r>
            <a:br>
              <a:rPr lang="ru-RU" sz="5400" smtClean="0">
                <a:latin typeface="Calibri Light" pitchFamily="34" charset="0"/>
              </a:rPr>
            </a:br>
            <a:endParaRPr lang="ru-RU" sz="5400" smtClean="0">
              <a:latin typeface="Calibri Light" pitchFamily="34" charset="0"/>
            </a:endParaRPr>
          </a:p>
        </p:txBody>
      </p:sp>
      <p:sp>
        <p:nvSpPr>
          <p:cNvPr id="35842" name="Объект 2"/>
          <p:cNvSpPr>
            <a:spLocks noGrp="1"/>
          </p:cNvSpPr>
          <p:nvPr>
            <p:ph idx="4294967295"/>
          </p:nvPr>
        </p:nvSpPr>
        <p:spPr>
          <a:xfrm>
            <a:off x="461963" y="1846263"/>
            <a:ext cx="11368087" cy="4022725"/>
          </a:xfrm>
        </p:spPr>
        <p:txBody>
          <a:bodyPr/>
          <a:lstStyle/>
          <a:p>
            <a:r>
              <a:rPr lang="ru-RU" sz="1400" smtClean="0">
                <a:latin typeface="Calibri" pitchFamily="34" charset="0"/>
              </a:rPr>
              <a:t>О </a:t>
            </a:r>
            <a:r>
              <a:rPr lang="ru-RU" sz="1400" i="1" smtClean="0">
                <a:latin typeface="Calibri" pitchFamily="34" charset="0"/>
              </a:rPr>
              <a:t>первой трудности</a:t>
            </a:r>
            <a:r>
              <a:rPr lang="ru-RU" sz="1400" smtClean="0">
                <a:latin typeface="Calibri" pitchFamily="34" charset="0"/>
              </a:rPr>
              <a:t> мы уже поговорили: очень часто коллеги спотыкаются о то, что нет нужных специалистов. </a:t>
            </a:r>
          </a:p>
          <a:p>
            <a:r>
              <a:rPr lang="ru-RU" sz="1400" i="1" smtClean="0">
                <a:latin typeface="Calibri" pitchFamily="34" charset="0"/>
              </a:rPr>
              <a:t>Вторая проблема</a:t>
            </a:r>
            <a:r>
              <a:rPr lang="ru-RU" sz="1400" smtClean="0">
                <a:latin typeface="Calibri" pitchFamily="34" charset="0"/>
              </a:rPr>
              <a:t>: когда школа становится по-настоящему инклюзивной, она делается очень привлекательной для родителей. И в эту школу хотят попасть все семьи, которые имеют особенного ребенка. В этом случае существует риск нарушить правильное соотношение нормотипичных учащихся и детей с особыми образовательными потребностями. </a:t>
            </a:r>
          </a:p>
          <a:p>
            <a:r>
              <a:rPr lang="ru-RU" sz="1400" i="1" smtClean="0">
                <a:latin typeface="Calibri" pitchFamily="34" charset="0"/>
              </a:rPr>
              <a:t>Третий</a:t>
            </a:r>
            <a:r>
              <a:rPr lang="ru-RU" sz="1400" smtClean="0">
                <a:latin typeface="Calibri" pitchFamily="34" charset="0"/>
              </a:rPr>
              <a:t> довольно распространенный недостаток – когда специалисты хорошо работают по одному, но нет в коллективе человека, который был бы способен возглавить их деятельность, стать тем самым координатором по инклюзии, который сможет так организовать процесс, чтобы всё работало на пользу каждого ребенка.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19097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Общие требования к педагогам, сопровождающих детей в инклюзивном образовании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866" name="Объект 2"/>
          <p:cNvSpPr>
            <a:spLocks noGrp="1"/>
          </p:cNvSpPr>
          <p:nvPr>
            <p:ph idx="4294967295"/>
          </p:nvPr>
        </p:nvSpPr>
        <p:spPr>
          <a:xfrm>
            <a:off x="169863" y="1846263"/>
            <a:ext cx="11717337" cy="4022725"/>
          </a:xfrm>
        </p:spPr>
        <p:txBody>
          <a:bodyPr/>
          <a:lstStyle/>
          <a:p>
            <a:endParaRPr lang="ru-RU" sz="3600" smtClean="0">
              <a:latin typeface="Calibri" pitchFamily="34" charset="0"/>
            </a:endParaRPr>
          </a:p>
          <a:p>
            <a:r>
              <a:rPr lang="ru-RU" sz="2800" smtClean="0">
                <a:latin typeface="Calibri" pitchFamily="34" charset="0"/>
              </a:rPr>
              <a:t>1) направленность на ребёнка</a:t>
            </a:r>
          </a:p>
          <a:p>
            <a:r>
              <a:rPr lang="ru-RU" sz="2800" smtClean="0">
                <a:latin typeface="Calibri" pitchFamily="34" charset="0"/>
              </a:rPr>
              <a:t>2) интеллектуальная гибкость</a:t>
            </a:r>
          </a:p>
          <a:p>
            <a:r>
              <a:rPr lang="ru-RU" sz="2800" smtClean="0">
                <a:latin typeface="Calibri" pitchFamily="34" charset="0"/>
              </a:rPr>
              <a:t>3) профессиональная компетентность</a:t>
            </a:r>
          </a:p>
          <a:p>
            <a:r>
              <a:rPr lang="ru-RU" sz="2800" smtClean="0">
                <a:latin typeface="Calibri" pitchFamily="34" charset="0"/>
              </a:rPr>
              <a:t>4) поведенческая гибкость</a:t>
            </a: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758825"/>
            <a:ext cx="10058400" cy="3565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Организация совместной работы педагогов и родителей детей с ограниченными возможностями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6963" y="4359275"/>
            <a:ext cx="10058400" cy="1143000"/>
          </a:xfrm>
        </p:spPr>
        <p:txBody>
          <a:bodyPr rtlCol="0"/>
          <a:lstStyle/>
          <a:p>
            <a:pPr fontAlgn="auto"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Сотрудничество, включение, участие, обучение, партнерство - эти понятия обычно используются для определения характера взаимодействий.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Принципы партнерских отношений - добровольность, долговременность и взаимная ответственность </a:t>
            </a:r>
          </a:p>
        </p:txBody>
      </p:sp>
      <p:sp>
        <p:nvSpPr>
          <p:cNvPr id="38914" name="Объект 2"/>
          <p:cNvSpPr>
            <a:spLocks noGrp="1"/>
          </p:cNvSpPr>
          <p:nvPr>
            <p:ph idx="4294967295"/>
          </p:nvPr>
        </p:nvSpPr>
        <p:spPr>
          <a:xfrm>
            <a:off x="593725" y="1846263"/>
            <a:ext cx="11209338" cy="4022725"/>
          </a:xfrm>
        </p:spPr>
        <p:txBody>
          <a:bodyPr/>
          <a:lstStyle/>
          <a:p>
            <a:r>
              <a:rPr lang="ru-RU" i="1" smtClean="0">
                <a:latin typeface="Calibri" pitchFamily="34" charset="0"/>
              </a:rPr>
              <a:t>Добровольность</a:t>
            </a:r>
            <a:r>
              <a:rPr lang="ru-RU" smtClean="0">
                <a:latin typeface="Calibri" pitchFamily="34" charset="0"/>
              </a:rPr>
              <a:t>: свободный выбор форм взаимодействия. Осознанность выбора появляется там, где родители подготовлены к такому выбору (с помощью информирования, просвещения и т.д.) и реально оценивают свои возможности (педагогическую компетентность, ресурсы разного рода и т.д.). </a:t>
            </a:r>
          </a:p>
          <a:p>
            <a:r>
              <a:rPr lang="ru-RU" i="1" smtClean="0">
                <a:latin typeface="Calibri" pitchFamily="34" charset="0"/>
              </a:rPr>
              <a:t>Долговременность</a:t>
            </a:r>
            <a:r>
              <a:rPr lang="ru-RU" smtClean="0">
                <a:latin typeface="Calibri" pitchFamily="34" charset="0"/>
              </a:rPr>
              <a:t>: нацеленность субъектов на продолжительный и неоднократный характер взаимодействия. </a:t>
            </a:r>
          </a:p>
          <a:p>
            <a:r>
              <a:rPr lang="ru-RU" i="1" smtClean="0">
                <a:latin typeface="Calibri" pitchFamily="34" charset="0"/>
              </a:rPr>
              <a:t>Взаимная ответственность</a:t>
            </a:r>
            <a:r>
              <a:rPr lang="ru-RU" smtClean="0">
                <a:latin typeface="Calibri" pitchFamily="34" charset="0"/>
              </a:rPr>
              <a:t>. Очень важно понимать, что не всегда родительская ответственность появляется сразу: она воспитывается так же, как и любое качество личности. Необходимо учитывать, что ребенок должен стать еще одним партнером, мнение которого, возможно, отличается от мнения взрослых и который может неожиданно предложить новое решение проблемы или задачи. Таким образом, представление о потребностях детей расширяются за счет мнения самих детей.</a:t>
            </a: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Виды психолого-педагогической помощи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семье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66813" y="2066925"/>
            <a:ext cx="9991725" cy="3595688"/>
          </a:xfrm>
        </p:spPr>
        <p:txBody>
          <a:bodyPr rtlCol="0">
            <a:normAutofit fontScale="92500" lnSpcReduction="10000"/>
          </a:bodyPr>
          <a:lstStyle/>
          <a:p>
            <a:pPr marL="91440" indent="-91440" fontAlgn="auto">
              <a:defRPr/>
            </a:pP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информирование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специалисты предоставляют семье информацию о закономерностях и особенностях развития ребёнка, о его возможностях и ресурсах, о сущности самого расстройства, которым страдает их ребёнок, о вопросах воспитания и обучения такого ребёнка и т.д.; </a:t>
            </a:r>
          </a:p>
          <a:p>
            <a:pPr marL="91440" indent="-91440" fontAlgn="auto">
              <a:defRPr/>
            </a:pP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индивидуальное консультирование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практическая помощь родителям в поиске решений в проблемных ситуациях, в налаживании конструктивных отношений со своим ребёнком, а также как процесс информирования родителей о нормативно-правовых аспектах будущего семьи, вытаскивание их из «информационного вакуума», прогнозирование возможностей развития и обучения ребёнка; </a:t>
            </a:r>
          </a:p>
          <a:p>
            <a:pPr marL="91440" indent="-91440" fontAlgn="auto">
              <a:defRPr/>
            </a:pP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семейное консультирование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специалист оказывает поддержку в преодолении эмоциональных нарушений в семье, вызываемых появлением «особого» ребёнка; индивидуальные занятия с ребенком в присутствии матери: подбираются эффективные методы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воспитательно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-педагогического воздействия на ход психического развития самого ребёнка и результативные способы обучения родителей коррекционно-развивающим технологиям; групповая работа: организация работы родительских и детско-родительских групп, в которых участникам предоставляется возможность поделиться собственным опытом и узнать об опыте других</a:t>
            </a:r>
          </a:p>
          <a:p>
            <a:pPr marL="0" indent="0" fontAlgn="auto">
              <a:buFont typeface="Calibri" pitchFamily="34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езультат взаимодействия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всех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субъектов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образовательного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96963" y="2073275"/>
            <a:ext cx="10058400" cy="3795713"/>
          </a:xfrm>
        </p:spPr>
        <p:txBody>
          <a:bodyPr rtlCol="0">
            <a:normAutofit/>
          </a:bodyPr>
          <a:lstStyle/>
          <a:p>
            <a:pPr marL="91440" indent="-91440" fontAlgn="auto"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Помощь ребёнку эффективна в том случае, если она адресована именно к нему, а не к абстрактной единице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если в основе помощи положены личные, человеческие отношения. </a:t>
            </a:r>
          </a:p>
          <a:p>
            <a:pPr marL="91440" indent="-91440" fontAlgn="auto"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Сопровождение семьи, воспитывающей ребёнка с ОВЗ, предполагает ориентацию на идею ведения, нахождения рядом, в противовес жёсткому директивному ведению и «конвоированию». Включение семьи в поле взаимодействия с социумом – основной стабилизирующий фактор. </a:t>
            </a:r>
          </a:p>
          <a:p>
            <a:pPr marL="91440" indent="-91440" fontAlgn="auto"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Практика показывает, что психолого-педагогическая помощь оказывается более продуктивной, когда с семьёй работает команда специалистов, действия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которой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хорошо скоординированы и нацелены на общий результат.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287338"/>
            <a:ext cx="10058400" cy="33607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92D050"/>
                </a:solidFill>
                <a:latin typeface="Calibri" panose="020F0502020204030204" pitchFamily="34" charset="0"/>
              </a:rPr>
              <a:t>Спасибо за внимание!</a:t>
            </a:r>
            <a:endParaRPr lang="ru-RU" sz="6000" dirty="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10515600" cy="16367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200" smtClean="0">
                <a:latin typeface="Calibri Light" pitchFamily="34" charset="0"/>
              </a:rPr>
              <a:t/>
            </a:r>
            <a:br>
              <a:rPr lang="ru-RU" sz="4200" smtClean="0">
                <a:latin typeface="Calibri Light" pitchFamily="34" charset="0"/>
              </a:rPr>
            </a:br>
            <a:r>
              <a:rPr lang="ru-RU" sz="2400" b="1" smtClean="0">
                <a:solidFill>
                  <a:srgbClr val="4D671B"/>
                </a:solidFill>
                <a:latin typeface="Calibri Light" pitchFamily="34" charset="0"/>
              </a:rPr>
              <a:t>Категория «обучающийся с ОВЗ» определена не с точки зрения ограничений по здоровью, а с позиции создания специальных условий получения образования исходя из решения коллегиального органа – ПМПК.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5181600" cy="4745038"/>
          </a:xfrm>
        </p:spPr>
        <p:txBody>
          <a:bodyPr/>
          <a:lstStyle/>
          <a:p>
            <a:r>
              <a:rPr lang="ru-RU" sz="2400" smtClean="0">
                <a:latin typeface="Calibri" pitchFamily="34" charset="0"/>
              </a:rPr>
              <a:t>Важно учитывать, что один и тот же обучающийся может быть и инвалидом, и лицом с ОВЗ. В таком случае у него есть и заключение ПМПК, и ИПРА (индивидуальная программа реабилитации (абилитации)) инвалида, с пометкой о необходимости в образовательной реабилитации.</a:t>
            </a:r>
          </a:p>
          <a:p>
            <a:endParaRPr lang="ru-RU" smtClean="0">
              <a:latin typeface="Calibri" pitchFamily="34" charset="0"/>
            </a:endParaRPr>
          </a:p>
        </p:txBody>
      </p:sp>
      <p:sp>
        <p:nvSpPr>
          <p:cNvPr id="15363" name="Объект 3"/>
          <p:cNvSpPr>
            <a:spLocks noGrp="1"/>
          </p:cNvSpPr>
          <p:nvPr>
            <p:ph sz="half" idx="4294967295"/>
          </p:nvPr>
        </p:nvSpPr>
        <p:spPr>
          <a:xfrm>
            <a:off x="6172200" y="1825625"/>
            <a:ext cx="5181600" cy="4745038"/>
          </a:xfrm>
        </p:spPr>
        <p:txBody>
          <a:bodyPr/>
          <a:lstStyle/>
          <a:p>
            <a:r>
              <a:rPr lang="ru-RU" sz="2400" smtClean="0">
                <a:latin typeface="Calibri" pitchFamily="34" charset="0"/>
              </a:rPr>
              <a:t>Соответственно, ребенок-инвалид, не требующий специальных условий для получения образования и не признанный «обучающимся с ОВЗ», получает реабилитационные услуги в иных сферах, например, в здравоохранении или социальной защите, но не в образовании.</a:t>
            </a: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450" y="720725"/>
            <a:ext cx="11441113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Базовым международным актом, направленным на соблюдение равных прав граждан, стала Всеобщая декларация прав человека от 10 декабря 1948 года, содержащая историческое положение, который гласит: </a:t>
            </a:r>
          </a:p>
          <a:p>
            <a:r>
              <a:rPr lang="ru-RU" sz="2800" b="1" i="1">
                <a:solidFill>
                  <a:srgbClr val="4D671B"/>
                </a:solidFill>
                <a:latin typeface="Calibri" pitchFamily="34" charset="0"/>
              </a:rPr>
              <a:t>«Все люди рождаются свободными и равными в своем достоинстве и правах».</a:t>
            </a:r>
            <a:endParaRPr lang="ru-RU" sz="2800">
              <a:solidFill>
                <a:srgbClr val="4D671B"/>
              </a:solidFill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  <a:cs typeface="Times New Roman" pitchFamily="18" charset="0"/>
              </a:rPr>
              <a:t>Современное российское законодательство стремится максимально соответствовать международным стандартам, обеспечивая всем гражданам равные возможности в реализации гражданских, экономических, политических и других прав и свобод. При этом политика государства направлена на то, чтобы социальная защита носила адресный характер и затрагивала все категории граждан, которые в любом обществе признаются социально уязвимыми.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3363" y="287338"/>
            <a:ext cx="11803062" cy="144938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b="1" smtClean="0">
                <a:solidFill>
                  <a:srgbClr val="4D671B"/>
                </a:solidFill>
                <a:latin typeface="Calibri" pitchFamily="34" charset="0"/>
              </a:rPr>
              <a:t>Какими же исключительными правами обладают дети с ОВЗ, и на какие меры социальной поддержки они вправе рассчитывать?</a:t>
            </a:r>
            <a:r>
              <a:rPr lang="ru-RU" sz="4200" smtClean="0">
                <a:latin typeface="Calibri Light" pitchFamily="34" charset="0"/>
              </a:rPr>
              <a:t/>
            </a:r>
            <a:br>
              <a:rPr lang="ru-RU" sz="4200" smtClean="0">
                <a:latin typeface="Calibri Light" pitchFamily="34" charset="0"/>
              </a:rPr>
            </a:br>
            <a:endParaRPr lang="ru-RU" sz="4200" smtClean="0">
              <a:latin typeface="Calibri Light" pitchFamily="34" charset="0"/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sz="half" idx="4294967295"/>
          </p:nvPr>
        </p:nvSpPr>
        <p:spPr>
          <a:xfrm>
            <a:off x="233363" y="1846263"/>
            <a:ext cx="5802312" cy="4022725"/>
          </a:xfrm>
        </p:spPr>
        <p:txBody>
          <a:bodyPr/>
          <a:lstStyle/>
          <a:p>
            <a:r>
              <a:rPr lang="ru-RU" sz="2800" b="1" smtClean="0">
                <a:latin typeface="Calibri" pitchFamily="34" charset="0"/>
              </a:rPr>
              <a:t>Статьей 43 Конституции РФ </a:t>
            </a:r>
            <a:r>
              <a:rPr lang="ru-RU" sz="2800" smtClean="0">
                <a:latin typeface="Calibri" pitchFamily="34" charset="0"/>
              </a:rPr>
              <a:t>закреплены равное право и одновременно обязанность каждого гражданина на получение основного общего образования. При этом обеспечение образования возлагается на родителей, а государство принимает на себя обязательство поддерживать различные формы образования. </a:t>
            </a:r>
          </a:p>
          <a:p>
            <a:endParaRPr lang="ru-RU" smtClean="0">
              <a:latin typeface="Calibri" pitchFamily="34" charset="0"/>
            </a:endParaRPr>
          </a:p>
        </p:txBody>
      </p:sp>
      <p:sp>
        <p:nvSpPr>
          <p:cNvPr id="17411" name="Объект 3"/>
          <p:cNvSpPr>
            <a:spLocks noGrp="1"/>
          </p:cNvSpPr>
          <p:nvPr>
            <p:ph sz="half" idx="4294967295"/>
          </p:nvPr>
        </p:nvSpPr>
        <p:spPr>
          <a:xfrm>
            <a:off x="6035675" y="1736725"/>
            <a:ext cx="6000750" cy="4132263"/>
          </a:xfrm>
        </p:spPr>
        <p:txBody>
          <a:bodyPr/>
          <a:lstStyle/>
          <a:p>
            <a:r>
              <a:rPr lang="ru-RU" sz="2800" b="1" smtClean="0">
                <a:latin typeface="Calibri" pitchFamily="34" charset="0"/>
              </a:rPr>
              <a:t>Статья 39 Конституции РФ </a:t>
            </a:r>
            <a:r>
              <a:rPr lang="ru-RU" sz="2800" smtClean="0">
                <a:latin typeface="Calibri" pitchFamily="34" charset="0"/>
              </a:rPr>
              <a:t>гарантирует социальное обеспечение каждому в случаях, установленных законом. </a:t>
            </a:r>
          </a:p>
          <a:p>
            <a:r>
              <a:rPr lang="ru-RU" b="1" i="1" smtClean="0">
                <a:latin typeface="Calibri" pitchFamily="34" charset="0"/>
              </a:rPr>
              <a:t>Реализация равного права на образование осуществляется в соответствии с Законом об образовании, предусматривающим создание специальных условий для детей, испытывающих затруднения в учебе, тех самых, которые заключением ПМПК признаны детьми с ОВЗ.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55588"/>
            <a:ext cx="11504612" cy="14811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b="1" smtClean="0">
                <a:solidFill>
                  <a:srgbClr val="4D671B"/>
                </a:solidFill>
                <a:latin typeface="Calibri Light" pitchFamily="34" charset="0"/>
              </a:rPr>
              <a:t>Какими же исключительными правами обладают дети с ОВЗ, и на какие меры социальной поддержки они вправе рассчитывать?</a:t>
            </a:r>
            <a:r>
              <a:rPr lang="ru-RU" sz="4200" smtClean="0">
                <a:latin typeface="Calibri Light" pitchFamily="34" charset="0"/>
              </a:rPr>
              <a:t/>
            </a:r>
            <a:br>
              <a:rPr lang="ru-RU" sz="4200" smtClean="0">
                <a:latin typeface="Calibri Light" pitchFamily="34" charset="0"/>
              </a:rPr>
            </a:br>
            <a:endParaRPr lang="ru-RU" sz="4200" smtClean="0">
              <a:latin typeface="Calibri Ligh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68313" y="1846263"/>
            <a:ext cx="5443537" cy="4384675"/>
          </a:xfrm>
        </p:spPr>
        <p:txBody>
          <a:bodyPr rtlCol="0">
            <a:noAutofit/>
          </a:bodyPr>
          <a:lstStyle/>
          <a:p>
            <a:pPr marL="91440" indent="-91440" fontAlgn="auto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Статья 79 </a:t>
            </a:r>
          </a:p>
          <a:p>
            <a:pPr marL="91440" indent="-91440" fontAlgn="auto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ФЗ «Об образовании в РФ»</a:t>
            </a:r>
          </a:p>
          <a:p>
            <a:pPr marL="91440" indent="-91440" fontAlgn="auto"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Организация получения образования обучающимися с ограниченными возможностями здоровья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249988" y="1846263"/>
            <a:ext cx="4905375" cy="4022725"/>
          </a:xfrm>
        </p:spPr>
        <p:txBody>
          <a:bodyPr rtlCol="0">
            <a:normAutofit/>
          </a:bodyPr>
          <a:lstStyle/>
          <a:p>
            <a:pPr marL="91440" indent="-91440" fontAlgn="auto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Статья 39 </a:t>
            </a:r>
          </a:p>
          <a:p>
            <a:pPr marL="91440" indent="-91440" fontAlgn="auto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ФЗ «Об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образовании в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РФ»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91440" indent="-91440" fontAlgn="auto"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Предоставление жилых помещений в общежитиях</a:t>
            </a:r>
          </a:p>
          <a:p>
            <a:pPr marL="91440" indent="-91440" fontAlgn="auto">
              <a:defRPr/>
            </a:pP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96963" y="1785938"/>
            <a:ext cx="10058400" cy="24034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Организация работы с детьми с ОВЗ в образовательных организациях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758825"/>
            <a:ext cx="10058400" cy="29416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Как помочь «особому»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ребёнку</a:t>
            </a: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его семье, педагогам?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6963" y="4452938"/>
            <a:ext cx="10058400" cy="1143000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defRPr/>
            </a:pPr>
            <a:r>
              <a:rPr lang="ru-RU" sz="4000" dirty="0">
                <a:solidFill>
                  <a:schemeClr val="tx1"/>
                </a:solidFill>
                <a:latin typeface="Calibri" panose="020F0502020204030204" pitchFamily="34" charset="0"/>
              </a:rPr>
              <a:t>Группа сопровождения в инклюзивном образовательном пространстве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5588" y="-574675"/>
            <a:ext cx="11588750" cy="25304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Что отличает группу сопровождения в инклюзивном образовательном пространстве: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4294967295"/>
          </p:nvPr>
        </p:nvSpPr>
        <p:spPr>
          <a:xfrm>
            <a:off x="255588" y="1785938"/>
            <a:ext cx="11936412" cy="4465637"/>
          </a:xfrm>
        </p:spPr>
        <p:txBody>
          <a:bodyPr/>
          <a:lstStyle/>
          <a:p>
            <a:r>
              <a:rPr lang="ru-RU" sz="2100" b="1" smtClean="0">
                <a:latin typeface="Calibri" pitchFamily="34" charset="0"/>
              </a:rPr>
              <a:t>• общие ценностные ориентиры</a:t>
            </a:r>
          </a:p>
          <a:p>
            <a:r>
              <a:rPr lang="ru-RU" sz="2100" b="1" smtClean="0">
                <a:latin typeface="Calibri" pitchFamily="34" charset="0"/>
              </a:rPr>
              <a:t>• профессиональная и личностная поддержка друг друга</a:t>
            </a:r>
          </a:p>
          <a:p>
            <a:r>
              <a:rPr lang="ru-RU" sz="2100" b="1" smtClean="0">
                <a:latin typeface="Calibri" pitchFamily="34" charset="0"/>
              </a:rPr>
              <a:t>• единый философский и методологический подход</a:t>
            </a:r>
          </a:p>
          <a:p>
            <a:r>
              <a:rPr lang="ru-RU" sz="2100" b="1" smtClean="0">
                <a:latin typeface="Calibri" pitchFamily="34" charset="0"/>
              </a:rPr>
              <a:t>• взаимодополняемость профессиональных позиций и знаний специалистов в подходе к ребенку и его семье</a:t>
            </a:r>
          </a:p>
          <a:p>
            <a:r>
              <a:rPr lang="ru-RU" sz="2100" b="1" smtClean="0">
                <a:latin typeface="Calibri" pitchFamily="34" charset="0"/>
              </a:rPr>
              <a:t>• единый профессиональный язык</a:t>
            </a:r>
          </a:p>
          <a:p>
            <a:r>
              <a:rPr lang="ru-RU" sz="2100" b="1" smtClean="0">
                <a:latin typeface="Calibri" pitchFamily="34" charset="0"/>
              </a:rPr>
              <a:t>• достоверная информация о продвижении ребенка, динамике его развития</a:t>
            </a:r>
          </a:p>
          <a:p>
            <a:r>
              <a:rPr lang="ru-RU" sz="2100" b="1" smtClean="0">
                <a:latin typeface="Calibri" pitchFamily="34" charset="0"/>
              </a:rPr>
              <a:t>• скоординированность и четкая организация действий</a:t>
            </a:r>
          </a:p>
          <a:p>
            <a:r>
              <a:rPr lang="ru-RU" sz="2100" b="1" smtClean="0">
                <a:latin typeface="Calibri" pitchFamily="34" charset="0"/>
              </a:rPr>
              <a:t>• привлечение дополнительных методических, материальных и других ресурсов </a:t>
            </a:r>
          </a:p>
          <a:p>
            <a:r>
              <a:rPr lang="ru-RU" sz="2100" b="1" smtClean="0">
                <a:latin typeface="Calibri" pitchFamily="34" charset="0"/>
              </a:rPr>
              <a:t>• участие в широком профессиональном сообществе </a:t>
            </a: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Ретро</Template>
  <TotalTime>441</TotalTime>
  <Words>1735</Words>
  <Application>Microsoft Office PowerPoint</Application>
  <PresentationFormat>Произвольный</PresentationFormat>
  <Paragraphs>143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29</vt:i4>
      </vt:variant>
    </vt:vector>
  </HeadingPairs>
  <TitlesOfParts>
    <vt:vector size="40" baseType="lpstr">
      <vt:lpstr>Calibri</vt:lpstr>
      <vt:lpstr>Arial</vt:lpstr>
      <vt:lpstr>Calibri Light</vt:lpstr>
      <vt:lpstr>Times New Roman</vt:lpstr>
      <vt:lpstr>Wingdings</vt:lpstr>
      <vt:lpstr>Ретро</vt:lpstr>
      <vt:lpstr>Ретро</vt:lpstr>
      <vt:lpstr>Ретро</vt:lpstr>
      <vt:lpstr>Ретро</vt:lpstr>
      <vt:lpstr>Ретро</vt:lpstr>
      <vt:lpstr>Ретро</vt:lpstr>
      <vt:lpstr>Координация взаимодействия субъектов образовательного процесса при работе с детьми-инвалидами и детьми с ОВЗ</vt:lpstr>
      <vt:lpstr>Интеграция и Инклюзия  Совместное обучение детей, имеющих ограниченные возможности здоровья (ОВЗ) и детей с нормативным развитием</vt:lpstr>
      <vt:lpstr> Категория «обучающийся с ОВЗ» определена не с точки зрения ограничений по здоровью, а с позиции создания специальных условий получения образования исходя из решения коллегиального органа – ПМПК.</vt:lpstr>
      <vt:lpstr>Слайд 4</vt:lpstr>
      <vt:lpstr>Какими же исключительными правами обладают дети с ОВЗ, и на какие меры социальной поддержки они вправе рассчитывать? </vt:lpstr>
      <vt:lpstr>Какими же исключительными правами обладают дети с ОВЗ, и на какие меры социальной поддержки они вправе рассчитывать? </vt:lpstr>
      <vt:lpstr>Организация работы с детьми с ОВЗ в образовательных организациях </vt:lpstr>
      <vt:lpstr>Как помочь «особому» ребёнку, его семье, педагогам? </vt:lpstr>
      <vt:lpstr>Что отличает группу сопровождения в инклюзивном образовательном пространстве:  </vt:lpstr>
      <vt:lpstr>Основные направления и специфика деятельности каждого из специалистов группы сопровождения</vt:lpstr>
      <vt:lpstr>Ряд задач, которые должны решаться непосредственно педагогами с привлечением других специалистов сопровождения</vt:lpstr>
      <vt:lpstr>Основные направления, формы и содержание взаимодействия команд  сопровождения</vt:lpstr>
      <vt:lpstr>Мини - команды</vt:lpstr>
      <vt:lpstr>Координатор по инклюзии </vt:lpstr>
      <vt:lpstr>Основные задачи деятельности координатора:  </vt:lpstr>
      <vt:lpstr>Содержание и конкретные шаги в деятельности координатора по инклюзии в образовательном учреждении зависит от следующих факторов</vt:lpstr>
      <vt:lpstr> «Внешние» условия, определяющие успешность деятельности координатора по инклюзии:  </vt:lpstr>
      <vt:lpstr>Роль координатора по инклюзии в междисциплинарной команде  </vt:lpstr>
      <vt:lpstr>Направления и алгоритм деятельности координатора по инклюзии</vt:lpstr>
      <vt:lpstr>Роль и виды деятельности координатора </vt:lpstr>
      <vt:lpstr>Задачи, которые необходимо решить всем субъектам образовательного процесса при работе с детьми с ОВЗ</vt:lpstr>
      <vt:lpstr>  Трудности в координации взаимодействия субъектов образовательного процесса  </vt:lpstr>
      <vt:lpstr>Трудности, которые чаще всего возникают на практике при реализации инклюзии  </vt:lpstr>
      <vt:lpstr>Общие требования к педагогам, сопровождающих детей в инклюзивном образовании </vt:lpstr>
      <vt:lpstr>Организация совместной работы педагогов и родителей детей с ограниченными возможностями  </vt:lpstr>
      <vt:lpstr> Принципы партнерских отношений - добровольность, долговременность и взаимная ответственность </vt:lpstr>
      <vt:lpstr>Виды психолого-педагогической помощи семье </vt:lpstr>
      <vt:lpstr>Результат взаимодействия всех субъектов образовательного процесса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Координация взаимодействия субьектов образовательного процесса при работе с детьми-инвалидами и детьми с ОВЗ</dc:title>
  <dc:creator>Pavel</dc:creator>
  <cp:lastModifiedBy>WiZaRd</cp:lastModifiedBy>
  <cp:revision>36</cp:revision>
  <dcterms:created xsi:type="dcterms:W3CDTF">2022-11-13T03:10:39Z</dcterms:created>
  <dcterms:modified xsi:type="dcterms:W3CDTF">2023-02-01T10:39:26Z</dcterms:modified>
</cp:coreProperties>
</file>