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4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F7F4B-4972-4FC8-B4DC-EF382CA5276C}" type="datetimeFigureOut">
              <a:rPr lang="ru-RU" smtClean="0"/>
              <a:t>чт 17.11.22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006-7717-44CB-9E27-166C6A4285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F7F4B-4972-4FC8-B4DC-EF382CA5276C}" type="datetimeFigureOut">
              <a:rPr lang="ru-RU" smtClean="0"/>
              <a:t>чт 17.11.22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006-7717-44CB-9E27-166C6A4285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F7F4B-4972-4FC8-B4DC-EF382CA5276C}" type="datetimeFigureOut">
              <a:rPr lang="ru-RU" smtClean="0"/>
              <a:t>чт 17.11.22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006-7717-44CB-9E27-166C6A4285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F7F4B-4972-4FC8-B4DC-EF382CA5276C}" type="datetimeFigureOut">
              <a:rPr lang="ru-RU" smtClean="0"/>
              <a:t>чт 17.11.22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006-7717-44CB-9E27-166C6A4285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F7F4B-4972-4FC8-B4DC-EF382CA5276C}" type="datetimeFigureOut">
              <a:rPr lang="ru-RU" smtClean="0"/>
              <a:t>чт 17.11.22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006-7717-44CB-9E27-166C6A4285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F7F4B-4972-4FC8-B4DC-EF382CA5276C}" type="datetimeFigureOut">
              <a:rPr lang="ru-RU" smtClean="0"/>
              <a:t>чт 17.11.22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006-7717-44CB-9E27-166C6A4285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F7F4B-4972-4FC8-B4DC-EF382CA5276C}" type="datetimeFigureOut">
              <a:rPr lang="ru-RU" smtClean="0"/>
              <a:t>чт 17.11.22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006-7717-44CB-9E27-166C6A4285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F7F4B-4972-4FC8-B4DC-EF382CA5276C}" type="datetimeFigureOut">
              <a:rPr lang="ru-RU" smtClean="0"/>
              <a:t>чт 17.11.22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006-7717-44CB-9E27-166C6A4285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F7F4B-4972-4FC8-B4DC-EF382CA5276C}" type="datetimeFigureOut">
              <a:rPr lang="ru-RU" smtClean="0"/>
              <a:t>чт 17.11.22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006-7717-44CB-9E27-166C6A4285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F7F4B-4972-4FC8-B4DC-EF382CA5276C}" type="datetimeFigureOut">
              <a:rPr lang="ru-RU" smtClean="0"/>
              <a:t>чт 17.11.22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006-7717-44CB-9E27-166C6A4285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F7F4B-4972-4FC8-B4DC-EF382CA5276C}" type="datetimeFigureOut">
              <a:rPr lang="ru-RU" smtClean="0"/>
              <a:t>чт 17.11.22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FF006-7717-44CB-9E27-166C6A4285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F7F4B-4972-4FC8-B4DC-EF382CA5276C}" type="datetimeFigureOut">
              <a:rPr lang="ru-RU" smtClean="0"/>
              <a:t>чт 17.11.22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6FF006-7717-44CB-9E27-166C6A42855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poiskm.com/song/156725-Bethoven-Lunnaya-Sonata" TargetMode="External"/><Relationship Id="rId2" Type="http://schemas.openxmlformats.org/officeDocument/2006/relationships/hyperlink" Target="http://classic-online.ru/ru/production/23110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5256583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Тематический портфолио по теме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«Особенности поэзии А.А.Фета»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/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Сидоровой </a:t>
            </a:r>
            <a:r>
              <a:rPr lang="ru-RU" b="1">
                <a:solidFill>
                  <a:srgbClr val="0070C0"/>
                </a:solidFill>
              </a:rPr>
              <a:t>Натальи </a:t>
            </a:r>
            <a:r>
              <a:rPr lang="ru-RU" b="1" smtClean="0">
                <a:solidFill>
                  <a:srgbClr val="0070C0"/>
                </a:solidFill>
              </a:rPr>
              <a:t>Юрьевны</a:t>
            </a:r>
            <a:r>
              <a:rPr lang="ru-RU">
                <a:solidFill>
                  <a:srgbClr val="0070C0"/>
                </a:solidFill>
              </a:rPr>
              <a:t/>
            </a:r>
            <a:br>
              <a:rPr lang="ru-RU">
                <a:solidFill>
                  <a:srgbClr val="0070C0"/>
                </a:solidFill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80119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Экзистенциальный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348880"/>
            <a:ext cx="6400800" cy="3289920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«Художнику дорога только одна сторона предметов — их красота»</a:t>
            </a:r>
            <a:r>
              <a:rPr lang="ru-RU" dirty="0" smtClean="0">
                <a:solidFill>
                  <a:srgbClr val="0070C0"/>
                </a:solidFill>
              </a:rPr>
              <a:t> (А.А.Фет).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1249" y="908720"/>
            <a:ext cx="17415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Сформулируйте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864095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0070C0"/>
                </a:solidFill>
              </a:rPr>
              <a:t>Вербально-лингвистический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1340768"/>
            <a:ext cx="5040560" cy="5040560"/>
          </a:xfrm>
        </p:spPr>
        <p:txBody>
          <a:bodyPr>
            <a:normAutofit fontScale="77500" lnSpcReduction="20000"/>
          </a:bodyPr>
          <a:lstStyle/>
          <a:p>
            <a:r>
              <a:rPr lang="ru-RU" sz="3300" dirty="0" smtClean="0">
                <a:solidFill>
                  <a:srgbClr val="0070C0"/>
                </a:solidFill>
              </a:rPr>
              <a:t>Шепот, робкое дыханье.</a:t>
            </a:r>
            <a:br>
              <a:rPr lang="ru-RU" sz="3300" dirty="0" smtClean="0">
                <a:solidFill>
                  <a:srgbClr val="0070C0"/>
                </a:solidFill>
              </a:rPr>
            </a:br>
            <a:r>
              <a:rPr lang="ru-RU" sz="3300" dirty="0" smtClean="0">
                <a:solidFill>
                  <a:srgbClr val="0070C0"/>
                </a:solidFill>
              </a:rPr>
              <a:t>          Трели соловья,</a:t>
            </a:r>
            <a:br>
              <a:rPr lang="ru-RU" sz="3300" dirty="0" smtClean="0">
                <a:solidFill>
                  <a:srgbClr val="0070C0"/>
                </a:solidFill>
              </a:rPr>
            </a:br>
            <a:r>
              <a:rPr lang="ru-RU" sz="3300" dirty="0" smtClean="0">
                <a:solidFill>
                  <a:srgbClr val="0070C0"/>
                </a:solidFill>
              </a:rPr>
              <a:t>Серебро и колыханье</a:t>
            </a:r>
            <a:br>
              <a:rPr lang="ru-RU" sz="3300" dirty="0" smtClean="0">
                <a:solidFill>
                  <a:srgbClr val="0070C0"/>
                </a:solidFill>
              </a:rPr>
            </a:br>
            <a:r>
              <a:rPr lang="ru-RU" sz="3300" dirty="0" smtClean="0">
                <a:solidFill>
                  <a:srgbClr val="0070C0"/>
                </a:solidFill>
              </a:rPr>
              <a:t>          Сонного ручья.</a:t>
            </a:r>
            <a:br>
              <a:rPr lang="ru-RU" sz="3300" dirty="0" smtClean="0">
                <a:solidFill>
                  <a:srgbClr val="0070C0"/>
                </a:solidFill>
              </a:rPr>
            </a:br>
            <a:r>
              <a:rPr lang="ru-RU" sz="3300" dirty="0" smtClean="0">
                <a:solidFill>
                  <a:srgbClr val="0070C0"/>
                </a:solidFill>
              </a:rPr>
              <a:t/>
            </a:r>
            <a:br>
              <a:rPr lang="ru-RU" sz="3300" dirty="0" smtClean="0">
                <a:solidFill>
                  <a:srgbClr val="0070C0"/>
                </a:solidFill>
              </a:rPr>
            </a:br>
            <a:r>
              <a:rPr lang="ru-RU" sz="3300" dirty="0" smtClean="0">
                <a:solidFill>
                  <a:srgbClr val="0070C0"/>
                </a:solidFill>
              </a:rPr>
              <a:t>Свет ночной, ночные тени,</a:t>
            </a:r>
            <a:br>
              <a:rPr lang="ru-RU" sz="3300" dirty="0" smtClean="0">
                <a:solidFill>
                  <a:srgbClr val="0070C0"/>
                </a:solidFill>
              </a:rPr>
            </a:br>
            <a:r>
              <a:rPr lang="ru-RU" sz="3300" dirty="0" smtClean="0">
                <a:solidFill>
                  <a:srgbClr val="0070C0"/>
                </a:solidFill>
              </a:rPr>
              <a:t>          Тени без конца,</a:t>
            </a:r>
            <a:br>
              <a:rPr lang="ru-RU" sz="3300" dirty="0" smtClean="0">
                <a:solidFill>
                  <a:srgbClr val="0070C0"/>
                </a:solidFill>
              </a:rPr>
            </a:br>
            <a:r>
              <a:rPr lang="ru-RU" sz="3300" dirty="0" smtClean="0">
                <a:solidFill>
                  <a:srgbClr val="0070C0"/>
                </a:solidFill>
              </a:rPr>
              <a:t>Ряд волшебных изменений</a:t>
            </a:r>
            <a:br>
              <a:rPr lang="ru-RU" sz="3300" dirty="0" smtClean="0">
                <a:solidFill>
                  <a:srgbClr val="0070C0"/>
                </a:solidFill>
              </a:rPr>
            </a:br>
            <a:r>
              <a:rPr lang="ru-RU" sz="3300" dirty="0" smtClean="0">
                <a:solidFill>
                  <a:srgbClr val="0070C0"/>
                </a:solidFill>
              </a:rPr>
              <a:t>          Милого лица,</a:t>
            </a:r>
            <a:br>
              <a:rPr lang="ru-RU" sz="3300" dirty="0" smtClean="0">
                <a:solidFill>
                  <a:srgbClr val="0070C0"/>
                </a:solidFill>
              </a:rPr>
            </a:br>
            <a:r>
              <a:rPr lang="ru-RU" sz="3300" dirty="0" smtClean="0">
                <a:solidFill>
                  <a:srgbClr val="0070C0"/>
                </a:solidFill>
              </a:rPr>
              <a:t/>
            </a:r>
            <a:br>
              <a:rPr lang="ru-RU" sz="3300" dirty="0" smtClean="0">
                <a:solidFill>
                  <a:srgbClr val="0070C0"/>
                </a:solidFill>
              </a:rPr>
            </a:br>
            <a:r>
              <a:rPr lang="ru-RU" sz="3300" dirty="0" smtClean="0">
                <a:solidFill>
                  <a:srgbClr val="0070C0"/>
                </a:solidFill>
              </a:rPr>
              <a:t>В дымных тучках пурпур розы,</a:t>
            </a:r>
            <a:br>
              <a:rPr lang="ru-RU" sz="3300" dirty="0" smtClean="0">
                <a:solidFill>
                  <a:srgbClr val="0070C0"/>
                </a:solidFill>
              </a:rPr>
            </a:br>
            <a:r>
              <a:rPr lang="ru-RU" sz="3300" dirty="0" smtClean="0">
                <a:solidFill>
                  <a:srgbClr val="0070C0"/>
                </a:solidFill>
              </a:rPr>
              <a:t>          Отблеск янтаря,</a:t>
            </a:r>
            <a:br>
              <a:rPr lang="ru-RU" sz="3300" dirty="0" smtClean="0">
                <a:solidFill>
                  <a:srgbClr val="0070C0"/>
                </a:solidFill>
              </a:rPr>
            </a:br>
            <a:r>
              <a:rPr lang="ru-RU" sz="3300" dirty="0" smtClean="0">
                <a:solidFill>
                  <a:srgbClr val="0070C0"/>
                </a:solidFill>
              </a:rPr>
              <a:t>И лобзания, и слезы,</a:t>
            </a:r>
            <a:br>
              <a:rPr lang="ru-RU" sz="3300" dirty="0" smtClean="0">
                <a:solidFill>
                  <a:srgbClr val="0070C0"/>
                </a:solidFill>
              </a:rPr>
            </a:br>
            <a:r>
              <a:rPr lang="ru-RU" sz="3300" dirty="0" smtClean="0">
                <a:solidFill>
                  <a:srgbClr val="0070C0"/>
                </a:solidFill>
              </a:rPr>
              <a:t>          И заря, заря!..</a:t>
            </a:r>
            <a:endParaRPr lang="en-US" sz="3300" dirty="0" smtClean="0">
              <a:solidFill>
                <a:srgbClr val="0070C0"/>
              </a:solidFill>
            </a:endParaRPr>
          </a:p>
          <a:p>
            <a:pPr algn="r"/>
            <a:r>
              <a:rPr lang="ru-RU" sz="3300" dirty="0" smtClean="0">
                <a:solidFill>
                  <a:srgbClr val="0070C0"/>
                </a:solidFill>
              </a:rPr>
              <a:t>А.А.Фет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90687" y="908720"/>
            <a:ext cx="25626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Выберите и прочитайте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936104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70C0"/>
                </a:solidFill>
              </a:rPr>
              <a:t>Логико-математический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628800"/>
            <a:ext cx="7920880" cy="936104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0070C0"/>
                </a:solidFill>
              </a:rPr>
              <a:t>Репродукция                               Стихотворение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19673" y="1196752"/>
            <a:ext cx="13046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Соотнесите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564904"/>
            <a:ext cx="3707457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788024" y="2276872"/>
            <a:ext cx="3888432" cy="4391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Как здесь свежо под липою густою -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Полдневный зной сюда не проникал,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И тысячи висящих надо мною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Качаются душистых опахал.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А там, вдали, сверкает воздух жгучий,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err="1">
                <a:solidFill>
                  <a:srgbClr val="0070C0"/>
                </a:solidFill>
              </a:rPr>
              <a:t>Колебляся</a:t>
            </a:r>
            <a:r>
              <a:rPr lang="ru-RU" dirty="0">
                <a:solidFill>
                  <a:srgbClr val="0070C0"/>
                </a:solidFill>
              </a:rPr>
              <a:t>, как будто дремлет он.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Так резко-сух снотворный и </a:t>
            </a:r>
            <a:r>
              <a:rPr lang="ru-RU" dirty="0" smtClean="0">
                <a:solidFill>
                  <a:srgbClr val="0070C0"/>
                </a:solidFill>
              </a:rPr>
              <a:t>        трескучий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Кузнечиков неугомонный звон.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За мглой ветвей синеют неба своды,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Как дымкою подернуты слегка,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И, как мечты </a:t>
            </a:r>
            <a:r>
              <a:rPr lang="ru-RU" dirty="0" err="1">
                <a:solidFill>
                  <a:srgbClr val="0070C0"/>
                </a:solidFill>
              </a:rPr>
              <a:t>почиющей</a:t>
            </a:r>
            <a:r>
              <a:rPr lang="ru-RU" dirty="0">
                <a:solidFill>
                  <a:srgbClr val="0070C0"/>
                </a:solidFill>
              </a:rPr>
              <a:t> природы,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Волнистые проходят облака.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792087"/>
          </a:xfrm>
        </p:spPr>
        <p:txBody>
          <a:bodyPr>
            <a:normAutofit fontScale="90000"/>
          </a:bodyPr>
          <a:lstStyle/>
          <a:p>
            <a:r>
              <a:rPr lang="ru-RU" dirty="0"/>
              <a:t>Визуально-пространственный</a:t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3"/>
            <a:ext cx="554461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645024"/>
            <a:ext cx="5400599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6372200" y="1556792"/>
            <a:ext cx="19442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Эдгар </a:t>
            </a:r>
            <a:r>
              <a:rPr lang="ru-RU" sz="2800" dirty="0">
                <a:solidFill>
                  <a:srgbClr val="0070C0"/>
                </a:solidFill>
              </a:rPr>
              <a:t>Дега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797152"/>
            <a:ext cx="2448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Клод Моне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3" y="5373216"/>
            <a:ext cx="2736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«</a:t>
            </a:r>
            <a:r>
              <a:rPr lang="en-US" sz="2400" dirty="0" smtClean="0">
                <a:solidFill>
                  <a:srgbClr val="0070C0"/>
                </a:solidFill>
              </a:rPr>
              <a:t>Flowering </a:t>
            </a:r>
            <a:r>
              <a:rPr lang="en-US" sz="2400" dirty="0">
                <a:solidFill>
                  <a:srgbClr val="0070C0"/>
                </a:solidFill>
              </a:rPr>
              <a:t>Trees near the </a:t>
            </a:r>
            <a:r>
              <a:rPr lang="en-US" sz="2400" dirty="0" smtClean="0">
                <a:solidFill>
                  <a:srgbClr val="0070C0"/>
                </a:solidFill>
              </a:rPr>
              <a:t>Coast</a:t>
            </a:r>
            <a:r>
              <a:rPr lang="ru-RU" sz="2400" dirty="0" smtClean="0">
                <a:solidFill>
                  <a:srgbClr val="0070C0"/>
                </a:solidFill>
              </a:rPr>
              <a:t>»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56176" y="2204864"/>
            <a:ext cx="28083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«Побережье </a:t>
            </a:r>
            <a:r>
              <a:rPr lang="ru-RU" sz="2400" dirty="0">
                <a:solidFill>
                  <a:srgbClr val="0070C0"/>
                </a:solidFill>
              </a:rPr>
              <a:t>в </a:t>
            </a:r>
            <a:r>
              <a:rPr lang="ru-RU" sz="2400" dirty="0" err="1" smtClean="0">
                <a:solidFill>
                  <a:srgbClr val="0070C0"/>
                </a:solidFill>
              </a:rPr>
              <a:t>Эббе</a:t>
            </a:r>
            <a:r>
              <a:rPr lang="ru-RU" sz="2400" dirty="0" smtClean="0">
                <a:solidFill>
                  <a:srgbClr val="0070C0"/>
                </a:solidFill>
              </a:rPr>
              <a:t>»</a:t>
            </a:r>
            <a:r>
              <a:rPr lang="ru-RU" sz="2400" dirty="0">
                <a:solidFill>
                  <a:srgbClr val="0070C0"/>
                </a:solidFill>
              </a:rPr>
              <a:t> 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300192" y="692696"/>
            <a:ext cx="2520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Рассмотрите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008112"/>
          </a:xfrm>
        </p:spPr>
        <p:txBody>
          <a:bodyPr>
            <a:normAutofit/>
          </a:bodyPr>
          <a:lstStyle/>
          <a:p>
            <a:r>
              <a:rPr lang="ru-RU" dirty="0" err="1">
                <a:solidFill>
                  <a:srgbClr val="0070C0"/>
                </a:solidFill>
              </a:rPr>
              <a:t>Аудио-музыкальный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8424936" cy="3937992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Романс </a:t>
            </a:r>
            <a:r>
              <a:rPr lang="ru-RU" sz="3600" dirty="0">
                <a:solidFill>
                  <a:srgbClr val="0070C0"/>
                </a:solidFill>
              </a:rPr>
              <a:t>Н.Ширяева на стихи А.А.Фета «Сияла ночь…» </a:t>
            </a:r>
          </a:p>
          <a:p>
            <a:r>
              <a:rPr lang="en-US" sz="3600" dirty="0" smtClean="0">
                <a:solidFill>
                  <a:srgbClr val="0070C0"/>
                </a:solidFill>
                <a:hlinkClick r:id="rId2"/>
              </a:rPr>
              <a:t>http://classic-online.ru/ru/production/23110</a:t>
            </a:r>
            <a:endParaRPr lang="ru-RU" sz="3600" dirty="0" smtClean="0">
              <a:solidFill>
                <a:srgbClr val="0070C0"/>
              </a:solidFill>
            </a:endParaRPr>
          </a:p>
          <a:p>
            <a:endParaRPr lang="ru-RU" sz="3600" dirty="0" smtClean="0">
              <a:solidFill>
                <a:srgbClr val="0070C0"/>
              </a:solidFill>
            </a:endParaRPr>
          </a:p>
          <a:p>
            <a:r>
              <a:rPr lang="ru-RU" sz="3600" dirty="0">
                <a:solidFill>
                  <a:srgbClr val="0070C0"/>
                </a:solidFill>
              </a:rPr>
              <a:t>Бетховен «Лунная соната</a:t>
            </a:r>
            <a:r>
              <a:rPr lang="ru-RU" sz="3600" dirty="0" smtClean="0">
                <a:solidFill>
                  <a:srgbClr val="0070C0"/>
                </a:solidFill>
              </a:rPr>
              <a:t>»</a:t>
            </a:r>
          </a:p>
          <a:p>
            <a:r>
              <a:rPr lang="en-US" sz="3600" dirty="0" smtClean="0">
                <a:solidFill>
                  <a:srgbClr val="0070C0"/>
                </a:solidFill>
                <a:hlinkClick r:id="rId3"/>
              </a:rPr>
              <a:t>http://poiskm.com/song/156725-Bethoven-Lunnaya-Sonata</a:t>
            </a:r>
            <a:endParaRPr lang="ru-RU" sz="3600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22660" y="1268760"/>
            <a:ext cx="1498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Прослушайте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86409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Телесно-кинестетический</a:t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19967" y="764704"/>
            <a:ext cx="1504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Почувствуйте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96752"/>
            <a:ext cx="705678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331640" y="6237312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Поль Сезанн «</a:t>
            </a:r>
            <a:r>
              <a:rPr lang="en-US" dirty="0" smtClean="0"/>
              <a:t>Mont </a:t>
            </a:r>
            <a:r>
              <a:rPr lang="en-US" dirty="0"/>
              <a:t>Sainte-</a:t>
            </a:r>
            <a:r>
              <a:rPr lang="en-US" dirty="0" err="1"/>
              <a:t>Victoire</a:t>
            </a:r>
            <a:r>
              <a:rPr lang="en-US" dirty="0"/>
              <a:t> Seen from the </a:t>
            </a:r>
            <a:r>
              <a:rPr lang="en-US" dirty="0" err="1"/>
              <a:t>Bibemus</a:t>
            </a:r>
            <a:r>
              <a:rPr lang="en-US" dirty="0"/>
              <a:t> </a:t>
            </a:r>
            <a:r>
              <a:rPr lang="en-US" dirty="0" smtClean="0"/>
              <a:t>Quarry</a:t>
            </a:r>
            <a:r>
              <a:rPr lang="ru-RU" dirty="0" smtClean="0"/>
              <a:t>»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936103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70C0"/>
                </a:solidFill>
              </a:rPr>
              <a:t>Исследовательский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04864"/>
            <a:ext cx="6400800" cy="343393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С какой целью представлены  репродукции  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художников-импрессионистов</a:t>
            </a:r>
            <a:r>
              <a:rPr lang="ru-RU" dirty="0">
                <a:solidFill>
                  <a:srgbClr val="0070C0"/>
                </a:solidFill>
              </a:rPr>
              <a:t>? 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Какие </a:t>
            </a:r>
            <a:r>
              <a:rPr lang="ru-RU" dirty="0">
                <a:solidFill>
                  <a:srgbClr val="0070C0"/>
                </a:solidFill>
              </a:rPr>
              <a:t>особенности поэзии Фета вы выделили?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1124744"/>
            <a:ext cx="403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Подумайте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1124744"/>
            <a:ext cx="1152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Выделите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008111"/>
          </a:xfrm>
        </p:spPr>
        <p:txBody>
          <a:bodyPr>
            <a:normAutofit fontScale="90000"/>
          </a:bodyPr>
          <a:lstStyle/>
          <a:p>
            <a:r>
              <a:rPr lang="ru-RU" dirty="0" err="1">
                <a:solidFill>
                  <a:srgbClr val="0070C0"/>
                </a:solidFill>
              </a:rPr>
              <a:t>Внутриличностный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2448272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Эссе о себе «Когда я читал(а) стихотворения Фета, я открыл(а) для себя…»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78151" y="1052736"/>
            <a:ext cx="11876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</a:t>
            </a:r>
            <a:r>
              <a:rPr lang="ru-RU" dirty="0" smtClean="0"/>
              <a:t>апишите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080119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Межличностный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12776"/>
            <a:ext cx="6400800" cy="2016224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Почему так неоднозначны  взгляды литературных критиков и современников на творчество великого русского поэта А.А.Фета?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35072" y="980728"/>
            <a:ext cx="1673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Познакомьтесь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284984"/>
            <a:ext cx="84249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Например: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« </a:t>
            </a:r>
            <a:r>
              <a:rPr lang="ru-RU" sz="2800" dirty="0">
                <a:solidFill>
                  <a:srgbClr val="0070C0"/>
                </a:solidFill>
              </a:rPr>
              <a:t>Произведения Фета годны для оклеивания комнат под обои и для завертывания рыбы» </a:t>
            </a:r>
            <a:endParaRPr lang="ru-RU" sz="2800" dirty="0" smtClean="0">
              <a:solidFill>
                <a:srgbClr val="0070C0"/>
              </a:solidFill>
            </a:endParaRPr>
          </a:p>
          <a:p>
            <a:r>
              <a:rPr lang="ru-RU" sz="2800" dirty="0" smtClean="0">
                <a:solidFill>
                  <a:srgbClr val="0070C0"/>
                </a:solidFill>
              </a:rPr>
              <a:t>( </a:t>
            </a:r>
            <a:r>
              <a:rPr lang="ru-RU" sz="2800" dirty="0">
                <a:solidFill>
                  <a:srgbClr val="0070C0"/>
                </a:solidFill>
              </a:rPr>
              <a:t>Д.И.Писарев</a:t>
            </a:r>
            <a:r>
              <a:rPr lang="ru-RU" sz="2800" dirty="0" smtClean="0">
                <a:solidFill>
                  <a:srgbClr val="0070C0"/>
                </a:solidFill>
              </a:rPr>
              <a:t>).</a:t>
            </a:r>
            <a:r>
              <a:rPr lang="ru-RU" sz="2800" dirty="0">
                <a:solidFill>
                  <a:srgbClr val="0070C0"/>
                </a:solidFill>
              </a:rPr>
              <a:t>                   </a:t>
            </a:r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dirty="0">
                <a:solidFill>
                  <a:srgbClr val="0070C0"/>
                </a:solidFill>
              </a:rPr>
              <a:t>« Фет есть явление совершенно исключительное. Фет напоминает мне Бетховена» ( П.И.Чайковский</a:t>
            </a:r>
            <a:r>
              <a:rPr lang="ru-RU" sz="2800" dirty="0" smtClean="0">
                <a:solidFill>
                  <a:srgbClr val="0070C0"/>
                </a:solidFill>
              </a:rPr>
              <a:t>).</a:t>
            </a:r>
            <a:r>
              <a:rPr lang="ru-RU" sz="2400" dirty="0">
                <a:solidFill>
                  <a:srgbClr val="0070C0"/>
                </a:solidFill>
              </a:rPr>
              <a:t/>
            </a:r>
            <a:br>
              <a:rPr lang="ru-RU" sz="2400" dirty="0">
                <a:solidFill>
                  <a:srgbClr val="0070C0"/>
                </a:solidFill>
              </a:rPr>
            </a:b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161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Тематический портфолио по теме «Особенности поэзии А.А.Фета»  Сидоровой Натальи Юрьевны </vt:lpstr>
      <vt:lpstr>Вербально-лингвистический </vt:lpstr>
      <vt:lpstr>Логико-математический</vt:lpstr>
      <vt:lpstr>Визуально-пространственный </vt:lpstr>
      <vt:lpstr>Аудио-музыкальный</vt:lpstr>
      <vt:lpstr>Телесно-кинестетический </vt:lpstr>
      <vt:lpstr>Исследовательский</vt:lpstr>
      <vt:lpstr>Внутриличностный </vt:lpstr>
      <vt:lpstr>Межличностный </vt:lpstr>
      <vt:lpstr>Экзистенциальный </vt:lpstr>
    </vt:vector>
  </TitlesOfParts>
  <Company>WareZ Provider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Тематический портфолио по теме «Особенности поэзии А.А.Фета» магистранта 1 курса  Сидоровой Натальи Юрьевны, программа «Социально-педагогические технологии развития культуры чтения» </dc:title>
  <dc:creator>www.PHILka.RU</dc:creator>
  <cp:lastModifiedBy>Илья</cp:lastModifiedBy>
  <cp:revision>7</cp:revision>
  <dcterms:created xsi:type="dcterms:W3CDTF">2014-04-23T22:17:54Z</dcterms:created>
  <dcterms:modified xsi:type="dcterms:W3CDTF">2022-11-17T17:01:00Z</dcterms:modified>
</cp:coreProperties>
</file>