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4"/>
  </p:notesMasterIdLst>
  <p:sldIdLst>
    <p:sldId id="275" r:id="rId4"/>
    <p:sldId id="290" r:id="rId5"/>
    <p:sldId id="278" r:id="rId6"/>
    <p:sldId id="291" r:id="rId7"/>
    <p:sldId id="281" r:id="rId8"/>
    <p:sldId id="282" r:id="rId9"/>
    <p:sldId id="283" r:id="rId10"/>
    <p:sldId id="284" r:id="rId11"/>
    <p:sldId id="285" r:id="rId12"/>
    <p:sldId id="286" r:id="rId13"/>
    <p:sldId id="276" r:id="rId14"/>
    <p:sldId id="287" r:id="rId15"/>
    <p:sldId id="288" r:id="rId16"/>
    <p:sldId id="264" r:id="rId17"/>
    <p:sldId id="265" r:id="rId18"/>
    <p:sldId id="266" r:id="rId19"/>
    <p:sldId id="267" r:id="rId20"/>
    <p:sldId id="268" r:id="rId21"/>
    <p:sldId id="292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0624"/>
    <a:srgbClr val="14726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1C3DC2-57A6-444C-8272-9A289E70B26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C14FF-418F-437B-AED3-FF64481A1B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3917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C14FF-418F-437B-AED3-FF64481A1BEC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6791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2926A-939D-4983-AD0B-27980594717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19969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3E630-EEE5-46C3-AD12-F80C282E3B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1617748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1" y="366713"/>
            <a:ext cx="4476751" cy="7800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6778B-948B-4ED1-AAAA-6050DA809B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3982474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C0763-DA33-4AE5-912D-83BADD97CE5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12440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DB7BF-B19F-4061-82AB-D5E1759405B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8982704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DEB80-5928-4A90-813F-65FBE80BB73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2105247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6DFDA-5761-42D2-8621-97B74416F3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3445243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A9C0-BBBD-4D82-BF95-FD4FB61807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0981137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7E073-659F-4119-9B1B-84D3346883D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379843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61497-7216-4397-AC1A-1E2C30DC08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55343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158FF-D34A-47F3-9C10-E379063D1E8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7336665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E7C4B-5919-4349-8E1A-7567DE4D21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676674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6855B-58BE-4157-9E14-D6437067B2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0169555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5F3C-CD87-49D6-A865-083F69484E8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2117298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1" y="366713"/>
            <a:ext cx="4476751" cy="7800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C2A24-64CD-4C2E-A384-3F32358EE75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4191240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C122-0590-4CE4-B1D0-58971CAECE9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166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967FA-DB52-4DBB-8D5F-D7B23B88A1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06188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98A3D-1976-4AF0-AA97-B0A5A81648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27669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8BA08-BE8E-4D51-991D-6B9A0B2B0BB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18728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8E0A-9A6B-4976-893B-0FE9F31593E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80952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9237-5219-441F-B3F8-6CE68742DB7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3819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F547-95D6-4A8B-B796-6980E41D35B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2241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B8BFA-F9FD-447E-8F32-0474C89C39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0984415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D5CC7-3655-4674-9530-64260EEEE5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3574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4785-FC99-4C9A-B8AC-EE7D95F222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11936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324A2-EF76-405A-9942-53B8B8B1A52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39481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1" y="366713"/>
            <a:ext cx="4476751" cy="7800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EFBFC-A3F7-467C-9901-3A219D99B4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5688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B530-DF12-4E65-80AA-92CF03721E2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929928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F9135-2F27-4F9C-B584-AB23818A55F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107572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C705A-CB80-483A-A99F-243A173BDF3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8840938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96422-4A21-4323-A0D1-CEA5988231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76121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BFD9-6219-414E-9D4B-627CDB81F3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978768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DF2BF-4CE0-4E61-B812-601B6CC8B5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608216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E1D3C-9D98-4B9C-9524-CC72971423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34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8C59A-1DFC-4BCC-A868-BB7DF8CD9C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4006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A4127-E713-4988-92CE-683F259A443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Спицына Т.В.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80276-C809-4902-A72E-C45172C2CF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8794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3995936" y="116632"/>
            <a:ext cx="5055720" cy="3672408"/>
          </a:xfr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/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Сочинение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– рассказ </a:t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по картине </a:t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Екатерины </a:t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Васильевны  </a:t>
            </a:r>
            <a:r>
              <a:rPr lang="ru-RU" sz="3600" b="1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Сыромятниковой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</a:t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«Первые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зрители».</a:t>
            </a:r>
            <a:r>
              <a:rPr lang="ru-RU" sz="27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700" dirty="0">
                <a:solidFill>
                  <a:schemeClr val="accent3">
                    <a:lumMod val="50000"/>
                  </a:schemeClr>
                </a:solidFill>
              </a:rPr>
            </a:br>
            <a:endParaRPr lang="ru-RU" sz="27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45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81280"/>
            <a:ext cx="7500606" cy="586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41583" y="5949280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</a:rPr>
              <a:t>"Вид на Лужники с Воробьевых гор в Москве". 1967г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7006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1645267"/>
      </p:ext>
    </p:extLst>
  </p:cSld>
  <p:clrMapOvr>
    <a:masterClrMapping/>
  </p:clrMapOvr>
  <p:transition spd="slow" advTm="6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67856-(51).png"/>
          <p:cNvPicPr>
            <a:picLocks noChangeAspect="1"/>
          </p:cNvPicPr>
          <p:nvPr/>
        </p:nvPicPr>
        <p:blipFill>
          <a:blip r:embed="rId2" cstate="print"/>
          <a:srcRect r="3703"/>
          <a:stretch>
            <a:fillRect/>
          </a:stretch>
        </p:blipFill>
        <p:spPr>
          <a:xfrm>
            <a:off x="6588224" y="4867460"/>
            <a:ext cx="2555777" cy="199054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0"/>
            <a:ext cx="4904363" cy="684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96136" y="2564904"/>
            <a:ext cx="3168352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lvl="0" algn="ctr"/>
            <a:r>
              <a:rPr lang="ru-RU" sz="2400" b="1" dirty="0">
                <a:ln/>
                <a:solidFill>
                  <a:srgbClr val="700624"/>
                </a:solidFill>
                <a:latin typeface="Cambria" pitchFamily="18" charset="0"/>
              </a:rPr>
              <a:t>Е.В. </a:t>
            </a:r>
            <a:r>
              <a:rPr lang="ru-RU" sz="2400" b="1" dirty="0" err="1">
                <a:ln/>
                <a:solidFill>
                  <a:srgbClr val="700624"/>
                </a:solidFill>
                <a:latin typeface="Cambria" pitchFamily="18" charset="0"/>
              </a:rPr>
              <a:t>Сыромятникова</a:t>
            </a:r>
            <a:r>
              <a:rPr lang="ru-RU" sz="2400" b="1" dirty="0">
                <a:ln/>
                <a:solidFill>
                  <a:srgbClr val="700624"/>
                </a:solidFill>
                <a:latin typeface="Cambria" pitchFamily="18" charset="0"/>
              </a:rPr>
              <a:t>  «Первые зрители»</a:t>
            </a:r>
          </a:p>
        </p:txBody>
      </p:sp>
    </p:spTree>
    <p:extLst>
      <p:ext uri="{BB962C8B-B14F-4D97-AF65-F5344CB8AC3E}">
        <p14:creationId xmlns="" xmlns:p14="http://schemas.microsoft.com/office/powerpoint/2010/main" val="36463215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3928" y="233616"/>
            <a:ext cx="509431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***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Картина</a:t>
            </a: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. Комната. Мальчишки,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Почти залезшие в окно.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И не читают они книжки,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И не идут смотреть кино.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Картина в комнате и краски,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И кресло мягкое в углу,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Но взгляд не оторвать от сказки,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От той прекраснейшей завязки,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Что расплескалась по холсту.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В картине комната и тихо,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И звука не произнести.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Мы затаим дыханье, - слышишь,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Чтоб красоту не извести.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Чтоб свежесть красок не поблекла,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Ещё таких сырых, живых.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Чтоб нам чудес открылась дверка,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20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Чтоб любоваться нам на них.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4051300" algn="l"/>
              </a:tabLst>
              <a:defRPr/>
            </a:pP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Игорь </a:t>
            </a:r>
            <a:r>
              <a:rPr lang="ru-RU" sz="1600" b="1" i="1" dirty="0" err="1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Брумер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-21229"/>
            <a:ext cx="4317387" cy="6696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21606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2040" y="116632"/>
            <a:ext cx="2523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0624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Беседа по картине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0624"/>
              </a:solidFill>
              <a:effectLst>
                <a:reflection blurRad="12700" stA="28000" endPos="45000" dist="1000" dir="5400000" sy="-100000" algn="bl" rotWithShape="0"/>
              </a:effectLst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25363" y="473612"/>
            <a:ext cx="5328591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Что (или кто) изображено на картине?</a:t>
            </a:r>
          </a:p>
          <a:p>
            <a:pPr marL="342900" indent="-342900">
              <a:buAutoNum type="arabicPeriod"/>
            </a:pPr>
            <a:r>
              <a:rPr lang="ru-RU" sz="20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Как выглядят мальчики? Сколько им лет?</a:t>
            </a:r>
          </a:p>
          <a:p>
            <a:pPr marL="342900" indent="-342900"/>
            <a:r>
              <a:rPr lang="ru-RU" sz="20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     Попробуйте дать им имена.</a:t>
            </a:r>
          </a:p>
          <a:p>
            <a:pPr marL="342900" indent="-342900">
              <a:buAutoNum type="arabicPeriod" startAt="3"/>
            </a:pPr>
            <a:r>
              <a:rPr lang="ru-RU" sz="20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Как вы думаете, что привело сюда ребят? Как они оказались у дома художника?</a:t>
            </a:r>
          </a:p>
          <a:p>
            <a:pPr marL="342900" indent="-342900">
              <a:buAutoNum type="arabicPeriod" startAt="3"/>
            </a:pPr>
            <a:r>
              <a:rPr lang="ru-RU" sz="20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Что заинтересовало ребят? Почему они с таким     любопытством    рассматривают мастерскую художника?</a:t>
            </a:r>
          </a:p>
          <a:p>
            <a:pPr marL="342900" indent="-342900">
              <a:buAutoNum type="arabicPeriod" startAt="3"/>
            </a:pPr>
            <a:r>
              <a:rPr lang="ru-RU" sz="20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Где же художник?</a:t>
            </a:r>
          </a:p>
          <a:p>
            <a:pPr marL="342900" indent="-342900">
              <a:buAutoNum type="arabicPeriod" startAt="3"/>
            </a:pPr>
            <a:r>
              <a:rPr lang="ru-RU" sz="20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Что изображено в мастерской? Опишите, что вы видите в комнате? Почему мы можем быть уверены, что ее хозяин – художник?</a:t>
            </a:r>
          </a:p>
          <a:p>
            <a:pPr marL="342900" indent="-342900">
              <a:buAutoNum type="arabicPeriod" startAt="3"/>
            </a:pPr>
            <a:r>
              <a:rPr lang="ru-RU" sz="20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Как вы думаете, что изображено на картине  художника?</a:t>
            </a:r>
          </a:p>
          <a:p>
            <a:pPr marL="342900" indent="-342900">
              <a:buAutoNum type="arabicPeriod" startAt="3"/>
            </a:pPr>
            <a:r>
              <a:rPr lang="ru-RU" sz="20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Что вы можете сказать о композиции</a:t>
            </a:r>
          </a:p>
          <a:p>
            <a:pPr marL="342900" indent="-342900"/>
            <a:r>
              <a:rPr lang="en-US" sz="20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     </a:t>
            </a:r>
            <a:r>
              <a:rPr lang="ru-RU" sz="20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картины?</a:t>
            </a:r>
          </a:p>
        </p:txBody>
      </p:sp>
      <p:pic>
        <p:nvPicPr>
          <p:cNvPr id="4" name="Рисунок 3" descr="1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841" y="344351"/>
            <a:ext cx="4320000" cy="601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5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292" y="-20774"/>
            <a:ext cx="4248000" cy="392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4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841" y="-116279"/>
            <a:ext cx="4500000" cy="655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922788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5" y="347614"/>
            <a:ext cx="9144000" cy="6096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785918" y="428604"/>
            <a:ext cx="5500725" cy="646986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Композиция картины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22347" y="1773637"/>
            <a:ext cx="9144000" cy="646331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571500" indent="-571500">
              <a:buFont typeface="Wingdings" panose="05000000000000000000" pitchFamily="2" charset="2"/>
              <a:buChar char="q"/>
            </a:pPr>
            <a:r>
              <a:rPr lang="ru-RU" sz="3600" b="1" dirty="0" smtClean="0">
                <a:ln/>
                <a:solidFill>
                  <a:schemeClr val="accent3"/>
                </a:solidFill>
                <a:latin typeface="Cambria" pitchFamily="18" charset="0"/>
              </a:rPr>
              <a:t> </a:t>
            </a:r>
            <a:r>
              <a:rPr lang="ru-RU" sz="3600" b="1" dirty="0" smtClean="0">
                <a:ln/>
                <a:solidFill>
                  <a:schemeClr val="accent3"/>
                </a:solidFill>
                <a:latin typeface="Century Schoolbook" panose="02040604050505020304" pitchFamily="18" charset="0"/>
              </a:rPr>
              <a:t>На переднем плане-</a:t>
            </a:r>
            <a:endParaRPr lang="ru-RU" sz="3600" b="1" dirty="0">
              <a:ln/>
              <a:solidFill>
                <a:schemeClr val="accent3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3641" y="1853258"/>
            <a:ext cx="3831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0624"/>
                </a:solidFill>
                <a:latin typeface="Cambria" pitchFamily="18" charset="0"/>
              </a:rPr>
              <a:t>комната художника</a:t>
            </a:r>
            <a:r>
              <a:rPr lang="ru-RU" sz="2400" dirty="0" smtClean="0">
                <a:solidFill>
                  <a:srgbClr val="0070C0"/>
                </a:solidFill>
                <a:latin typeface="Cambria" pitchFamily="18" charset="0"/>
              </a:rPr>
              <a:t>.</a:t>
            </a:r>
            <a:endParaRPr lang="ru-RU" sz="2400" dirty="0">
              <a:solidFill>
                <a:srgbClr val="0070C0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8241" y="2810839"/>
            <a:ext cx="7143800" cy="646331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571500" indent="-571500">
              <a:buFont typeface="Wingdings" panose="05000000000000000000" pitchFamily="2" charset="2"/>
              <a:buChar char="q"/>
            </a:pPr>
            <a:r>
              <a:rPr lang="ru-RU" sz="3600" b="1" dirty="0" smtClean="0">
                <a:ln/>
                <a:solidFill>
                  <a:schemeClr val="accent3"/>
                </a:solidFill>
                <a:latin typeface="Cambria" pitchFamily="18" charset="0"/>
              </a:rPr>
              <a:t> На заднем плане -</a:t>
            </a:r>
            <a:endParaRPr lang="ru-RU" sz="3600" b="1" dirty="0">
              <a:ln/>
              <a:solidFill>
                <a:schemeClr val="accent3"/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60178" y="2872394"/>
            <a:ext cx="1547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00624"/>
                </a:solidFill>
                <a:latin typeface="Cambria" pitchFamily="18" charset="0"/>
              </a:rPr>
              <a:t>пейзаж.</a:t>
            </a:r>
            <a:endParaRPr lang="ru-RU" sz="2800" b="1" dirty="0">
              <a:solidFill>
                <a:srgbClr val="700624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2315" y="4146921"/>
            <a:ext cx="6955652" cy="646331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571500" indent="-571500">
              <a:buFont typeface="Wingdings" panose="05000000000000000000" pitchFamily="2" charset="2"/>
              <a:buChar char="q"/>
            </a:pPr>
            <a:r>
              <a:rPr lang="ru-RU" sz="3600" b="1" dirty="0" smtClean="0">
                <a:ln/>
                <a:solidFill>
                  <a:schemeClr val="accent3"/>
                </a:solidFill>
                <a:latin typeface="Cambria" pitchFamily="18" charset="0"/>
              </a:rPr>
              <a:t> В центре картины - </a:t>
            </a:r>
            <a:endParaRPr lang="ru-RU" sz="3600" b="1" dirty="0">
              <a:ln/>
              <a:solidFill>
                <a:schemeClr val="accent3"/>
              </a:solidFill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9291" y="4200959"/>
            <a:ext cx="19793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00624"/>
                </a:solidFill>
                <a:latin typeface="Cambria" pitchFamily="18" charset="0"/>
              </a:rPr>
              <a:t>мальчики.</a:t>
            </a:r>
            <a:endParaRPr lang="ru-RU" sz="2800" b="1" dirty="0">
              <a:solidFill>
                <a:srgbClr val="700624"/>
              </a:solidFill>
              <a:latin typeface="Cambria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74829"/>
            <a:ext cx="1047463" cy="1224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0" y="392166"/>
            <a:ext cx="1600800" cy="828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4822" y="500042"/>
            <a:ext cx="51343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Schoolbook" panose="02040604050505020304" pitchFamily="18" charset="0"/>
              </a:rPr>
              <a:t>жанр рассказа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ury Schoolbook" panose="020406040505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428736"/>
            <a:ext cx="7715304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rgbClr val="C00000"/>
                </a:solidFill>
                <a:latin typeface="Century Schoolbook" panose="02040604050505020304" pitchFamily="18" charset="0"/>
              </a:rPr>
              <a:t>Рассказ</a:t>
            </a:r>
            <a:r>
              <a:rPr lang="ru-RU" sz="3600" b="1" dirty="0" smtClean="0">
                <a:ln/>
                <a:solidFill>
                  <a:srgbClr val="700624"/>
                </a:solidFill>
                <a:latin typeface="Century Schoolbook" panose="02040604050505020304" pitchFamily="18" charset="0"/>
              </a:rPr>
              <a:t> – это небольшое эпическое</a:t>
            </a:r>
          </a:p>
          <a:p>
            <a:pPr algn="ctr"/>
            <a:r>
              <a:rPr lang="ru-RU" sz="3600" b="1" dirty="0" smtClean="0">
                <a:ln/>
                <a:solidFill>
                  <a:srgbClr val="700624"/>
                </a:solidFill>
                <a:latin typeface="Century Schoolbook" panose="02040604050505020304" pitchFamily="18" charset="0"/>
              </a:rPr>
              <a:t>произведение, повествующее  об одном  или  нескольких  эпизодах</a:t>
            </a:r>
          </a:p>
          <a:p>
            <a:pPr algn="ctr"/>
            <a:r>
              <a:rPr lang="ru-RU" sz="3600" b="1" dirty="0" smtClean="0">
                <a:ln/>
                <a:solidFill>
                  <a:srgbClr val="700624"/>
                </a:solidFill>
                <a:latin typeface="Century Schoolbook" panose="02040604050505020304" pitchFamily="18" charset="0"/>
              </a:rPr>
              <a:t>из жизни героев. </a:t>
            </a:r>
          </a:p>
          <a:p>
            <a:pPr algn="ctr"/>
            <a:endParaRPr lang="ru-RU" sz="36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ru-RU" sz="3600" b="1" dirty="0" smtClean="0">
                <a:ln/>
                <a:solidFill>
                  <a:schemeClr val="accent3"/>
                </a:solidFill>
              </a:rPr>
              <a:t> </a:t>
            </a:r>
            <a:endParaRPr lang="ru-RU" sz="36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869160"/>
            <a:ext cx="3267127" cy="1908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7929618" cy="58477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Композиция рассказа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mbr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40" y="1149462"/>
            <a:ext cx="9035958" cy="954107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2800" b="1" dirty="0" smtClean="0">
                <a:ln/>
                <a:solidFill>
                  <a:srgbClr val="700624"/>
                </a:solidFill>
                <a:latin typeface="Century Schoolbook" panose="02040604050505020304" pitchFamily="18" charset="0"/>
              </a:rPr>
              <a:t>1. </a:t>
            </a:r>
            <a:r>
              <a:rPr lang="ru-RU" sz="2800" b="1" dirty="0" smtClean="0">
                <a:ln/>
                <a:solidFill>
                  <a:srgbClr val="C00000"/>
                </a:solidFill>
                <a:latin typeface="Century Schoolbook" panose="02040604050505020304" pitchFamily="18" charset="0"/>
              </a:rPr>
              <a:t>Завязка</a:t>
            </a:r>
            <a:r>
              <a:rPr lang="ru-RU" sz="2800" b="1" dirty="0" smtClean="0">
                <a:ln/>
                <a:solidFill>
                  <a:srgbClr val="700624"/>
                </a:solidFill>
                <a:latin typeface="Century Schoolbook" panose="02040604050505020304" pitchFamily="18" charset="0"/>
              </a:rPr>
              <a:t> – событие, с которого начинается развитие действия в произведении</a:t>
            </a:r>
            <a:r>
              <a:rPr lang="ru-RU" sz="2800" b="1" dirty="0" smtClean="0">
                <a:ln/>
                <a:solidFill>
                  <a:schemeClr val="accent3"/>
                </a:solidFill>
                <a:latin typeface="Century Schoolbook" panose="02040604050505020304" pitchFamily="18" charset="0"/>
              </a:rPr>
              <a:t>. </a:t>
            </a:r>
            <a:endParaRPr lang="ru-RU" sz="2800" b="1" dirty="0">
              <a:ln/>
              <a:solidFill>
                <a:schemeClr val="accent3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554" y="2397243"/>
            <a:ext cx="8964488" cy="954107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2800" b="1" dirty="0" smtClean="0">
                <a:ln/>
                <a:solidFill>
                  <a:srgbClr val="700624"/>
                </a:solidFill>
                <a:latin typeface="Century Schoolbook" panose="02040604050505020304" pitchFamily="18" charset="0"/>
              </a:rPr>
              <a:t>2. </a:t>
            </a:r>
            <a:r>
              <a:rPr lang="ru-RU" sz="2800" b="1" dirty="0" smtClean="0">
                <a:ln/>
                <a:solidFill>
                  <a:srgbClr val="C00000"/>
                </a:solidFill>
                <a:latin typeface="Century Schoolbook" panose="02040604050505020304" pitchFamily="18" charset="0"/>
              </a:rPr>
              <a:t>Кульминация</a:t>
            </a:r>
            <a:r>
              <a:rPr lang="ru-RU" sz="2800" b="1" dirty="0" smtClean="0">
                <a:ln/>
                <a:solidFill>
                  <a:srgbClr val="700624"/>
                </a:solidFill>
                <a:latin typeface="Century Schoolbook" panose="02040604050505020304" pitchFamily="18" charset="0"/>
              </a:rPr>
              <a:t> - самый острый,  напряженный момент действия.</a:t>
            </a:r>
            <a:endParaRPr lang="ru-RU" sz="2800" b="1" dirty="0">
              <a:ln/>
              <a:solidFill>
                <a:srgbClr val="700624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645024"/>
            <a:ext cx="8964488" cy="52322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2800" b="1" dirty="0" smtClean="0">
                <a:ln/>
                <a:solidFill>
                  <a:srgbClr val="700624"/>
                </a:solidFill>
                <a:latin typeface="Century Schoolbook" panose="02040604050505020304" pitchFamily="18" charset="0"/>
              </a:rPr>
              <a:t>3. </a:t>
            </a:r>
            <a:r>
              <a:rPr lang="ru-RU" sz="2800" b="1" dirty="0" smtClean="0">
                <a:ln/>
                <a:solidFill>
                  <a:srgbClr val="C00000"/>
                </a:solidFill>
                <a:latin typeface="Century Schoolbook" panose="02040604050505020304" pitchFamily="18" charset="0"/>
              </a:rPr>
              <a:t>Развязка </a:t>
            </a:r>
            <a:r>
              <a:rPr lang="ru-RU" sz="2800" b="1" dirty="0" smtClean="0">
                <a:ln/>
                <a:solidFill>
                  <a:srgbClr val="700624"/>
                </a:solidFill>
                <a:latin typeface="Century Schoolbook" panose="02040604050505020304" pitchFamily="18" charset="0"/>
              </a:rPr>
              <a:t>—заключительная сцена. </a:t>
            </a:r>
            <a:endParaRPr lang="ru-RU" sz="2800" b="1" dirty="0">
              <a:ln/>
              <a:solidFill>
                <a:srgbClr val="700624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701" y="3906000"/>
            <a:ext cx="3662532" cy="2952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541"/>
            <a:ext cx="9158400" cy="58026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Schoolbook" panose="02040604050505020304" pitchFamily="18" charset="0"/>
              </a:rPr>
              <a:t>словарная работа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ury Schoolbook" panose="020406040505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871" y="584775"/>
            <a:ext cx="907257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Задание: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latin typeface="Century Schoolbook" panose="02040604050505020304" pitchFamily="18" charset="0"/>
              </a:rPr>
              <a:t>подобрать синонимы и походящие для </a:t>
            </a:r>
          </a:p>
          <a:p>
            <a:r>
              <a:rPr lang="ru-RU" sz="2200" b="1" dirty="0" smtClean="0">
                <a:solidFill>
                  <a:srgbClr val="002060"/>
                </a:solidFill>
                <a:latin typeface="Century Schoolbook" panose="02040604050505020304" pitchFamily="18" charset="0"/>
              </a:rPr>
              <a:t>описания слова:</a:t>
            </a:r>
          </a:p>
          <a:p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Century Schoolbook" panose="02040604050505020304" pitchFamily="18" charset="0"/>
            </a:endParaRPr>
          </a:p>
          <a:p>
            <a:r>
              <a:rPr lang="ru-RU" sz="2200" b="1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Картина</a:t>
            </a:r>
            <a:endParaRPr lang="ru-RU" sz="2400" b="1" dirty="0" smtClean="0">
              <a:solidFill>
                <a:srgbClr val="C00000"/>
              </a:solidFill>
              <a:latin typeface="Century Schoolbook" panose="02040604050505020304" pitchFamily="18" charset="0"/>
            </a:endParaRPr>
          </a:p>
          <a:p>
            <a:endParaRPr lang="ru-RU" sz="2400" b="1" dirty="0" smtClean="0">
              <a:solidFill>
                <a:srgbClr val="C00000"/>
              </a:solidFill>
              <a:latin typeface="Century Schoolbook" panose="02040604050505020304" pitchFamily="18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Художник</a:t>
            </a:r>
            <a:endParaRPr lang="ru-RU" sz="2400" b="1" dirty="0">
              <a:solidFill>
                <a:srgbClr val="C00000"/>
              </a:solidFill>
              <a:latin typeface="Century Schoolbook" panose="02040604050505020304" pitchFamily="18" charset="0"/>
            </a:endParaRPr>
          </a:p>
          <a:p>
            <a:endParaRPr lang="ru-RU" sz="2400" b="1" dirty="0" smtClean="0">
              <a:solidFill>
                <a:srgbClr val="C00000"/>
              </a:solidFill>
              <a:latin typeface="Century Schoolbook" panose="02040604050505020304" pitchFamily="18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мольберт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колорит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entury Schoolbook" panose="02040604050505020304" pitchFamily="18" charset="0"/>
              </a:rPr>
              <a:t> </a:t>
            </a:r>
          </a:p>
          <a:p>
            <a:pPr>
              <a:buFontTx/>
              <a:buChar char="-"/>
            </a:pPr>
            <a:endParaRPr lang="ru-RU" sz="2400" b="1" i="1" dirty="0" smtClean="0">
              <a:solidFill>
                <a:schemeClr val="bg2">
                  <a:lumMod val="10000"/>
                </a:schemeClr>
              </a:solidFill>
              <a:latin typeface="Century Schoolbook" panose="02040604050505020304" pitchFamily="18" charset="0"/>
            </a:endParaRPr>
          </a:p>
          <a:p>
            <a:endParaRPr lang="ru-RU" sz="2400" b="1" dirty="0" smtClean="0">
              <a:solidFill>
                <a:srgbClr val="C00000"/>
              </a:solidFill>
              <a:latin typeface="Century Schoolbook" panose="02040604050505020304" pitchFamily="18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мальчики</a:t>
            </a:r>
          </a:p>
          <a:p>
            <a:pPr lvl="0"/>
            <a:r>
              <a:rPr lang="ru-RU" sz="2400" b="1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белокурый</a:t>
            </a:r>
            <a:endParaRPr lang="ru-RU" sz="2200" b="1" dirty="0">
              <a:solidFill>
                <a:srgbClr val="C00000"/>
              </a:solidFill>
              <a:latin typeface="Century Schoolbook" panose="02040604050505020304" pitchFamily="18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восхищает</a:t>
            </a:r>
            <a:endParaRPr lang="ru-RU" sz="2400" b="1" dirty="0">
              <a:solidFill>
                <a:srgbClr val="C00000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7319" y="1649507"/>
            <a:ext cx="76790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-произведение  искусства, живопись</a:t>
            </a:r>
            <a:r>
              <a:rPr lang="ru-RU" sz="2200" b="1" i="1" dirty="0">
                <a:solidFill>
                  <a:srgbClr val="700624"/>
                </a:solidFill>
                <a:latin typeface="Century Schoolbook" panose="02040604050505020304" pitchFamily="18" charset="0"/>
              </a:rPr>
              <a:t>,  </a:t>
            </a: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пейзаж, натюрморт</a:t>
            </a:r>
            <a:r>
              <a:rPr lang="ru-RU" sz="2200" b="1" i="1" dirty="0">
                <a:solidFill>
                  <a:srgbClr val="700624"/>
                </a:solidFill>
                <a:latin typeface="Century Schoolbook" panose="02040604050505020304" pitchFamily="18" charset="0"/>
              </a:rPr>
              <a:t>, холст</a:t>
            </a: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,</a:t>
            </a:r>
            <a:r>
              <a:rPr lang="ru-RU" sz="2200" b="1" i="1" dirty="0">
                <a:solidFill>
                  <a:srgbClr val="700624"/>
                </a:solidFill>
                <a:latin typeface="Century Schoolbook" panose="02040604050505020304" pitchFamily="18" charset="0"/>
              </a:rPr>
              <a:t> </a:t>
            </a: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полотно;</a:t>
            </a:r>
            <a:endParaRPr lang="ru-RU" sz="2200" b="1" i="1" dirty="0">
              <a:solidFill>
                <a:srgbClr val="700624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8959" y="3069318"/>
            <a:ext cx="73443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Tx/>
              <a:buChar char="-"/>
            </a:pP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рамка</a:t>
            </a:r>
            <a:r>
              <a:rPr lang="ru-RU" sz="2200" b="1" i="1" dirty="0">
                <a:solidFill>
                  <a:srgbClr val="700624"/>
                </a:solidFill>
                <a:latin typeface="Century Schoolbook" panose="02040604050505020304" pitchFamily="18" charset="0"/>
              </a:rPr>
              <a:t>, подрамник, палитра, кисти, </a:t>
            </a: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краски;</a:t>
            </a:r>
            <a:endParaRPr lang="ru-RU" sz="2200" b="1" i="1" dirty="0">
              <a:solidFill>
                <a:srgbClr val="700624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52991" y="3458914"/>
            <a:ext cx="73803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Tx/>
              <a:buChar char="-"/>
            </a:pP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 </a:t>
            </a:r>
            <a:r>
              <a:rPr lang="ru-RU" sz="2200" b="1" i="1" dirty="0">
                <a:solidFill>
                  <a:srgbClr val="700624"/>
                </a:solidFill>
                <a:latin typeface="Century Schoolbook" panose="02040604050505020304" pitchFamily="18" charset="0"/>
              </a:rPr>
              <a:t>мягкие краски, теплые тона, </a:t>
            </a: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приглушенно-розоватый </a:t>
            </a:r>
            <a:r>
              <a:rPr lang="ru-RU" sz="2200" b="1" i="1" dirty="0">
                <a:solidFill>
                  <a:srgbClr val="700624"/>
                </a:solidFill>
                <a:latin typeface="Century Schoolbook" panose="02040604050505020304" pitchFamily="18" charset="0"/>
              </a:rPr>
              <a:t>свет, светло-зеленая трава, голубое, лазурное, бирюзовое </a:t>
            </a: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небо;</a:t>
            </a:r>
            <a:endParaRPr lang="ru-RU" sz="2200" b="1" i="1" dirty="0">
              <a:solidFill>
                <a:srgbClr val="700624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69409" y="4540426"/>
            <a:ext cx="63795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Tx/>
              <a:buChar char="-"/>
            </a:pP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 дети</a:t>
            </a:r>
            <a:r>
              <a:rPr lang="ru-RU" sz="2200" b="1" i="1" dirty="0">
                <a:solidFill>
                  <a:srgbClr val="700624"/>
                </a:solidFill>
                <a:latin typeface="Century Schoolbook" panose="02040604050505020304" pitchFamily="18" charset="0"/>
              </a:rPr>
              <a:t>, ребята, братья, </a:t>
            </a: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друзья;</a:t>
            </a:r>
            <a:endParaRPr lang="ru-RU" sz="2200" b="1" i="1" dirty="0">
              <a:solidFill>
                <a:srgbClr val="700624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70931" y="4945722"/>
            <a:ext cx="722074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-  </a:t>
            </a:r>
            <a:r>
              <a:rPr lang="ru-RU" sz="2200" b="1" i="1" dirty="0">
                <a:solidFill>
                  <a:srgbClr val="700624"/>
                </a:solidFill>
                <a:latin typeface="Century Schoolbook" panose="02040604050505020304" pitchFamily="18" charset="0"/>
              </a:rPr>
              <a:t>светловолосый,  </a:t>
            </a: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светло-русый;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11540" y="5310120"/>
            <a:ext cx="7344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Tx/>
              <a:buChar char="-"/>
            </a:pP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завораживает, удивляет, поражает, волнует, приковывает взгляд.</a:t>
            </a:r>
            <a:endParaRPr lang="ru-RU" sz="2200" b="1" i="1" dirty="0">
              <a:solidFill>
                <a:srgbClr val="700624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11540" y="2318598"/>
            <a:ext cx="73708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700624"/>
                </a:solidFill>
                <a:latin typeface="Century Schoolbook" panose="02040604050505020304" pitchFamily="18" charset="0"/>
              </a:rPr>
              <a:t>– </a:t>
            </a:r>
            <a:r>
              <a:rPr lang="ru-RU" sz="2200" b="1" i="1" dirty="0" smtClean="0">
                <a:solidFill>
                  <a:srgbClr val="700624"/>
                </a:solidFill>
                <a:latin typeface="Century Schoolbook" panose="02040604050505020304" pitchFamily="18" charset="0"/>
              </a:rPr>
              <a:t>живописец</a:t>
            </a:r>
            <a:r>
              <a:rPr lang="ru-RU" sz="2200" b="1" i="1" dirty="0">
                <a:solidFill>
                  <a:srgbClr val="700624"/>
                </a:solidFill>
                <a:latin typeface="Century Schoolbook" panose="02040604050505020304" pitchFamily="18" charset="0"/>
              </a:rPr>
              <a:t>, мастер живописи, автор картины, Е.В. </a:t>
            </a:r>
            <a:r>
              <a:rPr lang="ru-RU" sz="2200" b="1" i="1" dirty="0" err="1" smtClean="0">
                <a:solidFill>
                  <a:srgbClr val="700624"/>
                </a:solidFill>
                <a:latin typeface="Century Schoolbook" panose="02040604050505020304" pitchFamily="18" charset="0"/>
              </a:rPr>
              <a:t>Сыромятникова</a:t>
            </a:r>
            <a:endParaRPr lang="ru-RU" sz="2200" b="1" i="1" dirty="0">
              <a:solidFill>
                <a:srgbClr val="C00000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227" y="141541"/>
            <a:ext cx="1317120" cy="1008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  <p:bldP spid="5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Schoolbook" panose="02040604050505020304" pitchFamily="18" charset="0"/>
              </a:rPr>
              <a:t>Написание сочинения-рассказа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584775"/>
            <a:ext cx="4155813" cy="5796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950" y="-21333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cap="all" dirty="0" smtClean="0">
                <a:ln w="9000" cmpd="sng">
                  <a:solidFill>
                    <a:srgbClr val="C398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C3986D">
                        <a:shade val="20000"/>
                        <a:satMod val="245000"/>
                      </a:srgbClr>
                    </a:gs>
                    <a:gs pos="43000">
                      <a:srgbClr val="C3986D">
                        <a:satMod val="255000"/>
                      </a:srgbClr>
                    </a:gs>
                    <a:gs pos="48000">
                      <a:srgbClr val="C3986D">
                        <a:shade val="85000"/>
                        <a:satMod val="255000"/>
                      </a:srgbClr>
                    </a:gs>
                    <a:gs pos="100000">
                      <a:srgbClr val="C398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Образец сочинения</a:t>
            </a:r>
          </a:p>
          <a:p>
            <a:pPr lvl="0" indent="457200"/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Передо мной картина Екатерины Васильевны </a:t>
            </a:r>
            <a:r>
              <a:rPr lang="ru-RU" sz="1600" b="1" i="1" dirty="0" err="1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Сыромятниковой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«Первые зрители». На ней изображены любопытные мальчики, первыми оценившие талант творца. </a:t>
            </a:r>
          </a:p>
          <a:p>
            <a:pPr indent="457200"/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солнечный летний день. Дул легкий ветерок. Около березовой рощи на берегу пруда стоял домик художника.</a:t>
            </a:r>
          </a:p>
          <a:p>
            <a:pPr indent="457200"/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деревенских мальчика прогуливались по роще и решили заглянуть в распахнутое окно домика. Старший светловолосый мальчик 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светло-голубой 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футболке не может отвести глаз от чудесной картины, а другой, помладше, в красной футболке, на картину совсем не смотрит, ему больше интересно убранство 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комнаты, он рассматривает 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старинное резное кресло. 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Чуть подальше кресла, на полу, стоит ваза 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 свежими 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ромашками. 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Напротив нее, на табурете, находится палитра 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множеством красок. А прямо на палитре лежат длинные кисти художника. Рядом на мольберте в подрамнике холст с картиной, невидимой для нас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Неподалеку от картины лежит этюдник, 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который говорит о том, 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этот художник – 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профессионал.</a:t>
            </a:r>
          </a:p>
          <a:p>
            <a:pPr indent="457200"/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Комната просторная и светлая. Занавески развеваются от легкого 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дуновения ветерка. Из 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окна открывается 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великолепный вид на рощу, пруд и лесную поляну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Виднеются белоствольные березы. Травка совсем молоденькая, изумрудная. А вдали чернеет темный лес.</a:t>
            </a:r>
            <a:endParaRPr lang="ru-RU" sz="1600" b="1" i="1" dirty="0">
              <a:solidFill>
                <a:srgbClr val="7006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думаю, что новая картина очень красивая, так как восторгу мальчика нет предела. Мне так и хочется очутиться в этой рощице, погостить в доме художника и посмотреть его чудесные произведения 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искусства, скрытые 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моих глаз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Такое чувство, что там есть что-то необычное, что-то завораживающее.</a:t>
            </a:r>
            <a:endParaRPr lang="ru-RU" sz="1600" b="1" i="1" dirty="0">
              <a:solidFill>
                <a:srgbClr val="7006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/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Картина </a:t>
            </a:r>
            <a:r>
              <a:rPr lang="ru-RU" sz="16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«Первые зрители» показывает нам обычные будни художника. Мне очень понравилось это необычное творение Е. </a:t>
            </a:r>
            <a:r>
              <a:rPr lang="ru-RU" sz="1600" b="1" i="1" dirty="0" err="1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В.Сыромятниковой</a:t>
            </a:r>
            <a:r>
              <a:rPr lang="ru-RU" sz="16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i="1" dirty="0">
              <a:solidFill>
                <a:srgbClr val="7006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5099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67856-(51).png"/>
          <p:cNvPicPr>
            <a:picLocks noChangeAspect="1"/>
          </p:cNvPicPr>
          <p:nvPr/>
        </p:nvPicPr>
        <p:blipFill>
          <a:blip r:embed="rId2" cstate="print"/>
          <a:srcRect r="3703"/>
          <a:stretch>
            <a:fillRect/>
          </a:stretch>
        </p:blipFill>
        <p:spPr>
          <a:xfrm>
            <a:off x="6588224" y="4867460"/>
            <a:ext cx="2555777" cy="199054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6252" y="1988840"/>
            <a:ext cx="88569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400" b="1" i="1" kern="50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Arial Unicode MS" panose="020B0604020202020204" pitchFamily="34" charset="-128"/>
              </a:rPr>
              <a:t>Продолжить формирование умения составлять связный текст по картине.</a:t>
            </a:r>
            <a:endParaRPr lang="ru-RU" sz="2400" b="1" i="1" u="sng" kern="50" dirty="0">
              <a:solidFill>
                <a:srgbClr val="7006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ea typeface="Arial Unicode MS" panose="020B0604020202020204" pitchFamily="34" charset="-128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400" b="1" i="1" kern="50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Arial Unicode MS" panose="020B0604020202020204" pitchFamily="34" charset="-128"/>
              </a:rPr>
              <a:t>Развивать и обогащать речь учащихся словами, связанными с темой картины.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400" b="1" i="1" kern="50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Arial Unicode MS" panose="020B0604020202020204" pitchFamily="34" charset="-128"/>
              </a:rPr>
              <a:t>Развивать мышление, устную и письменную речь, творческое воображение детей. 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400" b="1" i="1" kern="50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Arial Unicode MS" panose="020B0604020202020204" pitchFamily="34" charset="-128"/>
              </a:rPr>
              <a:t>Воспитывать интерес к произведениям </a:t>
            </a:r>
            <a:r>
              <a:rPr lang="ru-RU" sz="2400" b="1" i="1" kern="50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Arial Unicode MS" panose="020B0604020202020204" pitchFamily="34" charset="-128"/>
              </a:rPr>
              <a:t>живописи.</a:t>
            </a:r>
            <a:endParaRPr lang="ru-RU" sz="2400" b="1" i="1" dirty="0">
              <a:solidFill>
                <a:srgbClr val="7006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980728"/>
            <a:ext cx="18742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cap="all" dirty="0">
                <a:ln w="9000" cmpd="sng">
                  <a:solidFill>
                    <a:srgbClr val="C398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C3986D">
                        <a:shade val="20000"/>
                        <a:satMod val="245000"/>
                      </a:srgbClr>
                    </a:gs>
                    <a:gs pos="43000">
                      <a:srgbClr val="C3986D">
                        <a:satMod val="255000"/>
                      </a:srgbClr>
                    </a:gs>
                    <a:gs pos="48000">
                      <a:srgbClr val="C3986D">
                        <a:shade val="85000"/>
                        <a:satMod val="255000"/>
                      </a:srgbClr>
                    </a:gs>
                    <a:gs pos="100000">
                      <a:srgbClr val="C398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entury Schoolbook" panose="02040604050505020304" pitchFamily="18" charset="0"/>
              </a:rPr>
              <a:t>Цели:</a:t>
            </a:r>
          </a:p>
        </p:txBody>
      </p:sp>
    </p:spTree>
    <p:extLst>
      <p:ext uri="{BB962C8B-B14F-4D97-AF65-F5344CB8AC3E}">
        <p14:creationId xmlns="" xmlns:p14="http://schemas.microsoft.com/office/powerpoint/2010/main" val="22852700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67856-(51).png"/>
          <p:cNvPicPr>
            <a:picLocks noChangeAspect="1"/>
          </p:cNvPicPr>
          <p:nvPr/>
        </p:nvPicPr>
        <p:blipFill>
          <a:blip r:embed="rId3" cstate="print"/>
          <a:srcRect r="3703"/>
          <a:stretch>
            <a:fillRect/>
          </a:stretch>
        </p:blipFill>
        <p:spPr>
          <a:xfrm>
            <a:off x="6588224" y="4867460"/>
            <a:ext cx="2555777" cy="199054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" y="260648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200" b="1" cap="all" dirty="0">
                <a:ln w="9000" cmpd="sng">
                  <a:solidFill>
                    <a:srgbClr val="C398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C3986D">
                        <a:shade val="20000"/>
                        <a:satMod val="245000"/>
                      </a:srgbClr>
                    </a:gs>
                    <a:gs pos="43000">
                      <a:srgbClr val="C3986D">
                        <a:satMod val="255000"/>
                      </a:srgbClr>
                    </a:gs>
                    <a:gs pos="48000">
                      <a:srgbClr val="C3986D">
                        <a:shade val="85000"/>
                        <a:satMod val="255000"/>
                      </a:srgbClr>
                    </a:gs>
                    <a:gs pos="100000">
                      <a:srgbClr val="C398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entury Schoolbook" panose="02040604050505020304" pitchFamily="18" charset="0"/>
              </a:rPr>
              <a:t>Домашнее </a:t>
            </a:r>
            <a:r>
              <a:rPr lang="ru-RU" sz="5200" b="1" cap="all" dirty="0" smtClean="0">
                <a:ln w="9000" cmpd="sng">
                  <a:solidFill>
                    <a:srgbClr val="C3986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C3986D">
                        <a:shade val="20000"/>
                        <a:satMod val="245000"/>
                      </a:srgbClr>
                    </a:gs>
                    <a:gs pos="43000">
                      <a:srgbClr val="C3986D">
                        <a:satMod val="255000"/>
                      </a:srgbClr>
                    </a:gs>
                    <a:gs pos="48000">
                      <a:srgbClr val="C3986D">
                        <a:shade val="85000"/>
                        <a:satMod val="255000"/>
                      </a:srgbClr>
                    </a:gs>
                    <a:gs pos="100000">
                      <a:srgbClr val="C3986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entury Schoolbook" panose="02040604050505020304" pitchFamily="18" charset="0"/>
              </a:rPr>
              <a:t>задание:</a:t>
            </a:r>
            <a:endParaRPr lang="ru-RU" sz="5200" b="1" cap="all" dirty="0">
              <a:ln w="9000" cmpd="sng">
                <a:solidFill>
                  <a:srgbClr val="C3986D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C3986D">
                      <a:shade val="20000"/>
                      <a:satMod val="245000"/>
                    </a:srgbClr>
                  </a:gs>
                  <a:gs pos="43000">
                    <a:srgbClr val="C3986D">
                      <a:satMod val="255000"/>
                    </a:srgbClr>
                  </a:gs>
                  <a:gs pos="48000">
                    <a:srgbClr val="C3986D">
                      <a:shade val="85000"/>
                      <a:satMod val="255000"/>
                    </a:srgbClr>
                  </a:gs>
                  <a:gs pos="100000">
                    <a:srgbClr val="C3986D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Century Schoolbook" panose="0204060405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340768"/>
            <a:ext cx="90364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i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дописать </a:t>
            </a:r>
            <a:r>
              <a:rPr lang="ru-RU" sz="5400" b="1" i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сочинение.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564904"/>
            <a:ext cx="4057811" cy="4104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850098"/>
            <a:ext cx="928365" cy="82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657537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67856-(51).png"/>
          <p:cNvPicPr>
            <a:picLocks noChangeAspect="1"/>
          </p:cNvPicPr>
          <p:nvPr/>
        </p:nvPicPr>
        <p:blipFill>
          <a:blip r:embed="rId2" cstate="print"/>
          <a:srcRect r="3703"/>
          <a:stretch>
            <a:fillRect/>
          </a:stretch>
        </p:blipFill>
        <p:spPr>
          <a:xfrm>
            <a:off x="6588224" y="4867460"/>
            <a:ext cx="2555777" cy="199054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07504" y="0"/>
            <a:ext cx="8918790" cy="6127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err="1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Сыромятникова</a:t>
            </a:r>
            <a:r>
              <a:rPr lang="ru-RU" sz="36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Екатерина Васильевна </a:t>
            </a:r>
            <a:endParaRPr lang="ru-RU" sz="3600" b="1" dirty="0" smtClean="0">
              <a:solidFill>
                <a:srgbClr val="7006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род. 24.11.1914 , Харьков). Член Союза художников. Училась в Московском государственном институте им. В.И. Сурикова до 1948 г. Постоянный экспонент московских, республиканских, всесоюзных и зарубежных выставок. После выставки «Советское современное искусство», проходившей в Японии в 1976 г., все ее работы были приобретены в частные коллекции. Там же состоялась выставка целой серии работ, посвященной обнаженной натуре. Был издан каталог. Работы художницы находятся в частных собраниях в России и за рубежом. </a:t>
            </a:r>
            <a:endParaRPr lang="ru-RU" sz="2400" b="1" dirty="0">
              <a:solidFill>
                <a:srgbClr val="7006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3687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1916832"/>
            <a:ext cx="5940152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sz="4800" b="1" dirty="0" err="1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Сыромятниковой</a:t>
            </a:r>
            <a:r>
              <a:rPr lang="ru-RU" sz="4800" b="1" dirty="0" smtClean="0">
                <a:solidFill>
                  <a:srgbClr val="7006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Екатерины Васильевны</a:t>
            </a:r>
            <a:endParaRPr lang="ru-RU" sz="4800" b="1" dirty="0">
              <a:solidFill>
                <a:srgbClr val="7006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9724136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-49838"/>
            <a:ext cx="7449958" cy="65293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57090" y="6298549"/>
            <a:ext cx="43909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700624"/>
                </a:solidFill>
                <a:latin typeface="Cambria" pitchFamily="18" charset="0"/>
              </a:rPr>
              <a:t>«Комнатный цветок» 1973 г.</a:t>
            </a:r>
          </a:p>
        </p:txBody>
      </p:sp>
    </p:spTree>
    <p:extLst>
      <p:ext uri="{BB962C8B-B14F-4D97-AF65-F5344CB8AC3E}">
        <p14:creationId xmlns="" xmlns:p14="http://schemas.microsoft.com/office/powerpoint/2010/main" val="4110661429"/>
      </p:ext>
    </p:extLst>
  </p:cSld>
  <p:clrMapOvr>
    <a:masterClrMapping/>
  </p:clrMapOvr>
  <p:transition spd="slow" advClick="0" advTm="6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4388" y="404664"/>
            <a:ext cx="6858048" cy="55721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2843808" y="6165304"/>
            <a:ext cx="25735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700624"/>
                </a:solidFill>
                <a:latin typeface="Cambria" pitchFamily="18" charset="0"/>
              </a:rPr>
              <a:t>«Пионы» 1984 г.</a:t>
            </a:r>
          </a:p>
        </p:txBody>
      </p:sp>
    </p:spTree>
    <p:extLst>
      <p:ext uri="{BB962C8B-B14F-4D97-AF65-F5344CB8AC3E}">
        <p14:creationId xmlns="" xmlns:p14="http://schemas.microsoft.com/office/powerpoint/2010/main" val="589885717"/>
      </p:ext>
    </p:extLst>
  </p:cSld>
  <p:clrMapOvr>
    <a:masterClrMapping/>
  </p:clrMapOvr>
  <p:transition spd="slow" advClick="0" advTm="6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404664"/>
            <a:ext cx="6997329" cy="590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3563888" y="6343998"/>
            <a:ext cx="1693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0624"/>
                </a:solidFill>
                <a:effectLst/>
                <a:uLnTx/>
                <a:uFillTx/>
                <a:latin typeface="Cambria" pitchFamily="18" charset="0"/>
              </a:rPr>
              <a:t>«Яблоки» 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700624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2829847"/>
      </p:ext>
    </p:extLst>
  </p:cSld>
  <p:clrMapOvr>
    <a:masterClrMapping/>
  </p:clrMapOvr>
  <p:transition spd="slow" advClick="0" advTm="6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88640"/>
            <a:ext cx="6709093" cy="590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3347864" y="6237312"/>
            <a:ext cx="210987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ln/>
                <a:solidFill>
                  <a:srgbClr val="700624"/>
                </a:solidFill>
                <a:latin typeface="Cambria" panose="02040503050406030204" pitchFamily="18" charset="0"/>
              </a:rPr>
              <a:t>«</a:t>
            </a:r>
            <a:r>
              <a:rPr kumimoji="0" lang="ru-RU" sz="2400" b="1" i="0" u="none" strike="noStrike" kern="0" normalizeH="0" baseline="0" noProof="0" dirty="0" smtClean="0">
                <a:ln/>
                <a:solidFill>
                  <a:srgbClr val="700624"/>
                </a:solidFill>
                <a:uLnTx/>
                <a:uFillTx/>
                <a:latin typeface="Cambria" panose="02040503050406030204" pitchFamily="18" charset="0"/>
              </a:rPr>
              <a:t>Шиповник»</a:t>
            </a:r>
            <a:endParaRPr kumimoji="0" lang="ru-RU" sz="2400" b="1" i="0" u="none" strike="noStrike" kern="0" normalizeH="0" baseline="0" noProof="0" dirty="0">
              <a:ln/>
              <a:solidFill>
                <a:srgbClr val="700624"/>
              </a:solidFill>
              <a:uLnTx/>
              <a:uFillTx/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4391166"/>
      </p:ext>
    </p:extLst>
  </p:cSld>
  <p:clrMapOvr>
    <a:masterClrMapping/>
  </p:clrMapOvr>
  <p:transition spd="slow" advClick="0" advTm="6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144035"/>
            <a:ext cx="4176000" cy="61638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3428501" y="6338103"/>
            <a:ext cx="1566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0624"/>
                </a:solidFill>
                <a:effectLst/>
                <a:uLnTx/>
                <a:uFillTx/>
                <a:latin typeface="Cambria" pitchFamily="18" charset="0"/>
              </a:rPr>
              <a:t>«Ирисы» 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700624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8121836"/>
      </p:ext>
    </p:extLst>
  </p:cSld>
  <p:clrMapOvr>
    <a:masterClrMapping/>
  </p:clrMapOvr>
  <p:transition spd="slow" advClick="0" advTm="6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Лето. Бабочка. Ромашка. Шаблон.</Template>
  <TotalTime>603</TotalTime>
  <Words>842</Words>
  <Application>Microsoft Office PowerPoint</Application>
  <PresentationFormat>Экран (4:3)</PresentationFormat>
  <Paragraphs>96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1_Тема Office</vt:lpstr>
      <vt:lpstr>2_Тема Office</vt:lpstr>
      <vt:lpstr>Тема Office</vt:lpstr>
      <vt:lpstr> Сочинение – рассказ  по картине  Екатерины  Васильевны  Сыромятниковой  «Первые зрители».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57</cp:revision>
  <dcterms:created xsi:type="dcterms:W3CDTF">2011-01-17T15:29:37Z</dcterms:created>
  <dcterms:modified xsi:type="dcterms:W3CDTF">2022-11-17T17:13:24Z</dcterms:modified>
</cp:coreProperties>
</file>