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57" r:id="rId5"/>
    <p:sldId id="262" r:id="rId6"/>
    <p:sldId id="266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1" d="100"/>
          <a:sy n="81" d="100"/>
        </p:scale>
        <p:origin x="2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669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589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0317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134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5685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636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057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344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879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38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969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84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192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011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486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247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90106-53A4-4B94-908C-7069286871B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F1E5A8F-C607-4B22-8FEC-C06B83C7E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683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428" y="0"/>
            <a:ext cx="9169179" cy="8906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6428" y="985652"/>
            <a:ext cx="8772621" cy="532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440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8171" y="558139"/>
            <a:ext cx="9806441" cy="5830785"/>
          </a:xfrm>
        </p:spPr>
        <p:txBody>
          <a:bodyPr>
            <a:normAutofit/>
          </a:bodyPr>
          <a:lstStyle/>
          <a:p>
            <a:pPr algn="just"/>
            <a:r>
              <a:rPr lang="ru-RU" sz="2100" dirty="0">
                <a:latin typeface="Book Antiqua" panose="02040602050305030304" pitchFamily="18" charset="0"/>
              </a:rPr>
              <a:t>‍Проблемы в общении со сверстниками. Иногда дети стесняются вливаться </a:t>
            </a:r>
            <a:r>
              <a:rPr lang="ru-RU" sz="2100" dirty="0" smtClean="0">
                <a:latin typeface="Book Antiqua" panose="02040602050305030304" pitchFamily="18" charset="0"/>
              </a:rPr>
              <a:t>в </a:t>
            </a:r>
            <a:r>
              <a:rPr lang="ru-RU" sz="2100" dirty="0">
                <a:latin typeface="Book Antiqua" panose="02040602050305030304" pitchFamily="18" charset="0"/>
              </a:rPr>
              <a:t>социум, не умеют заводить друзей, ни с кем не общаются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и </a:t>
            </a:r>
            <a:r>
              <a:rPr lang="ru-RU" sz="2100" dirty="0">
                <a:latin typeface="Book Antiqua" panose="02040602050305030304" pitchFamily="18" charset="0"/>
              </a:rPr>
              <a:t>всегда остаются </a:t>
            </a:r>
            <a:r>
              <a:rPr lang="ru-RU" sz="2100" dirty="0" smtClean="0">
                <a:latin typeface="Book Antiqua" panose="02040602050305030304" pitchFamily="18" charset="0"/>
              </a:rPr>
              <a:t>в </a:t>
            </a:r>
            <a:r>
              <a:rPr lang="ru-RU" sz="2100" dirty="0">
                <a:latin typeface="Book Antiqua" panose="02040602050305030304" pitchFamily="18" charset="0"/>
              </a:rPr>
              <a:t>стороне. Если ребёнок — белая ворона, то ему поможет разговор </a:t>
            </a:r>
            <a:r>
              <a:rPr lang="ru-RU" sz="2100" dirty="0" smtClean="0">
                <a:latin typeface="Book Antiqua" panose="02040602050305030304" pitchFamily="18" charset="0"/>
              </a:rPr>
              <a:t>с </a:t>
            </a:r>
            <a:r>
              <a:rPr lang="ru-RU" sz="2100" dirty="0">
                <a:latin typeface="Book Antiqua" panose="02040602050305030304" pitchFamily="18" charset="0"/>
              </a:rPr>
              <a:t>психологом.</a:t>
            </a:r>
          </a:p>
          <a:p>
            <a:pPr algn="just"/>
            <a:r>
              <a:rPr lang="ru-RU" sz="2100" dirty="0">
                <a:latin typeface="Book Antiqua" panose="02040602050305030304" pitchFamily="18" charset="0"/>
              </a:rPr>
              <a:t>‍Низкая учебная мотивация. Иногда дело не столько в конкретных пробелах </a:t>
            </a:r>
            <a:r>
              <a:rPr lang="ru-RU" sz="2100" dirty="0" smtClean="0">
                <a:latin typeface="Book Antiqua" panose="02040602050305030304" pitchFamily="18" charset="0"/>
              </a:rPr>
              <a:t>по </a:t>
            </a:r>
            <a:r>
              <a:rPr lang="ru-RU" sz="2100" dirty="0">
                <a:latin typeface="Book Antiqua" panose="02040602050305030304" pitchFamily="18" charset="0"/>
              </a:rPr>
              <a:t>предметам, сколько в конфликте с педагогом или одноклассниками. </a:t>
            </a:r>
          </a:p>
          <a:p>
            <a:pPr algn="just"/>
            <a:r>
              <a:rPr lang="ru-RU" sz="2100" dirty="0">
                <a:latin typeface="Book Antiqua" panose="02040602050305030304" pitchFamily="18" charset="0"/>
              </a:rPr>
              <a:t>‍Резкая смена настроения. Эмоциональные перепады говорят о том, </a:t>
            </a:r>
            <a:br>
              <a:rPr lang="ru-RU" sz="2100" dirty="0">
                <a:latin typeface="Book Antiqua" panose="02040602050305030304" pitchFamily="18" charset="0"/>
              </a:rPr>
            </a:br>
            <a:r>
              <a:rPr lang="ru-RU" sz="2100" dirty="0">
                <a:latin typeface="Book Antiqua" panose="02040602050305030304" pitchFamily="18" charset="0"/>
              </a:rPr>
              <a:t>что ребёнок находится в напряжённом и растерянном состоянии. Часто дети реагируют так на сложные изменения в жизни: например, развод родителей или переезд в другой город. </a:t>
            </a:r>
          </a:p>
          <a:p>
            <a:pPr algn="just"/>
            <a:r>
              <a:rPr lang="ru-RU" sz="2100" dirty="0">
                <a:latin typeface="Book Antiqua" panose="02040602050305030304" pitchFamily="18" charset="0"/>
              </a:rPr>
              <a:t>Частые болезни. Если дети регулярно болеют, скорее всего, что-то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не в </a:t>
            </a:r>
            <a:r>
              <a:rPr lang="ru-RU" sz="2100" dirty="0">
                <a:latin typeface="Book Antiqua" panose="02040602050305030304" pitchFamily="18" charset="0"/>
              </a:rPr>
              <a:t>порядке с их эмоциональным состоянием. Внешние психологические факторы — скандалы в семье, унижения от учителя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в </a:t>
            </a:r>
            <a:r>
              <a:rPr lang="ru-RU" sz="2100" dirty="0">
                <a:latin typeface="Book Antiqua" panose="02040602050305030304" pitchFamily="18" charset="0"/>
              </a:rPr>
              <a:t>школе, травля сверстников, равнодушие родителей — влияют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на </a:t>
            </a:r>
            <a:r>
              <a:rPr lang="ru-RU" sz="2100" dirty="0">
                <a:latin typeface="Book Antiqua" panose="02040602050305030304" pitchFamily="18" charset="0"/>
              </a:rPr>
              <a:t>физическое самочувствие ребёнка.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0289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5045" y="249383"/>
            <a:ext cx="9889568" cy="6198918"/>
          </a:xfrm>
        </p:spPr>
        <p:txBody>
          <a:bodyPr>
            <a:noAutofit/>
          </a:bodyPr>
          <a:lstStyle/>
          <a:p>
            <a:pPr algn="just"/>
            <a:r>
              <a:rPr lang="ru-RU" sz="2100" dirty="0">
                <a:latin typeface="Book Antiqua" panose="02040602050305030304" pitchFamily="18" charset="0"/>
              </a:rPr>
              <a:t>‍Неумение правильно осмыслять негативные эмоции. Часто выражается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в </a:t>
            </a:r>
            <a:r>
              <a:rPr lang="ru-RU" sz="2100" dirty="0">
                <a:latin typeface="Book Antiqua" panose="02040602050305030304" pitchFamily="18" charset="0"/>
              </a:rPr>
              <a:t>истериках, скандалах, драках с родителями или другими детьми,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или </a:t>
            </a:r>
            <a:r>
              <a:rPr lang="ru-RU" sz="2100" dirty="0">
                <a:latin typeface="Book Antiqua" panose="02040602050305030304" pitchFamily="18" charset="0"/>
              </a:rPr>
              <a:t>наоборот — замкнутости в себе, нежелании разговаривать. Когда ребёнок злится, расстраивается, чувствует обиду — это нужно признавать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и </a:t>
            </a:r>
            <a:r>
              <a:rPr lang="ru-RU" sz="2100" dirty="0">
                <a:latin typeface="Book Antiqua" panose="02040602050305030304" pitchFamily="18" charset="0"/>
              </a:rPr>
              <a:t>выражать </a:t>
            </a:r>
            <a:r>
              <a:rPr lang="ru-RU" sz="2100" dirty="0" err="1">
                <a:latin typeface="Book Antiqua" panose="02040602050305030304" pitchFamily="18" charset="0"/>
              </a:rPr>
              <a:t>экологичными</a:t>
            </a:r>
            <a:r>
              <a:rPr lang="ru-RU" sz="2100" dirty="0">
                <a:latin typeface="Book Antiqua" panose="02040602050305030304" pitchFamily="18" charset="0"/>
              </a:rPr>
              <a:t> способами</a:t>
            </a:r>
            <a:r>
              <a:rPr lang="ru-RU" sz="2100" dirty="0" smtClean="0">
                <a:latin typeface="Book Antiqua" panose="02040602050305030304" pitchFamily="18" charset="0"/>
              </a:rPr>
              <a:t>: «</a:t>
            </a:r>
            <a:r>
              <a:rPr lang="ru-RU" sz="2100" dirty="0">
                <a:latin typeface="Book Antiqua" panose="02040602050305030304" pitchFamily="18" charset="0"/>
              </a:rPr>
              <a:t>Я понимаю, что ты сейчас </a:t>
            </a:r>
            <a:r>
              <a:rPr lang="ru-RU" sz="2100" dirty="0" smtClean="0">
                <a:latin typeface="Book Antiqua" panose="02040602050305030304" pitchFamily="18" charset="0"/>
              </a:rPr>
              <a:t>чувствуешь…Ты </a:t>
            </a:r>
            <a:r>
              <a:rPr lang="ru-RU" sz="2100" dirty="0">
                <a:latin typeface="Book Antiqua" panose="02040602050305030304" pitchFamily="18" charset="0"/>
              </a:rPr>
              <a:t>чувствуешь то-то и то-то, потому что… Давай сейчас сделаем то-то и то-то». Психолог научит ребёнка понимать свои эмоции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и </a:t>
            </a:r>
            <a:r>
              <a:rPr lang="ru-RU" sz="2100" dirty="0">
                <a:latin typeface="Book Antiqua" panose="02040602050305030304" pitchFamily="18" charset="0"/>
              </a:rPr>
              <a:t>справляться с ними.</a:t>
            </a:r>
          </a:p>
          <a:p>
            <a:pPr algn="just"/>
            <a:r>
              <a:rPr lang="ru-RU" sz="2100" dirty="0">
                <a:latin typeface="Book Antiqua" panose="02040602050305030304" pitchFamily="18" charset="0"/>
              </a:rPr>
              <a:t>‍Повышенная тревожность и страхи. Ребёнка, который боится присоединиться к игре в футбол во дворе, прочесть стихотворение перед родственниками во время семейного праздника или поехать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в </a:t>
            </a:r>
            <a:r>
              <a:rPr lang="ru-RU" sz="2100" dirty="0">
                <a:latin typeface="Book Antiqua" panose="02040602050305030304" pitchFamily="18" charset="0"/>
              </a:rPr>
              <a:t>лагерь, не стоит дразнить «трусишкой» и стыдить за переживания. Возможно, причина кроется в психологической травме, которую нужно проработать со специалистом. Под травмой в психологии понимается сильный эмоциональный стресс </a:t>
            </a:r>
            <a:r>
              <a:rPr lang="ru-RU" sz="2100" dirty="0" smtClean="0">
                <a:latin typeface="Book Antiqua" panose="02040602050305030304" pitchFamily="18" charset="0"/>
              </a:rPr>
              <a:t>и реакция  на </a:t>
            </a:r>
            <a:r>
              <a:rPr lang="ru-RU" sz="2100" dirty="0">
                <a:latin typeface="Book Antiqua" panose="02040602050305030304" pitchFamily="18" charset="0"/>
              </a:rPr>
              <a:t>определённое событие, которое нанесло вред психическому здоровью ребёнка. Вероятно,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в </a:t>
            </a:r>
            <a:r>
              <a:rPr lang="ru-RU" sz="2100" dirty="0">
                <a:latin typeface="Book Antiqua" panose="02040602050305030304" pitchFamily="18" charset="0"/>
              </a:rPr>
              <a:t>похожих обстоятельствах в </a:t>
            </a:r>
            <a:r>
              <a:rPr lang="ru-RU" sz="2100" dirty="0" smtClean="0">
                <a:latin typeface="Book Antiqua" panose="02040602050305030304" pitchFamily="18" charset="0"/>
              </a:rPr>
              <a:t>прошлом он </a:t>
            </a:r>
            <a:r>
              <a:rPr lang="ru-RU" sz="2100" dirty="0">
                <a:latin typeface="Book Antiqua" panose="02040602050305030304" pitchFamily="18" charset="0"/>
              </a:rPr>
              <a:t>сталкивался с насилием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или </a:t>
            </a:r>
            <a:r>
              <a:rPr lang="ru-RU" sz="2100" dirty="0">
                <a:latin typeface="Book Antiqua" panose="02040602050305030304" pitchFamily="18" charset="0"/>
              </a:rPr>
              <a:t>травлей.</a:t>
            </a:r>
          </a:p>
          <a:p>
            <a:endParaRPr lang="ru-RU" sz="22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1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8167" y="724395"/>
            <a:ext cx="9996446" cy="5153891"/>
          </a:xfrm>
        </p:spPr>
        <p:txBody>
          <a:bodyPr/>
          <a:lstStyle/>
          <a:p>
            <a:pPr algn="just"/>
            <a:r>
              <a:rPr lang="ru-RU" sz="2100" dirty="0">
                <a:latin typeface="Book Antiqua" panose="02040602050305030304" pitchFamily="18" charset="0"/>
              </a:rPr>
              <a:t>Отсутствие интересов. Обычно для детей характерна любознательность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и </a:t>
            </a:r>
            <a:r>
              <a:rPr lang="ru-RU" sz="2100" dirty="0">
                <a:latin typeface="Book Antiqua" panose="02040602050305030304" pitchFamily="18" charset="0"/>
              </a:rPr>
              <a:t>желание открывать мир вокруг. Если у ребёнка нет хобби,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он </a:t>
            </a:r>
            <a:r>
              <a:rPr lang="ru-RU" sz="2100" dirty="0">
                <a:latin typeface="Book Antiqua" panose="02040602050305030304" pitchFamily="18" charset="0"/>
              </a:rPr>
              <a:t>не знает, чем себя занять, его не увлекает ни один школьный предмет — стоит проконсультироваться с психологом. Вероятно, когда-то </a:t>
            </a:r>
            <a:r>
              <a:rPr lang="ru-RU" sz="2100" dirty="0" smtClean="0">
                <a:latin typeface="Book Antiqua" panose="02040602050305030304" pitchFamily="18" charset="0"/>
              </a:rPr>
              <a:t>его </a:t>
            </a:r>
            <a:r>
              <a:rPr lang="ru-RU" sz="2100" dirty="0">
                <a:latin typeface="Book Antiqua" panose="02040602050305030304" pitchFamily="18" charset="0"/>
              </a:rPr>
              <a:t>хобби высмеяли. А, может, ему навязывают интересы </a:t>
            </a:r>
            <a:r>
              <a:rPr lang="ru-RU" sz="2100" dirty="0" smtClean="0">
                <a:latin typeface="Book Antiqua" panose="02040602050305030304" pitchFamily="18" charset="0"/>
              </a:rPr>
              <a:t>родители, и </a:t>
            </a:r>
            <a:r>
              <a:rPr lang="ru-RU" sz="2100" dirty="0">
                <a:latin typeface="Book Antiqua" panose="02040602050305030304" pitchFamily="18" charset="0"/>
              </a:rPr>
              <a:t>он боится протестовать.</a:t>
            </a:r>
          </a:p>
          <a:p>
            <a:pPr algn="just"/>
            <a:r>
              <a:rPr lang="ru-RU" sz="2100" dirty="0">
                <a:latin typeface="Book Antiqua" panose="02040602050305030304" pitchFamily="18" charset="0"/>
              </a:rPr>
              <a:t>‍Агрессивное поведение. Если ребёнок регулярно выступает агрессором, скорее всего, ему нужна помощь психолога. В совсем юном возрасте — около трёх лет — истерики и злость могут быть своеобразными «исследованиями»: что можно и что нельзя, как отреагируют родители.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Но </a:t>
            </a:r>
            <a:r>
              <a:rPr lang="ru-RU" sz="2100" dirty="0">
                <a:latin typeface="Book Antiqua" panose="02040602050305030304" pitchFamily="18" charset="0"/>
              </a:rPr>
              <a:t>если ребёнок продолжает проявлять чрезмерную агрессию </a:t>
            </a:r>
            <a:r>
              <a:rPr lang="ru-RU" sz="2100" dirty="0" smtClean="0">
                <a:latin typeface="Book Antiqua" panose="02040602050305030304" pitchFamily="18" charset="0"/>
              </a:rPr>
              <a:t/>
            </a:r>
            <a:br>
              <a:rPr lang="ru-RU" sz="2100" dirty="0" smtClean="0">
                <a:latin typeface="Book Antiqua" panose="02040602050305030304" pitchFamily="18" charset="0"/>
              </a:rPr>
            </a:br>
            <a:r>
              <a:rPr lang="ru-RU" sz="2100" dirty="0" smtClean="0">
                <a:latin typeface="Book Antiqua" panose="02040602050305030304" pitchFamily="18" charset="0"/>
              </a:rPr>
              <a:t>в </a:t>
            </a:r>
            <a:r>
              <a:rPr lang="ru-RU" sz="2100" dirty="0">
                <a:latin typeface="Book Antiqua" panose="02040602050305030304" pitchFamily="18" charset="0"/>
              </a:rPr>
              <a:t>возрасте постарше, обижает </a:t>
            </a:r>
            <a:r>
              <a:rPr lang="ru-RU" sz="2100" dirty="0" smtClean="0">
                <a:latin typeface="Book Antiqua" panose="02040602050305030304" pitchFamily="18" charset="0"/>
              </a:rPr>
              <a:t>животных или </a:t>
            </a:r>
            <a:r>
              <a:rPr lang="ru-RU" sz="2100" dirty="0">
                <a:latin typeface="Book Antiqua" panose="02040602050305030304" pitchFamily="18" charset="0"/>
              </a:rPr>
              <a:t>сверстников.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605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0047" y="427512"/>
            <a:ext cx="9794565" cy="548371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00B050"/>
                </a:solidFill>
              </a:rPr>
              <a:t>Поводов для беспокойства нет, если ребенок получает удовлетворение от</a:t>
            </a:r>
            <a:r>
              <a:rPr lang="ru-RU" dirty="0"/>
              <a:t>:</a:t>
            </a:r>
          </a:p>
          <a:p>
            <a:r>
              <a:rPr lang="ru-RU" sz="2000" dirty="0" smtClean="0">
                <a:latin typeface="Book Antiqua" panose="02040602050305030304" pitchFamily="18" charset="0"/>
              </a:rPr>
              <a:t>взаимоотношений </a:t>
            </a:r>
            <a:r>
              <a:rPr lang="ru-RU" sz="2000" dirty="0">
                <a:latin typeface="Book Antiqua" panose="02040602050305030304" pitchFamily="18" charset="0"/>
              </a:rPr>
              <a:t>в семье</a:t>
            </a:r>
          </a:p>
          <a:p>
            <a:r>
              <a:rPr lang="ru-RU" sz="2000" dirty="0">
                <a:latin typeface="Book Antiqua" panose="02040602050305030304" pitchFamily="18" charset="0"/>
              </a:rPr>
              <a:t>общения с друзьями</a:t>
            </a:r>
          </a:p>
          <a:p>
            <a:r>
              <a:rPr lang="ru-RU" sz="2000" dirty="0">
                <a:latin typeface="Book Antiqua" panose="02040602050305030304" pitchFamily="18" charset="0"/>
              </a:rPr>
              <a:t>игр, соответствующих его возрасту.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B050"/>
                </a:solidFill>
              </a:rPr>
              <a:t>Основываясь на своих выводах, психолог может</a:t>
            </a:r>
            <a:r>
              <a:rPr lang="ru-RU" sz="2800" dirty="0" smtClean="0">
                <a:solidFill>
                  <a:srgbClr val="00B050"/>
                </a:solidFill>
              </a:rPr>
              <a:t>:</a:t>
            </a:r>
            <a:endParaRPr lang="ru-RU" sz="2800" dirty="0">
              <a:solidFill>
                <a:srgbClr val="00B050"/>
              </a:solidFill>
            </a:endParaRPr>
          </a:p>
          <a:p>
            <a:r>
              <a:rPr lang="ru-RU" sz="2000" dirty="0">
                <a:latin typeface="Book Antiqua" panose="02040602050305030304" pitchFamily="18" charset="0"/>
              </a:rPr>
              <a:t>успокоить родителей, объяснив, каким способом скорректировать нормальное развитие и сделать воспитательную тактику более эффективной</a:t>
            </a:r>
          </a:p>
          <a:p>
            <a:r>
              <a:rPr lang="ru-RU" sz="2000" dirty="0">
                <a:latin typeface="Book Antiqua" panose="02040602050305030304" pitchFamily="18" charset="0"/>
              </a:rPr>
              <a:t>предложить ребенку программу, которая улучшит процесс его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186508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3170" y="439387"/>
            <a:ext cx="9939646" cy="579515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35678" y="557058"/>
            <a:ext cx="92746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Мы не можем оградить ребёнка от всех возможных опасностей, переживаний, неприятностей, которые могут настигнуть детей где угодно: в школе, на улице, в магазине, в компании сверстников.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Но, как любящие и переживающие родители, мы можем научить сына или дочь противостоять стрессам и просить у взрослых помощи, когда это требуется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                                              Удачи в воспитании детей! </a:t>
            </a:r>
          </a:p>
        </p:txBody>
      </p:sp>
    </p:spTree>
    <p:extLst>
      <p:ext uri="{BB962C8B-B14F-4D97-AF65-F5344CB8AC3E}">
        <p14:creationId xmlns:p14="http://schemas.microsoft.com/office/powerpoint/2010/main" val="2674328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5667" y="403761"/>
            <a:ext cx="10070275" cy="611579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0047" y="522514"/>
            <a:ext cx="97733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Вы</a:t>
            </a:r>
            <a:r>
              <a:rPr lang="ru-RU" sz="2000" dirty="0" smtClean="0"/>
              <a:t> </a:t>
            </a:r>
            <a:r>
              <a:rPr lang="ru-RU" sz="2000" dirty="0"/>
              <a:t>не </a:t>
            </a:r>
            <a:r>
              <a:rPr lang="ru-RU" sz="2000" dirty="0" smtClean="0"/>
              <a:t>можете </a:t>
            </a:r>
            <a:r>
              <a:rPr lang="ru-RU" sz="2000" dirty="0"/>
              <a:t>оградить ребёнка от всех возможных опасностей, переживаний, неприятностей, которые могут настигнуть детей где угодно: в школе, на улице</a:t>
            </a:r>
            <a:r>
              <a:rPr lang="ru-RU" sz="2000" dirty="0" smtClean="0"/>
              <a:t>,  </a:t>
            </a:r>
            <a:r>
              <a:rPr lang="ru-RU" sz="2000" dirty="0"/>
              <a:t>в магазине, в компании сверстников.</a:t>
            </a:r>
          </a:p>
          <a:p>
            <a:pPr algn="ctr"/>
            <a:r>
              <a:rPr lang="ru-RU" sz="2000" dirty="0"/>
              <a:t>Но, как любящие и переживающие родители, </a:t>
            </a:r>
            <a:r>
              <a:rPr lang="ru-RU" sz="2000" dirty="0" smtClean="0"/>
              <a:t>вы</a:t>
            </a:r>
            <a:r>
              <a:rPr lang="ru-RU" sz="2000" dirty="0" smtClean="0"/>
              <a:t> можете </a:t>
            </a:r>
            <a:r>
              <a:rPr lang="ru-RU" sz="2000" dirty="0"/>
              <a:t>научить сына или дочь противостоять стрессам и просить у взрослых помощи, когда это требуется</a:t>
            </a:r>
            <a:r>
              <a:rPr lang="ru-RU" sz="2000" dirty="0" smtClean="0"/>
              <a:t>.                                   </a:t>
            </a:r>
            <a:endParaRPr lang="ru-RU" sz="2000" dirty="0" smtClean="0"/>
          </a:p>
          <a:p>
            <a:pPr algn="ctr"/>
            <a:r>
              <a:rPr lang="ru-RU" sz="2000" dirty="0" smtClean="0"/>
              <a:t> </a:t>
            </a:r>
            <a:r>
              <a:rPr lang="ru-RU" sz="2000" dirty="0"/>
              <a:t>Удачи в воспитании детей! </a:t>
            </a:r>
          </a:p>
        </p:txBody>
      </p:sp>
    </p:spTree>
    <p:extLst>
      <p:ext uri="{BB962C8B-B14F-4D97-AF65-F5344CB8AC3E}">
        <p14:creationId xmlns:p14="http://schemas.microsoft.com/office/powerpoint/2010/main" val="84359321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62</TotalTime>
  <Words>656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Book Antiqua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8</cp:revision>
  <dcterms:created xsi:type="dcterms:W3CDTF">2023-01-13T08:19:30Z</dcterms:created>
  <dcterms:modified xsi:type="dcterms:W3CDTF">2023-01-16T10:20:17Z</dcterms:modified>
</cp:coreProperties>
</file>