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embeddedFontLst>
    <p:embeddedFont>
      <p:font typeface="Caveat"/>
      <p:regular r:id="rId13"/>
      <p:bold r:id="rId14"/>
    </p:embeddedFont>
    <p:embeddedFont>
      <p:font typeface="Lobster"/>
      <p:regular r:id="rId15"/>
    </p:embeddedFont>
    <p:embeddedFont>
      <p:font typeface="Nunito"/>
      <p:regular r:id="rId16"/>
      <p:bold r:id="rId17"/>
      <p:italic r:id="rId18"/>
      <p:boldItalic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Caveat-regular.fntdata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Lobster-regular.fntdata"/><Relationship Id="rId14" Type="http://schemas.openxmlformats.org/officeDocument/2006/relationships/font" Target="fonts/Caveat-bold.fntdata"/><Relationship Id="rId17" Type="http://schemas.openxmlformats.org/officeDocument/2006/relationships/font" Target="fonts/Nunito-bold.fntdata"/><Relationship Id="rId16" Type="http://schemas.openxmlformats.org/officeDocument/2006/relationships/font" Target="fonts/Nunito-regular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Nunito-boldItalic.fntdata"/><Relationship Id="rId6" Type="http://schemas.openxmlformats.org/officeDocument/2006/relationships/slide" Target="slides/slide1.xml"/><Relationship Id="rId18" Type="http://schemas.openxmlformats.org/officeDocument/2006/relationships/font" Target="fonts/Nunito-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2f6458f0a1_0_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12f6458f0a1_0_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12f6458f0a1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12f6458f0a1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12ffb24ad4b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12ffb24ad4b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12f6458f0a1_0_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12f6458f0a1_0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12f6458f0a1_0_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12f6458f0a1_0_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12f6458f0a1_0_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12f6458f0a1_0_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12ffb24ad4b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12ffb24ad4b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3.jpg"/><Relationship Id="rId4" Type="http://schemas.openxmlformats.org/officeDocument/2006/relationships/image" Target="../media/image2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3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3.jpg"/><Relationship Id="rId4" Type="http://schemas.openxmlformats.org/officeDocument/2006/relationships/image" Target="../media/image5.jpg"/><Relationship Id="rId5" Type="http://schemas.openxmlformats.org/officeDocument/2006/relationships/image" Target="../media/image3.jpg"/><Relationship Id="rId6" Type="http://schemas.openxmlformats.org/officeDocument/2006/relationships/image" Target="../media/image1.jpg"/><Relationship Id="rId7" Type="http://schemas.openxmlformats.org/officeDocument/2006/relationships/image" Target="../media/image6.jpg"/><Relationship Id="rId8" Type="http://schemas.openxmlformats.org/officeDocument/2006/relationships/image" Target="../media/image4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3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3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3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3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5068600" y="1020725"/>
            <a:ext cx="3681000" cy="196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 sz="2300">
                <a:solidFill>
                  <a:srgbClr val="9900FF"/>
                </a:solidFill>
                <a:latin typeface="Lobster"/>
                <a:ea typeface="Lobster"/>
                <a:cs typeface="Lobster"/>
                <a:sym typeface="Lobster"/>
              </a:rPr>
              <a:t>Оформление коридорного пространства как развивающей среды в дошкольном учреждении</a:t>
            </a:r>
            <a:endParaRPr b="1" sz="2300">
              <a:solidFill>
                <a:srgbClr val="9900FF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 sz="2300">
                <a:solidFill>
                  <a:srgbClr val="9900FF"/>
                </a:solidFill>
                <a:latin typeface="Lobster"/>
                <a:ea typeface="Lobster"/>
                <a:cs typeface="Lobster"/>
                <a:sym typeface="Lobster"/>
              </a:rPr>
              <a:t>“Уголок детства”</a:t>
            </a:r>
            <a:endParaRPr b="1" sz="2300">
              <a:solidFill>
                <a:srgbClr val="9900FF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  <p:pic>
        <p:nvPicPr>
          <p:cNvPr id="58" name="Google Shape;58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2550" y="1336537"/>
            <a:ext cx="4662676" cy="2622726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13"/>
          <p:cNvSpPr txBox="1"/>
          <p:nvPr/>
        </p:nvSpPr>
        <p:spPr>
          <a:xfrm>
            <a:off x="5068600" y="3083650"/>
            <a:ext cx="3681000" cy="127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900">
                <a:solidFill>
                  <a:schemeClr val="dk1"/>
                </a:solidFill>
                <a:latin typeface="Caveat"/>
                <a:ea typeface="Caveat"/>
                <a:cs typeface="Caveat"/>
                <a:sym typeface="Caveat"/>
              </a:rPr>
              <a:t>Подготовила:</a:t>
            </a:r>
            <a:endParaRPr sz="1900">
              <a:solidFill>
                <a:schemeClr val="dk1"/>
              </a:solidFill>
              <a:latin typeface="Caveat"/>
              <a:ea typeface="Caveat"/>
              <a:cs typeface="Caveat"/>
              <a:sym typeface="Cave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900">
                <a:solidFill>
                  <a:schemeClr val="dk1"/>
                </a:solidFill>
                <a:latin typeface="Caveat"/>
                <a:ea typeface="Caveat"/>
                <a:cs typeface="Caveat"/>
                <a:sym typeface="Caveat"/>
              </a:rPr>
              <a:t>Воспитатель</a:t>
            </a:r>
            <a:endParaRPr sz="1900">
              <a:solidFill>
                <a:schemeClr val="dk1"/>
              </a:solidFill>
              <a:latin typeface="Caveat"/>
              <a:ea typeface="Caveat"/>
              <a:cs typeface="Caveat"/>
              <a:sym typeface="Cave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900">
                <a:solidFill>
                  <a:schemeClr val="dk1"/>
                </a:solidFill>
                <a:latin typeface="Caveat"/>
                <a:ea typeface="Caveat"/>
                <a:cs typeface="Caveat"/>
                <a:sym typeface="Caveat"/>
              </a:rPr>
              <a:t>Васильева Ирина Валентиновна</a:t>
            </a:r>
            <a:endParaRPr sz="1900">
              <a:solidFill>
                <a:schemeClr val="dk1"/>
              </a:solidFill>
              <a:latin typeface="Caveat"/>
              <a:ea typeface="Caveat"/>
              <a:cs typeface="Caveat"/>
              <a:sym typeface="Cave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13"/>
          <p:cNvSpPr txBox="1"/>
          <p:nvPr/>
        </p:nvSpPr>
        <p:spPr>
          <a:xfrm>
            <a:off x="3714000" y="509100"/>
            <a:ext cx="17160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600">
                <a:solidFill>
                  <a:srgbClr val="FF0000"/>
                </a:solidFill>
              </a:rPr>
              <a:t>Проект</a:t>
            </a:r>
            <a:endParaRPr sz="2600">
              <a:solidFill>
                <a:srgbClr val="FF0000"/>
              </a:solidFill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1380600" y="108900"/>
            <a:ext cx="6382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МБОУ Лесногородская СОШ дошкольное отделение детский сад №47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68" name="Google Shape;68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97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14"/>
          <p:cNvSpPr txBox="1"/>
          <p:nvPr/>
        </p:nvSpPr>
        <p:spPr>
          <a:xfrm>
            <a:off x="569600" y="815550"/>
            <a:ext cx="7337100" cy="138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2200">
                <a:latin typeface="Caveat"/>
                <a:ea typeface="Caveat"/>
                <a:cs typeface="Caveat"/>
                <a:sym typeface="Caveat"/>
              </a:rPr>
              <a:t>Цель проекта:</a:t>
            </a:r>
            <a:endParaRPr b="1" sz="2200">
              <a:latin typeface="Caveat"/>
              <a:ea typeface="Caveat"/>
              <a:cs typeface="Caveat"/>
              <a:sym typeface="Caveat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➢"/>
            </a:pPr>
            <a:r>
              <a:rPr lang="ru">
                <a:solidFill>
                  <a:schemeClr val="dk1"/>
                </a:solidFill>
              </a:rPr>
              <a:t>создание дизайна соответствующего современным требованиям организации пространства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➢"/>
            </a:pPr>
            <a:r>
              <a:rPr lang="ru">
                <a:solidFill>
                  <a:schemeClr val="dk1"/>
                </a:solidFill>
              </a:rPr>
              <a:t>реализации воспитательно-образовательных задач детского сада, и способствующего повышению качества дошкольного образования </a:t>
            </a:r>
            <a:endParaRPr/>
          </a:p>
        </p:txBody>
      </p:sp>
      <p:sp>
        <p:nvSpPr>
          <p:cNvPr id="70" name="Google Shape;70;p14"/>
          <p:cNvSpPr txBox="1"/>
          <p:nvPr/>
        </p:nvSpPr>
        <p:spPr>
          <a:xfrm>
            <a:off x="718300" y="2259125"/>
            <a:ext cx="6841500" cy="223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2200">
                <a:latin typeface="Caveat"/>
                <a:ea typeface="Caveat"/>
                <a:cs typeface="Caveat"/>
                <a:sym typeface="Caveat"/>
              </a:rPr>
              <a:t>Задачи:</a:t>
            </a:r>
            <a:endParaRPr b="1" sz="2200">
              <a:latin typeface="Caveat"/>
              <a:ea typeface="Caveat"/>
              <a:cs typeface="Caveat"/>
              <a:sym typeface="Caveat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400"/>
              <a:buChar char="➢"/>
            </a:pPr>
            <a:r>
              <a:rPr lang="ru" sz="7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Оформить интерьер позволяющий реализовать задачи программы развития ДОУ «Уголок детства – шаг в будущее». 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➢"/>
            </a:pPr>
            <a:r>
              <a:rPr lang="ru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Разработать дизайн оформления холла и лестничных </a:t>
            </a:r>
            <a:r>
              <a:rPr lang="ru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пролетов</a:t>
            </a:r>
            <a:r>
              <a:rPr lang="ru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ДОУ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➢"/>
            </a:pPr>
            <a:r>
              <a:rPr lang="ru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Помочь детям полнее и гармоничнее ощутить жизнь, научиться соотносить себя с окружающей действительностью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" name="Google Shape;76;p15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77" name="Google Shape;77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3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p15"/>
          <p:cNvSpPr txBox="1"/>
          <p:nvPr/>
        </p:nvSpPr>
        <p:spPr>
          <a:xfrm>
            <a:off x="249725" y="485750"/>
            <a:ext cx="87585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50">
                <a:solidFill>
                  <a:srgbClr val="9900FF"/>
                </a:solidFill>
                <a:latin typeface="Nunito"/>
                <a:ea typeface="Nunito"/>
                <a:cs typeface="Nunito"/>
                <a:sym typeface="Nunito"/>
              </a:rPr>
              <a:t>Идеи для оформления коридоров и лестничных площадок в детском саду</a:t>
            </a:r>
            <a:endParaRPr sz="1600">
              <a:solidFill>
                <a:srgbClr val="9900FF"/>
              </a:solidFill>
            </a:endParaRPr>
          </a:p>
        </p:txBody>
      </p:sp>
      <p:sp>
        <p:nvSpPr>
          <p:cNvPr id="79" name="Google Shape;79;p15"/>
          <p:cNvSpPr txBox="1"/>
          <p:nvPr/>
        </p:nvSpPr>
        <p:spPr>
          <a:xfrm>
            <a:off x="819838" y="1042025"/>
            <a:ext cx="13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/>
              <a:t>Наш вернисаж</a:t>
            </a:r>
            <a:r>
              <a:rPr lang="ru" sz="1200"/>
              <a:t> </a:t>
            </a:r>
            <a:endParaRPr sz="1200"/>
          </a:p>
        </p:txBody>
      </p:sp>
      <p:pic>
        <p:nvPicPr>
          <p:cNvPr id="80" name="Google Shape;80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1550" y="1338225"/>
            <a:ext cx="2839225" cy="1906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753400" y="1153575"/>
            <a:ext cx="3078900" cy="2052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Google Shape;82;p1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184223" y="2266525"/>
            <a:ext cx="2335726" cy="2244075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15"/>
          <p:cNvSpPr txBox="1"/>
          <p:nvPr/>
        </p:nvSpPr>
        <p:spPr>
          <a:xfrm>
            <a:off x="3457375" y="1897225"/>
            <a:ext cx="1896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/>
              <a:t>Наши достижения</a:t>
            </a:r>
            <a:endParaRPr sz="1000"/>
          </a:p>
        </p:txBody>
      </p:sp>
      <p:pic>
        <p:nvPicPr>
          <p:cNvPr id="84" name="Google Shape;84;p1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527025" y="3309200"/>
            <a:ext cx="1984400" cy="1695526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Google Shape;85;p15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90050" y="3367425"/>
            <a:ext cx="2260693" cy="1695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92" name="Google Shape;92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3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16"/>
          <p:cNvSpPr txBox="1"/>
          <p:nvPr/>
        </p:nvSpPr>
        <p:spPr>
          <a:xfrm>
            <a:off x="941400" y="930950"/>
            <a:ext cx="69027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2200">
                <a:solidFill>
                  <a:srgbClr val="9900FF"/>
                </a:solidFill>
                <a:latin typeface="Lobster"/>
                <a:ea typeface="Lobster"/>
                <a:cs typeface="Lobster"/>
                <a:sym typeface="Lobster"/>
              </a:rPr>
              <a:t>Сроки выполнения проекта: с сентября по декабрь 2022 г.</a:t>
            </a:r>
            <a:endParaRPr sz="2200">
              <a:solidFill>
                <a:srgbClr val="9900FF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  <p:sp>
        <p:nvSpPr>
          <p:cNvPr id="94" name="Google Shape;94;p16"/>
          <p:cNvSpPr txBox="1"/>
          <p:nvPr/>
        </p:nvSpPr>
        <p:spPr>
          <a:xfrm>
            <a:off x="941400" y="1807050"/>
            <a:ext cx="7519200" cy="184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2200">
                <a:latin typeface="Caveat"/>
                <a:ea typeface="Caveat"/>
                <a:cs typeface="Caveat"/>
                <a:sym typeface="Caveat"/>
              </a:rPr>
              <a:t>Ресурсы: </a:t>
            </a:r>
            <a:endParaRPr b="1" sz="2200">
              <a:latin typeface="Caveat"/>
              <a:ea typeface="Caveat"/>
              <a:cs typeface="Caveat"/>
              <a:sym typeface="Caveat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ru" sz="1800"/>
              <a:t>Кадровые ресурсы: сотрудники детского сада, родители воспитанников, представители партнерских организаций.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ru" sz="1800"/>
              <a:t>Финансовые ресурсы для приобретения необходимых материалов для ремонта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01" name="Google Shape;101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3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17"/>
          <p:cNvSpPr txBox="1"/>
          <p:nvPr/>
        </p:nvSpPr>
        <p:spPr>
          <a:xfrm>
            <a:off x="2874000" y="753200"/>
            <a:ext cx="37926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2200">
                <a:solidFill>
                  <a:srgbClr val="9900FF"/>
                </a:solidFill>
                <a:latin typeface="Lobster"/>
                <a:ea typeface="Lobster"/>
                <a:cs typeface="Lobster"/>
                <a:sym typeface="Lobster"/>
              </a:rPr>
              <a:t>Этапы проекта</a:t>
            </a:r>
            <a:endParaRPr sz="2200">
              <a:solidFill>
                <a:srgbClr val="9900FF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  <p:sp>
        <p:nvSpPr>
          <p:cNvPr id="103" name="Google Shape;103;p17"/>
          <p:cNvSpPr txBox="1"/>
          <p:nvPr/>
        </p:nvSpPr>
        <p:spPr>
          <a:xfrm>
            <a:off x="916625" y="1225250"/>
            <a:ext cx="6841500" cy="402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100"/>
              </a:spcBef>
              <a:spcAft>
                <a:spcPts val="0"/>
              </a:spcAft>
              <a:buNone/>
            </a:pPr>
            <a:r>
              <a:rPr b="1" lang="ru" sz="1800" u="sng">
                <a:solidFill>
                  <a:schemeClr val="dk1"/>
                </a:solidFill>
              </a:rPr>
              <a:t>На первом этапе</a:t>
            </a:r>
            <a:r>
              <a:rPr lang="ru" sz="1500">
                <a:solidFill>
                  <a:schemeClr val="dk1"/>
                </a:solidFill>
              </a:rPr>
              <a:t> проекта (сентябрь-октябрь) проанализировать материальные возможности, творческий потенциал педагогов и готовность родительской общественности к активному взаимодействию по реализации проекта.</a:t>
            </a:r>
            <a:endParaRPr sz="1500">
              <a:solidFill>
                <a:schemeClr val="dk1"/>
              </a:solidFill>
            </a:endParaRPr>
          </a:p>
          <a:p>
            <a:pPr indent="0" lvl="0" marL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ru" sz="1800" u="sng">
                <a:solidFill>
                  <a:schemeClr val="dk1"/>
                </a:solidFill>
              </a:rPr>
              <a:t>На втором этапе проекта</a:t>
            </a:r>
            <a:r>
              <a:rPr lang="ru" sz="1500">
                <a:solidFill>
                  <a:schemeClr val="dk1"/>
                </a:solidFill>
              </a:rPr>
              <a:t> (сентябрь-декабрь) создать творческую группу педагогов и инициативных родителей для разработки и утверждения плана оформления интерьера, распределение обязанностей, оценка ресурсов.</a:t>
            </a:r>
            <a:endParaRPr sz="1500">
              <a:solidFill>
                <a:schemeClr val="dk1"/>
              </a:solidFill>
            </a:endParaRPr>
          </a:p>
          <a:p>
            <a:pPr indent="0" lvl="0" marL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ru" sz="1800" u="sng">
                <a:solidFill>
                  <a:schemeClr val="dk1"/>
                </a:solidFill>
              </a:rPr>
              <a:t>На третьем этапе проекта</a:t>
            </a:r>
            <a:r>
              <a:rPr lang="ru" sz="1500">
                <a:solidFill>
                  <a:schemeClr val="dk1"/>
                </a:solidFill>
              </a:rPr>
              <a:t> (сентябрь-декабрь) Оформление холла и лестничных </a:t>
            </a:r>
            <a:r>
              <a:rPr lang="ru" sz="1500">
                <a:solidFill>
                  <a:schemeClr val="dk1"/>
                </a:solidFill>
              </a:rPr>
              <a:t>пролетов</a:t>
            </a:r>
            <a:r>
              <a:rPr lang="ru" sz="1500">
                <a:solidFill>
                  <a:schemeClr val="dk1"/>
                </a:solidFill>
              </a:rPr>
              <a:t> по </a:t>
            </a:r>
            <a:r>
              <a:rPr lang="ru" sz="1500">
                <a:solidFill>
                  <a:schemeClr val="dk1"/>
                </a:solidFill>
              </a:rPr>
              <a:t>утвержденному</a:t>
            </a:r>
            <a:r>
              <a:rPr lang="ru" sz="1500">
                <a:solidFill>
                  <a:schemeClr val="dk1"/>
                </a:solidFill>
              </a:rPr>
              <a:t> плану.</a:t>
            </a:r>
            <a:endParaRPr sz="1500">
              <a:solidFill>
                <a:schemeClr val="dk1"/>
              </a:solidFill>
            </a:endParaRPr>
          </a:p>
          <a:p>
            <a:pPr indent="0" lvl="0" marL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" name="Google Shape;109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10" name="Google Shape;110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97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18"/>
          <p:cNvSpPr txBox="1"/>
          <p:nvPr/>
        </p:nvSpPr>
        <p:spPr>
          <a:xfrm>
            <a:off x="1647875" y="902300"/>
            <a:ext cx="5379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>
                <a:solidFill>
                  <a:srgbClr val="9900FF"/>
                </a:solidFill>
                <a:latin typeface="Lobster"/>
                <a:ea typeface="Lobster"/>
                <a:cs typeface="Lobster"/>
                <a:sym typeface="Lobster"/>
              </a:rPr>
              <a:t>Предполагаемый результат</a:t>
            </a:r>
            <a:endParaRPr sz="2400">
              <a:solidFill>
                <a:srgbClr val="9900FF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  <p:sp>
        <p:nvSpPr>
          <p:cNvPr id="112" name="Google Shape;112;p18"/>
          <p:cNvSpPr txBox="1"/>
          <p:nvPr/>
        </p:nvSpPr>
        <p:spPr>
          <a:xfrm>
            <a:off x="767900" y="1605275"/>
            <a:ext cx="7027500" cy="269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rtl="0" algn="just">
              <a:lnSpc>
                <a:spcPct val="115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1600"/>
              <a:buChar char="➔"/>
            </a:pPr>
            <a:r>
              <a:rPr lang="ru" sz="1600">
                <a:solidFill>
                  <a:schemeClr val="dk1"/>
                </a:solidFill>
              </a:rPr>
              <a:t>Дизайн дошкольного образовательного учреждения поможет реализовать задачи программы развития ДОУ.</a:t>
            </a:r>
            <a:endParaRPr sz="1600">
              <a:solidFill>
                <a:schemeClr val="dk1"/>
              </a:solidFill>
            </a:endParaRPr>
          </a:p>
          <a:p>
            <a:pPr indent="-3302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➔"/>
            </a:pPr>
            <a:r>
              <a:rPr lang="ru" sz="1600">
                <a:solidFill>
                  <a:schemeClr val="dk1"/>
                </a:solidFill>
              </a:rPr>
              <a:t>Обеспечит целостность педагогического процесса и создаст окружающее пространство, удовлетворяющее потребности актуального, ближайшего и перспективного творческого развития каждого ребёнка.</a:t>
            </a:r>
            <a:endParaRPr sz="1600">
              <a:solidFill>
                <a:schemeClr val="dk1"/>
              </a:solidFill>
            </a:endParaRPr>
          </a:p>
          <a:p>
            <a:pPr indent="-3302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➔"/>
            </a:pPr>
            <a:r>
              <a:rPr lang="ru" sz="1600">
                <a:solidFill>
                  <a:schemeClr val="dk1"/>
                </a:solidFill>
              </a:rPr>
              <a:t>Создаст творческую атмосферу в работе педагогов, обеспечит комфортное пребывание детей, родителей, сотрудников в детском саду.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p19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19" name="Google Shape;119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3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19"/>
          <p:cNvSpPr txBox="1"/>
          <p:nvPr/>
        </p:nvSpPr>
        <p:spPr>
          <a:xfrm>
            <a:off x="1945325" y="1864200"/>
            <a:ext cx="59490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ru" sz="3800">
                <a:solidFill>
                  <a:srgbClr val="9900FF"/>
                </a:solidFill>
              </a:rPr>
              <a:t>Спасибо</a:t>
            </a:r>
            <a:r>
              <a:rPr i="1" lang="ru" sz="3800">
                <a:solidFill>
                  <a:srgbClr val="9900FF"/>
                </a:solidFill>
              </a:rPr>
              <a:t> за внимание!</a:t>
            </a:r>
            <a:endParaRPr i="1" sz="3800">
              <a:solidFill>
                <a:srgbClr val="9900FF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