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6" r:id="rId9"/>
    <p:sldId id="265" r:id="rId10"/>
    <p:sldId id="262" r:id="rId11"/>
    <p:sldId id="267" r:id="rId12"/>
    <p:sldId id="263" r:id="rId13"/>
    <p:sldId id="268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84" y="53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B94A8-47DB-4F21-BD3A-2A67041FC1C4}" type="datetimeFigureOut">
              <a:rPr lang="ru-RU" smtClean="0"/>
              <a:t>19.01.2022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52760DE3-A6C8-4B6F-B82A-514FA020F0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06133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B94A8-47DB-4F21-BD3A-2A67041FC1C4}" type="datetimeFigureOut">
              <a:rPr lang="ru-RU" smtClean="0"/>
              <a:t>19.01.2022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2760DE3-A6C8-4B6F-B82A-514FA020F0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8383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B94A8-47DB-4F21-BD3A-2A67041FC1C4}" type="datetimeFigureOut">
              <a:rPr lang="ru-RU" smtClean="0"/>
              <a:t>19.01.2022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2760DE3-A6C8-4B6F-B82A-514FA020F04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110312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B94A8-47DB-4F21-BD3A-2A67041FC1C4}" type="datetimeFigureOut">
              <a:rPr lang="ru-RU" smtClean="0"/>
              <a:t>19.01.2022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2760DE3-A6C8-4B6F-B82A-514FA020F0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57978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B94A8-47DB-4F21-BD3A-2A67041FC1C4}" type="datetimeFigureOut">
              <a:rPr lang="ru-RU" smtClean="0"/>
              <a:t>19.01.2022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2760DE3-A6C8-4B6F-B82A-514FA020F04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902831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B94A8-47DB-4F21-BD3A-2A67041FC1C4}" type="datetimeFigureOut">
              <a:rPr lang="ru-RU" smtClean="0"/>
              <a:t>19.01.2022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2760DE3-A6C8-4B6F-B82A-514FA020F0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04906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B94A8-47DB-4F21-BD3A-2A67041FC1C4}" type="datetimeFigureOut">
              <a:rPr lang="ru-RU" smtClean="0"/>
              <a:t>19.01.2022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60DE3-A6C8-4B6F-B82A-514FA020F0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51878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B94A8-47DB-4F21-BD3A-2A67041FC1C4}" type="datetimeFigureOut">
              <a:rPr lang="ru-RU" smtClean="0"/>
              <a:t>19.01.2022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60DE3-A6C8-4B6F-B82A-514FA020F0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57148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B94A8-47DB-4F21-BD3A-2A67041FC1C4}" type="datetimeFigureOut">
              <a:rPr lang="ru-RU" smtClean="0"/>
              <a:t>19.01.2022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60DE3-A6C8-4B6F-B82A-514FA020F0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89285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B94A8-47DB-4F21-BD3A-2A67041FC1C4}" type="datetimeFigureOut">
              <a:rPr lang="ru-RU" smtClean="0"/>
              <a:t>19.01.2022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2760DE3-A6C8-4B6F-B82A-514FA020F0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72214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B94A8-47DB-4F21-BD3A-2A67041FC1C4}" type="datetimeFigureOut">
              <a:rPr lang="ru-RU" smtClean="0"/>
              <a:t>19.01.2022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52760DE3-A6C8-4B6F-B82A-514FA020F0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51199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B94A8-47DB-4F21-BD3A-2A67041FC1C4}" type="datetimeFigureOut">
              <a:rPr lang="ru-RU" smtClean="0"/>
              <a:t>19.01.2022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52760DE3-A6C8-4B6F-B82A-514FA020F0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63760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B94A8-47DB-4F21-BD3A-2A67041FC1C4}" type="datetimeFigureOut">
              <a:rPr lang="ru-RU" smtClean="0"/>
              <a:t>19.01.2022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60DE3-A6C8-4B6F-B82A-514FA020F0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59808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B94A8-47DB-4F21-BD3A-2A67041FC1C4}" type="datetimeFigureOut">
              <a:rPr lang="ru-RU" smtClean="0"/>
              <a:t>19.01.2022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60DE3-A6C8-4B6F-B82A-514FA020F0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46862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B94A8-47DB-4F21-BD3A-2A67041FC1C4}" type="datetimeFigureOut">
              <a:rPr lang="ru-RU" smtClean="0"/>
              <a:t>19.01.2022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60DE3-A6C8-4B6F-B82A-514FA020F0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18586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B94A8-47DB-4F21-BD3A-2A67041FC1C4}" type="datetimeFigureOut">
              <a:rPr lang="ru-RU" smtClean="0"/>
              <a:t>19.01.2022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2760DE3-A6C8-4B6F-B82A-514FA020F0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41603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1B94A8-47DB-4F21-BD3A-2A67041FC1C4}" type="datetimeFigureOut">
              <a:rPr lang="ru-RU" smtClean="0"/>
              <a:t>19.01.2022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52760DE3-A6C8-4B6F-B82A-514FA020F0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34377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23" r:id="rId15"/>
    <p:sldLayoutId id="214748372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3122F1-609B-4DF7-915F-1B61E8D120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27956" y="225632"/>
            <a:ext cx="8915399" cy="4551748"/>
          </a:xfrm>
        </p:spPr>
        <p:txBody>
          <a:bodyPr>
            <a:normAutofit fontScale="90000"/>
          </a:bodyPr>
          <a:lstStyle/>
          <a:p>
            <a:pPr algn="ctr"/>
            <a:br>
              <a:rPr lang="ru-RU" sz="4400" b="1" dirty="0">
                <a:solidFill>
                  <a:srgbClr val="2C2D2E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4400" b="1" dirty="0">
                <a:solidFill>
                  <a:srgbClr val="2C2D2E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200" b="1" dirty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МБОУ гимназия №33 </a:t>
            </a:r>
            <a:r>
              <a:rPr lang="ru-RU" sz="2200" b="1" dirty="0" err="1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г.Ульяновск</a:t>
            </a: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4400" b="1" dirty="0">
                <a:solidFill>
                  <a:srgbClr val="2C2D2E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4400" b="1" dirty="0">
                <a:solidFill>
                  <a:srgbClr val="2C2D2E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4400" b="1" dirty="0">
                <a:solidFill>
                  <a:srgbClr val="2C2D2E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«Воспитательный потенциал урока русского языка и литературы » </a:t>
            </a:r>
            <a:br>
              <a:rPr lang="ru-RU" sz="44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chemeClr val="accent3">
                    <a:lumMod val="50000"/>
                  </a:schemeClr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Семинар учителей русского языка </a:t>
            </a:r>
            <a:r>
              <a:rPr lang="ru-RU" sz="3600" b="1" dirty="0">
                <a:solidFill>
                  <a:schemeClr val="accent3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 литературы</a:t>
            </a:r>
            <a:endParaRPr lang="ru-RU" sz="107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D7C30B8-7D05-4AB0-A32D-D27617B7B7E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z="2000" b="1" dirty="0" err="1">
                <a:solidFill>
                  <a:schemeClr val="accent3">
                    <a:lumMod val="50000"/>
                  </a:schemeClr>
                </a:solidFill>
              </a:rPr>
              <a:t>Лихотинская</a:t>
            </a: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</a:rPr>
              <a:t> Наталья Борисовна, учитель начальной школы, высшая квалификационная категория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3535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B2497CB-40C2-4AFD-8574-7403CEEC27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</a:t>
            </a:r>
            <a:r>
              <a:rPr lang="ru-RU" sz="4400" b="1" dirty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r>
              <a:rPr lang="ru-RU" b="1" dirty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Проектная деятельность на уроках русского языка</a:t>
            </a:r>
            <a:endParaRPr lang="ru-RU" sz="4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25013FF-F8FE-4599-B51E-687E2EFCC1FD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3200" b="1" dirty="0">
                <a:solidFill>
                  <a:schemeClr val="accent3">
                    <a:lumMod val="50000"/>
                  </a:schemeClr>
                </a:solidFill>
              </a:rPr>
              <a:t>Проект </a:t>
            </a:r>
            <a:r>
              <a:rPr lang="ru-RU" sz="3200" b="1" dirty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«Удивительные фразеологизмы»</a:t>
            </a:r>
            <a:endParaRPr lang="ru-RU" sz="32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7DC1207-E901-4AD5-B037-4F8BAEBA161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3200" b="1" dirty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Почему мы так говорим: работать спустя рукава и засучив рукава, попасть впросак, проще пареной репы? – ключевой вопрос урока по изучению ФО.</a:t>
            </a:r>
            <a:r>
              <a:rPr lang="ru-RU" sz="3200" dirty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ru-RU" sz="32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61602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DD8A235-D1C7-412F-9F28-E750419386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Уди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768254F5-00EF-4037-89EC-CB9A5D49A0EE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9209" y="671048"/>
            <a:ext cx="4455403" cy="5940538"/>
          </a:xfrm>
        </p:spPr>
      </p:pic>
      <p:pic>
        <p:nvPicPr>
          <p:cNvPr id="10" name="Объект 9">
            <a:extLst>
              <a:ext uri="{FF2B5EF4-FFF2-40B4-BE49-F238E27FC236}">
                <a16:creationId xmlns:a16="http://schemas.microsoft.com/office/drawing/2014/main" id="{C45A70FA-E6B3-4970-89B7-89637C11C83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5678" y="624110"/>
            <a:ext cx="4455404" cy="5940539"/>
          </a:xfrm>
        </p:spPr>
      </p:pic>
    </p:spTree>
    <p:extLst>
      <p:ext uri="{BB962C8B-B14F-4D97-AF65-F5344CB8AC3E}">
        <p14:creationId xmlns:p14="http://schemas.microsoft.com/office/powerpoint/2010/main" val="23845808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364D41C-D2FA-4159-B105-A8F4158684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4" y="154379"/>
            <a:ext cx="8911687" cy="1750621"/>
          </a:xfrm>
        </p:spPr>
        <p:txBody>
          <a:bodyPr>
            <a:noAutofit/>
          </a:bodyPr>
          <a:lstStyle/>
          <a:p>
            <a:pPr algn="ctr"/>
            <a:r>
              <a:rPr lang="ru-RU" b="1" dirty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ru-RU" sz="4800" b="1" dirty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ru-RU" b="1" dirty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Проектная задача по русскому языку с «Новости со всего света»</a:t>
            </a:r>
            <a:br>
              <a:rPr lang="ru-RU" dirty="0">
                <a:solidFill>
                  <a:schemeClr val="accent3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4400" dirty="0">
              <a:solidFill>
                <a:schemeClr val="accent3">
                  <a:lumMod val="50000"/>
                </a:schemeClr>
              </a:solidFill>
            </a:endParaRPr>
          </a:p>
        </p:txBody>
      </p:sp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id="{BE5DC625-7C16-4F70-A5D6-A9500FB22F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7757145"/>
              </p:ext>
            </p:extLst>
          </p:nvPr>
        </p:nvGraphicFramePr>
        <p:xfrm>
          <a:off x="2826327" y="1793173"/>
          <a:ext cx="8678283" cy="472637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22657">
                  <a:extLst>
                    <a:ext uri="{9D8B030D-6E8A-4147-A177-3AD203B41FA5}">
                      <a16:colId xmlns:a16="http://schemas.microsoft.com/office/drawing/2014/main" val="3862652027"/>
                    </a:ext>
                  </a:extLst>
                </a:gridCol>
                <a:gridCol w="6555626">
                  <a:extLst>
                    <a:ext uri="{9D8B030D-6E8A-4147-A177-3AD203B41FA5}">
                      <a16:colId xmlns:a16="http://schemas.microsoft.com/office/drawing/2014/main" val="3828457329"/>
                    </a:ext>
                  </a:extLst>
                </a:gridCol>
              </a:tblGrid>
              <a:tr h="62777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effectLst/>
                        </a:rPr>
                        <a:t>Название проектной задачи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effectLst/>
                        </a:rPr>
                        <a:t>Новости программы «Вокруг света»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71604901"/>
                  </a:ext>
                </a:extLst>
              </a:tr>
              <a:tr h="43978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</a:rPr>
                        <a:t>Предмет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Русский язык</a:t>
                      </a:r>
                      <a:endParaRPr lang="ru-RU" sz="1400" b="1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69539069"/>
                  </a:ext>
                </a:extLst>
              </a:tr>
              <a:tr h="45488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</a:rPr>
                        <a:t>Класс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3, 4 класс</a:t>
                      </a:r>
                      <a:endParaRPr lang="ru-RU" sz="1400" b="1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218450"/>
                  </a:ext>
                </a:extLst>
              </a:tr>
              <a:tr h="72177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</a:rPr>
                        <a:t>Название проектной задачи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Новости программы «Вокруг света»</a:t>
                      </a:r>
                      <a:endParaRPr lang="ru-RU" sz="1400" b="1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02332190"/>
                  </a:ext>
                </a:extLst>
              </a:tr>
              <a:tr h="67477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</a:rPr>
                        <a:t>Тип задачи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Предметная диагностическая по теме «Окончание — значимая часть слова»</a:t>
                      </a:r>
                      <a:endParaRPr lang="ru-RU" sz="1400" b="1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96798238"/>
                  </a:ext>
                </a:extLst>
              </a:tr>
              <a:tr h="180738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</a:rPr>
                        <a:t>Цели и педагоги­ческие задачи (пе­дагогический за­мысел)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1.Более глубокое усвоение детьми па­дежных окончаний и их роли в языке.</a:t>
                      </a:r>
                      <a:endParaRPr lang="ru-RU" sz="1400" b="1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2. Подготовка к предъявлению результа­тов и оценке усвоения темы.</a:t>
                      </a:r>
                      <a:endParaRPr lang="ru-RU" sz="1400" b="1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3. Постепенное формирование коммуни­кативных компетентностей</a:t>
                      </a:r>
                      <a:endParaRPr lang="ru-RU" sz="1400" b="1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451935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8991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CC4C317-ED45-4248-A046-0E29AC10076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149435" y="623888"/>
            <a:ext cx="10042566" cy="5563156"/>
          </a:xfrm>
        </p:spPr>
        <p:txBody>
          <a:bodyPr>
            <a:normAutofit fontScale="90000"/>
          </a:bodyPr>
          <a:lstStyle/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Выводы:</a:t>
            </a:r>
            <a:br>
              <a:rPr lang="ru-RU" b="1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Проанализировав свою деятельность, изучив нормативные документы образования, опыт коллег, пришла к выводу, что для реализации воспитательного аспекта урока русского языка в полном объеме необходимо:</a:t>
            </a:r>
            <a:br>
              <a:rPr lang="ru-RU" sz="2000" b="1" dirty="0">
                <a:solidFill>
                  <a:schemeClr val="accent3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тщательно подбирать тексты для работы;</a:t>
            </a:r>
            <a:br>
              <a:rPr lang="ru-RU" sz="2000" b="1" dirty="0">
                <a:solidFill>
                  <a:schemeClr val="accent3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при планировании урока учитывать диагностику уровня воспитанности ученика и класса в целом;</a:t>
            </a:r>
            <a:br>
              <a:rPr lang="ru-RU" sz="2000" b="1" dirty="0">
                <a:solidFill>
                  <a:schemeClr val="accent3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продумывать виды деятельности учащихся на каждом этапе урока, используя воспитательные возможности данного этапа;</a:t>
            </a:r>
            <a:br>
              <a:rPr lang="ru-RU" sz="2000" b="1" dirty="0">
                <a:solidFill>
                  <a:schemeClr val="accent3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-осуществлять выбор оптимальных способов и приемов на уроке с учетом воспитательных направлений;</a:t>
            </a:r>
            <a:br>
              <a:rPr lang="ru-RU" sz="2000" b="1" dirty="0">
                <a:solidFill>
                  <a:schemeClr val="accent3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использовать на уроке разные виды контроля и самоконтроля, оценки и </a:t>
            </a:r>
            <a:r>
              <a:rPr lang="ru-RU" sz="2000" b="1" dirty="0" err="1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взаимооценки</a:t>
            </a: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что позволит воспитывать ответственность, самостоятельность, критичность, коммуникабельность, трудолюбие;</a:t>
            </a:r>
            <a:br>
              <a:rPr lang="ru-RU" sz="2000" b="1" dirty="0">
                <a:solidFill>
                  <a:schemeClr val="accent3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-применять разные способы оценивания, постоянно создавая ситуацию успеха для каждого ученика;</a:t>
            </a:r>
            <a:br>
              <a:rPr lang="ru-RU" sz="2000" b="1" dirty="0">
                <a:solidFill>
                  <a:schemeClr val="accent3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-проводить на каждом уроке этап рефлексии не только по учебной деятельности, но и в воспитательном аспекте.</a:t>
            </a:r>
            <a:br>
              <a:rPr lang="ru-RU" sz="2000" b="1" dirty="0">
                <a:solidFill>
                  <a:schemeClr val="accent3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55090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B0FE12C-6F6D-4B01-A425-FA6E326EF6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89212" y="-1211283"/>
            <a:ext cx="8915399" cy="4937923"/>
          </a:xfrm>
        </p:spPr>
        <p:txBody>
          <a:bodyPr/>
          <a:lstStyle/>
          <a:p>
            <a:pPr algn="ctr"/>
            <a:br>
              <a:rPr lang="ru-RU" sz="3600" b="1" dirty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Воспитательный потенциал урока русского языка в системе развивающего обучения </a:t>
            </a:r>
            <a:r>
              <a:rPr lang="ru-RU" sz="3600" b="1" dirty="0" err="1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Д.Б.Эльконина-В.В.Давыдова</a:t>
            </a:r>
            <a:r>
              <a:rPr lang="ru-RU" sz="3600" b="1" dirty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 начальной школе </a:t>
            </a: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46F6D68-34D8-4CD7-AF54-6477FCD169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589212" y="2232561"/>
            <a:ext cx="8915399" cy="3677349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13" name="Таблица 12">
            <a:extLst>
              <a:ext uri="{FF2B5EF4-FFF2-40B4-BE49-F238E27FC236}">
                <a16:creationId xmlns:a16="http://schemas.microsoft.com/office/drawing/2014/main" id="{596588F0-264C-4A10-8255-F93FC3331D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0263657"/>
              </p:ext>
            </p:extLst>
          </p:nvPr>
        </p:nvGraphicFramePr>
        <p:xfrm>
          <a:off x="2363190" y="2398816"/>
          <a:ext cx="9037121" cy="448198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037121">
                  <a:extLst>
                    <a:ext uri="{9D8B030D-6E8A-4147-A177-3AD203B41FA5}">
                      <a16:colId xmlns:a16="http://schemas.microsoft.com/office/drawing/2014/main" val="1527098612"/>
                    </a:ext>
                  </a:extLst>
                </a:gridCol>
              </a:tblGrid>
              <a:tr h="1122821">
                <a:tc>
                  <a:txBody>
                    <a:bodyPr/>
                    <a:lstStyle/>
                    <a:p>
                      <a:pPr marL="228600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3448050" algn="l"/>
                        </a:tabLst>
                      </a:pPr>
                      <a:r>
                        <a:rPr lang="ru-RU" sz="3200" dirty="0">
                          <a:effectLst/>
                        </a:rPr>
                        <a:t>Роль художественных текстов </a:t>
                      </a:r>
                      <a:endParaRPr lang="ru-RU" sz="16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3448050" algn="l"/>
                        </a:tabLst>
                      </a:pPr>
                      <a:r>
                        <a:rPr lang="ru-RU" sz="3200" dirty="0">
                          <a:effectLst/>
                        </a:rPr>
                        <a:t> 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64516285"/>
                  </a:ext>
                </a:extLst>
              </a:tr>
              <a:tr h="778349">
                <a:tc>
                  <a:txBody>
                    <a:bodyPr/>
                    <a:lstStyle/>
                    <a:p>
                      <a:pPr marL="228600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3448050" algn="l"/>
                        </a:tabLst>
                      </a:pPr>
                      <a:r>
                        <a:rPr lang="ru-RU" sz="3200" dirty="0">
                          <a:effectLst/>
                        </a:rPr>
                        <a:t>Пословицы и поговорки русского народа</a:t>
                      </a:r>
                      <a:endParaRPr lang="ru-RU" sz="1600" dirty="0">
                        <a:effectLst/>
                      </a:endParaRPr>
                    </a:p>
                    <a:p>
                      <a:pPr marL="228600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3448050" algn="l"/>
                        </a:tabLst>
                      </a:pPr>
                      <a:r>
                        <a:rPr lang="ru-RU" sz="3200" dirty="0">
                          <a:effectLst/>
                        </a:rPr>
                        <a:t> 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152171"/>
                  </a:ext>
                </a:extLst>
              </a:tr>
              <a:tr h="1122821">
                <a:tc>
                  <a:txBody>
                    <a:bodyPr/>
                    <a:lstStyle/>
                    <a:p>
                      <a:pPr marL="228600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3448050" algn="l"/>
                        </a:tabLst>
                      </a:pPr>
                      <a:r>
                        <a:rPr lang="ru-RU" sz="3200" dirty="0">
                          <a:effectLst/>
                        </a:rPr>
                        <a:t>Создание собственных текстов </a:t>
                      </a:r>
                      <a:endParaRPr lang="ru-RU" sz="16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3448050" algn="l"/>
                        </a:tabLst>
                      </a:pPr>
                      <a:r>
                        <a:rPr lang="ru-RU" sz="3200" dirty="0">
                          <a:effectLst/>
                        </a:rPr>
                        <a:t> 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46291461"/>
                  </a:ext>
                </a:extLst>
              </a:tr>
              <a:tr h="778349">
                <a:tc>
                  <a:txBody>
                    <a:bodyPr/>
                    <a:lstStyle/>
                    <a:p>
                      <a:pPr marL="228600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3448050" algn="l"/>
                        </a:tabLst>
                      </a:pPr>
                      <a:r>
                        <a:rPr lang="ru-RU" sz="3200" dirty="0">
                          <a:effectLst/>
                        </a:rPr>
                        <a:t>Проектная деятельность</a:t>
                      </a:r>
                      <a:endParaRPr lang="ru-RU" sz="1600" dirty="0">
                        <a:effectLst/>
                      </a:endParaRPr>
                    </a:p>
                    <a:p>
                      <a:pPr marL="228600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3448050" algn="l"/>
                        </a:tabLst>
                      </a:pPr>
                      <a:r>
                        <a:rPr lang="ru-RU" sz="3200" dirty="0">
                          <a:effectLst/>
                        </a:rPr>
                        <a:t> 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637754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695100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5557873-00E4-42D7-B457-1B3DB36511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4" y="225631"/>
            <a:ext cx="8911687" cy="137692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dirty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Роль художественных текстов на уроке русского языка</a:t>
            </a:r>
            <a:br>
              <a:rPr lang="ru-RU" sz="3600" b="1" dirty="0">
                <a:solidFill>
                  <a:schemeClr val="accent4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556C868-1178-48A3-842A-6D0B87CD6E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976451" y="1602556"/>
            <a:ext cx="7500083" cy="760028"/>
          </a:xfrm>
        </p:spPr>
        <p:txBody>
          <a:bodyPr/>
          <a:lstStyle/>
          <a:p>
            <a:pPr algn="ctr"/>
            <a:r>
              <a:rPr lang="ru-RU" sz="1800" b="1" dirty="0">
                <a:solidFill>
                  <a:schemeClr val="accent4">
                    <a:lumMod val="50000"/>
                  </a:schemeClr>
                </a:solidFill>
              </a:rPr>
              <a:t>Тексты для работы по каллиграфии и письма по памяти</a:t>
            </a:r>
          </a:p>
          <a:p>
            <a:pPr algn="ctr"/>
            <a:r>
              <a:rPr lang="ru-RU" sz="1800" b="1" dirty="0">
                <a:solidFill>
                  <a:schemeClr val="accent4">
                    <a:lumMod val="50000"/>
                  </a:schemeClr>
                </a:solidFill>
              </a:rPr>
              <a:t> (3-4 класс) </a:t>
            </a:r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7A0F1B30-8735-493A-BC61-ABCF8A607D84}"/>
              </a:ext>
            </a:extLst>
          </p:cNvPr>
          <p:cNvPicPr>
            <a:picLocks noGrp="1"/>
          </p:cNvPicPr>
          <p:nvPr>
            <p:ph sz="half" idx="2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3710342" y="2546351"/>
            <a:ext cx="3185086" cy="367314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Текст 4">
            <a:extLst>
              <a:ext uri="{FF2B5EF4-FFF2-40B4-BE49-F238E27FC236}">
                <a16:creationId xmlns:a16="http://schemas.microsoft.com/office/drawing/2014/main" id="{D0316ACD-BAEA-41C8-980C-570A60B425C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2647318" y="1595703"/>
            <a:ext cx="8158348" cy="760028"/>
          </a:xfrm>
        </p:spPr>
        <p:txBody>
          <a:bodyPr/>
          <a:lstStyle/>
          <a:p>
            <a:endParaRPr lang="ru-RU" sz="2800" b="1" dirty="0">
              <a:solidFill>
                <a:schemeClr val="accent4">
                  <a:lumMod val="50000"/>
                </a:schemeClr>
              </a:solidFill>
            </a:endParaRPr>
          </a:p>
          <a:p>
            <a:endParaRPr lang="ru-RU" sz="16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8" name="Объект 7">
            <a:extLst>
              <a:ext uri="{FF2B5EF4-FFF2-40B4-BE49-F238E27FC236}">
                <a16:creationId xmlns:a16="http://schemas.microsoft.com/office/drawing/2014/main" id="{02298AA0-A443-4B82-9B8A-279A5C528E2D}"/>
              </a:ext>
            </a:extLst>
          </p:cNvPr>
          <p:cNvPicPr>
            <a:picLocks noGrp="1"/>
          </p:cNvPicPr>
          <p:nvPr>
            <p:ph sz="quarter" idx="4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7291450" y="2546350"/>
            <a:ext cx="3185086" cy="367314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5737603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C3EC569-7B90-456B-B21B-642C8964F6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Пословицы на уроке русского языка.</a:t>
            </a:r>
            <a:br>
              <a:rPr lang="ru-RU" sz="4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Задание: Определи темы пословиц. Объясни смысл высказывания.</a:t>
            </a:r>
            <a:br>
              <a:rPr lang="ru-RU" sz="4000" dirty="0">
                <a:solidFill>
                  <a:schemeClr val="accent4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000" dirty="0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C7ECBD5-9512-4F30-876A-58F5876555F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484416" y="2220686"/>
            <a:ext cx="4275116" cy="4637314"/>
          </a:xfrm>
        </p:spPr>
        <p:txBody>
          <a:bodyPr>
            <a:normAutofit fontScale="25000" lnSpcReduction="20000"/>
          </a:bodyPr>
          <a:lstStyle/>
          <a:p>
            <a:pPr marL="457200">
              <a:lnSpc>
                <a:spcPct val="107000"/>
              </a:lnSpc>
              <a:spcAft>
                <a:spcPts val="800"/>
              </a:spcAft>
            </a:pPr>
            <a:r>
              <a:rPr lang="ru-RU" sz="11200" b="1" u="sng" dirty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 языке</a:t>
            </a:r>
            <a:endParaRPr lang="ru-RU" sz="11200" b="1" dirty="0">
              <a:solidFill>
                <a:schemeClr val="accent3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800"/>
              </a:spcAft>
            </a:pPr>
            <a:r>
              <a:rPr lang="ru-RU" sz="11200" b="1" dirty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Языком не торопись, торопись делом.</a:t>
            </a:r>
            <a:endParaRPr lang="ru-RU" sz="11200" b="1" dirty="0">
              <a:solidFill>
                <a:schemeClr val="accent3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800"/>
              </a:spcAft>
            </a:pPr>
            <a:r>
              <a:rPr lang="ru-RU" sz="11200" b="1" dirty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Язык мой – враг мой.</a:t>
            </a:r>
            <a:endParaRPr lang="ru-RU" sz="11200" b="1" dirty="0">
              <a:solidFill>
                <a:schemeClr val="accent3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800"/>
              </a:spcAft>
            </a:pPr>
            <a:r>
              <a:rPr lang="ru-RU" sz="11200" b="1" dirty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 спеши языком – торопись делом.</a:t>
            </a:r>
            <a:endParaRPr lang="ru-RU" sz="11200" b="1" dirty="0">
              <a:solidFill>
                <a:schemeClr val="accent3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800"/>
              </a:spcAft>
            </a:pPr>
            <a:r>
              <a:rPr lang="ru-RU" sz="11200" b="1" dirty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Меньше бы говорил, да больше слушал.</a:t>
            </a:r>
            <a:endParaRPr lang="ru-RU" sz="11200" b="1" dirty="0">
              <a:solidFill>
                <a:schemeClr val="accent3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800"/>
              </a:spcAft>
            </a:pPr>
            <a:r>
              <a:rPr lang="ru-RU" sz="11200" b="1" dirty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Коротко, да ясно.</a:t>
            </a:r>
            <a:endParaRPr lang="ru-RU" sz="11200" b="1" dirty="0">
              <a:solidFill>
                <a:schemeClr val="accent3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006F3E3-E954-43D7-B62E-0BD88ACE0F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34545" y="2398816"/>
            <a:ext cx="5830785" cy="4191989"/>
          </a:xfrm>
        </p:spPr>
        <p:txBody>
          <a:bodyPr>
            <a:normAutofit fontScale="25000" lnSpcReduction="20000"/>
          </a:bodyPr>
          <a:lstStyle/>
          <a:p>
            <a:pPr marL="457200">
              <a:lnSpc>
                <a:spcPct val="107000"/>
              </a:lnSpc>
              <a:spcAft>
                <a:spcPts val="800"/>
              </a:spcAft>
            </a:pPr>
            <a:r>
              <a:rPr lang="ru-RU" sz="11200" b="1" u="sng" dirty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 учении</a:t>
            </a:r>
            <a:endParaRPr lang="ru-RU" sz="11200" b="1" dirty="0">
              <a:solidFill>
                <a:schemeClr val="accent3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800"/>
              </a:spcAft>
            </a:pPr>
            <a:r>
              <a:rPr lang="ru-RU" sz="11200" b="1" dirty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Ученье – свет, </a:t>
            </a:r>
            <a:r>
              <a:rPr lang="ru-RU" sz="11200" b="1" dirty="0" err="1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неученье</a:t>
            </a:r>
            <a:r>
              <a:rPr lang="ru-RU" sz="11200" b="1" dirty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 тьма.</a:t>
            </a:r>
            <a:endParaRPr lang="ru-RU" sz="11200" b="1" dirty="0">
              <a:solidFill>
                <a:schemeClr val="accent3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800"/>
              </a:spcAft>
            </a:pPr>
            <a:r>
              <a:rPr lang="ru-RU" sz="11200" b="1" dirty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Красна птица </a:t>
            </a:r>
            <a:r>
              <a:rPr lang="ru-RU" sz="11200" b="1" dirty="0" err="1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перьем</a:t>
            </a:r>
            <a:r>
              <a:rPr lang="ru-RU" sz="11200" b="1" dirty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а человек ученьем.</a:t>
            </a:r>
            <a:endParaRPr lang="ru-RU" sz="11200" b="1" dirty="0">
              <a:solidFill>
                <a:schemeClr val="accent3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800"/>
              </a:spcAft>
            </a:pPr>
            <a:r>
              <a:rPr lang="ru-RU" sz="11200" b="1" dirty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Без муки нет науки.</a:t>
            </a:r>
            <a:endParaRPr lang="ru-RU" sz="11200" b="1" dirty="0">
              <a:solidFill>
                <a:schemeClr val="accent3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800"/>
              </a:spcAft>
            </a:pPr>
            <a:r>
              <a:rPr lang="ru-RU" sz="11200" b="1" dirty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Учись доброму, так и худое на ум не придёт.</a:t>
            </a:r>
            <a:endParaRPr lang="ru-RU" sz="11200" b="1" dirty="0">
              <a:solidFill>
                <a:schemeClr val="accent3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800"/>
              </a:spcAft>
            </a:pPr>
            <a:r>
              <a:rPr lang="ru-RU" sz="11200" b="1" dirty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Божьей волей свет стоит, наукой люди живут.</a:t>
            </a:r>
            <a:endParaRPr lang="ru-RU" sz="11200" b="1" dirty="0">
              <a:solidFill>
                <a:schemeClr val="accent3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404539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8F1E737-3B32-4839-A2D4-6A20A6021B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38796" y="296883"/>
            <a:ext cx="9865816" cy="1608117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Задание: сочини новую пословицу, возьми начало одной пословицы, поговорки, а окончание другой. Соедини воедино так, чтобы пословица была с новым смыслом. Объясни, в чём суть вашей пословицы.</a:t>
            </a:r>
            <a:br>
              <a:rPr lang="ru-RU" sz="3200" dirty="0">
                <a:solidFill>
                  <a:schemeClr val="accent3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32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61E6E87-76A2-4742-BD76-EB515BEBBB2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589211" y="3253839"/>
            <a:ext cx="7671070" cy="3123210"/>
          </a:xfrm>
        </p:spPr>
        <p:txBody>
          <a:bodyPr>
            <a:normAutofit fontScale="92500" lnSpcReduction="10000"/>
          </a:bodyPr>
          <a:lstStyle/>
          <a:p>
            <a:pPr marL="457200">
              <a:lnSpc>
                <a:spcPct val="107000"/>
              </a:lnSpc>
              <a:spcAft>
                <a:spcPts val="800"/>
              </a:spcAft>
            </a:pPr>
            <a:r>
              <a:rPr lang="ru-RU" sz="4100" b="1" dirty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 лежачий камень не садись.</a:t>
            </a:r>
            <a:endParaRPr lang="ru-RU" sz="4100" b="1" dirty="0">
              <a:solidFill>
                <a:schemeClr val="accent3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800"/>
              </a:spcAft>
            </a:pPr>
            <a:r>
              <a:rPr lang="ru-RU" sz="4100" b="1" dirty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 родись красивой, век учись.</a:t>
            </a:r>
            <a:endParaRPr lang="ru-RU" sz="4100" b="1" dirty="0">
              <a:solidFill>
                <a:schemeClr val="accent3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800"/>
              </a:spcAft>
            </a:pPr>
            <a:r>
              <a:rPr lang="ru-RU" sz="4100" b="1" dirty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 разевай рта: людей насмешишь.</a:t>
            </a:r>
            <a:endParaRPr lang="ru-RU" sz="4100" b="1" dirty="0">
              <a:solidFill>
                <a:schemeClr val="accent3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D15789D-B107-4938-AED0-D37A5E6750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842171" y="3253838"/>
            <a:ext cx="662439" cy="2650005"/>
          </a:xfrm>
        </p:spPr>
        <p:txBody>
          <a:bodyPr>
            <a:normAutofit fontScale="92500" lnSpcReduction="1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82294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ECECCD2-2653-4D52-B53D-7FA9CE482F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26920" y="605642"/>
            <a:ext cx="9877692" cy="129935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2. </a:t>
            </a:r>
            <a:r>
              <a:rPr lang="ru-RU" sz="4400" b="1" dirty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Большими воспитательными возможностями обладают уроки развития     речи, на которых мы пишем сочинения, изложения, сказки, рассказы. </a:t>
            </a:r>
            <a:endParaRPr lang="ru-RU" sz="4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1976CDB-6D81-4B71-BB42-D37992C4DF5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852551" y="3099459"/>
            <a:ext cx="5050525" cy="3277589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Изложения по тексту </a:t>
            </a:r>
            <a:r>
              <a:rPr lang="ru-RU" sz="2800" b="1" dirty="0" err="1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К.Паустовского</a:t>
            </a:r>
            <a:r>
              <a:rPr lang="ru-RU" sz="2800" b="1" dirty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«Берёзка».</a:t>
            </a:r>
            <a:endParaRPr lang="ru-RU" sz="2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E3FC721-4F36-40AD-B927-02BDAC6B2F1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662057" y="3099458"/>
            <a:ext cx="5050524" cy="2804385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Сочинение по картине А.А. </a:t>
            </a:r>
            <a:r>
              <a:rPr lang="ru-RU" sz="2800" b="1" dirty="0" err="1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Пластова</a:t>
            </a:r>
            <a:r>
              <a:rPr lang="ru-RU" sz="2800" b="1" dirty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«Летом», «Первый снег». </a:t>
            </a:r>
            <a:endParaRPr lang="ru-RU" sz="2800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46534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B37313C-ABA5-42CF-950A-6CABAF09FF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29786" y="564733"/>
            <a:ext cx="8911687" cy="1280890"/>
          </a:xfrm>
        </p:spPr>
        <p:txBody>
          <a:bodyPr>
            <a:noAutofit/>
          </a:bodyPr>
          <a:lstStyle/>
          <a:p>
            <a:pPr algn="ctr"/>
            <a:r>
              <a:rPr lang="ru-RU" b="1" dirty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Сжатое изложения по тексту </a:t>
            </a:r>
            <a:br>
              <a:rPr lang="ru-RU" b="1" dirty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b="1" dirty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К. Паустовского «Берёзка»</a:t>
            </a:r>
            <a:br>
              <a:rPr lang="ru-RU" b="1" dirty="0">
                <a:solidFill>
                  <a:schemeClr val="accent3">
                    <a:lumMod val="50000"/>
                  </a:schemeClr>
                </a:solidFill>
              </a:rPr>
            </a:br>
            <a:endParaRPr lang="ru-RU" dirty="0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087017E5-1FA5-4720-9C3E-7FD9F5C76E7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3">
            <a:extLst>
              <a:ext uri="{FF2B5EF4-FFF2-40B4-BE49-F238E27FC236}">
                <a16:creationId xmlns:a16="http://schemas.microsoft.com/office/drawing/2014/main" id="{9CC45F50-3956-4F0E-B7AB-065E377DEF1D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7647" y="1936177"/>
            <a:ext cx="2906600" cy="43570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618892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0A0842B-1006-45BA-9E17-F2EAEED950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b="1" dirty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Сочинение по картине А.А. </a:t>
            </a:r>
            <a:r>
              <a:rPr lang="ru-RU" sz="4000" b="1" dirty="0" err="1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Пластова</a:t>
            </a:r>
            <a:r>
              <a:rPr lang="ru-RU" sz="4000" b="1" dirty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«Летом», «Первый снег» </a:t>
            </a: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5" name="Объект 4" descr="http://uslide.ru/images/7/14122/960/img6.jpg">
            <a:extLst>
              <a:ext uri="{FF2B5EF4-FFF2-40B4-BE49-F238E27FC236}">
                <a16:creationId xmlns:a16="http://schemas.microsoft.com/office/drawing/2014/main" id="{E48E01B6-1BE5-4802-B31A-E62515C4869D}"/>
              </a:ext>
            </a:extLst>
          </p:cNvPr>
          <p:cNvPicPr>
            <a:picLocks noGrp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3186" y="2280062"/>
            <a:ext cx="4690752" cy="4175049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508C9602-0481-4EC6-A452-58F8E3B01365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1005" y="2398816"/>
            <a:ext cx="4724690" cy="4007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34651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3C494EC-0301-432A-8CDE-32184CB929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1D2A05D-9274-4241-90A1-EF7E7AA419B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1F690E63-0E70-4972-BB8B-BA783368E08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Picture 2" descr="https://fs01.infourok.ru/images/doc/22/28235/img12.jpg">
            <a:extLst>
              <a:ext uri="{FF2B5EF4-FFF2-40B4-BE49-F238E27FC236}">
                <a16:creationId xmlns:a16="http://schemas.microsoft.com/office/drawing/2014/main" id="{8206171F-B6E9-4E9C-BD52-8C101353BC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8203" y="91378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1265273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Теплый синий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239</TotalTime>
  <Words>625</Words>
  <Application>Microsoft Office PowerPoint</Application>
  <PresentationFormat>Широкоэкранный</PresentationFormat>
  <Paragraphs>56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Calibri</vt:lpstr>
      <vt:lpstr>Century Gothic</vt:lpstr>
      <vt:lpstr>Times New Roman</vt:lpstr>
      <vt:lpstr>Wingdings 3</vt:lpstr>
      <vt:lpstr>Легкий дым</vt:lpstr>
      <vt:lpstr>  МБОУ гимназия №33 г.Ульяновск   «Воспитательный потенциал урока русского языка и литературы »  Семинар учителей русского языка и литературы</vt:lpstr>
      <vt:lpstr> Воспитательный потенциал урока русского языка в системе развивающего обучения Д.Б.Эльконина-В.В.Давыдова в начальной школе  </vt:lpstr>
      <vt:lpstr>Роль художественных текстов на уроке русского языка </vt:lpstr>
      <vt:lpstr>Пословицы на уроке русского языка. Задание: Определи темы пословиц. Объясни смысл высказывания. </vt:lpstr>
      <vt:lpstr>Задание: сочини новую пословицу, возьми начало одной пословицы, поговорки, а окончание другой. Соедини воедино так, чтобы пословица была с новым смыслом. Объясни, в чём суть вашей пословицы. </vt:lpstr>
      <vt:lpstr>2. Большими воспитательными возможностями обладают уроки развития     речи, на которых мы пишем сочинения, изложения, сказки, рассказы. </vt:lpstr>
      <vt:lpstr>Сжатое изложения по тексту  К. Паустовского «Берёзка» </vt:lpstr>
      <vt:lpstr>Сочинение по картине А.А. Пластова «Летом», «Первый снег»  </vt:lpstr>
      <vt:lpstr>Презентация PowerPoint</vt:lpstr>
      <vt:lpstr>3. Проектная деятельность на уроках русского языка</vt:lpstr>
      <vt:lpstr>Уди</vt:lpstr>
      <vt:lpstr>4. Проектная задача по русскому языку с «Новости со всего света» </vt:lpstr>
      <vt:lpstr>Выводы: Проанализировав свою деятельность, изучив нормативные документы образования, опыт коллег, пришла к выводу, что для реализации воспитательного аспекта урока русского языка в полном объеме необходимо: - тщательно подбирать тексты для работы; - при планировании урока учитывать диагностику уровня воспитанности ученика и класса в целом; - продумывать виды деятельности учащихся на каждом этапе урока, используя воспитательные возможности данного этапа; -осуществлять выбор оптимальных способов и приемов на уроке с учетом воспитательных направлений; - использовать на уроке разные виды контроля и самоконтроля, оценки и взаимооценки, что позволит воспитывать ответственность, самостоятельность, критичность, коммуникабельность, трудолюбие; -применять разные способы оценивания, постоянно создавая ситуацию успеха для каждого ученика; -проводить на каждом уроке этап рефлексии не только по учебной деятельности, но и в воспитательном аспекте.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«Воспитательный потенциал урока русского языка и литературы в рамках реализации программы воспитания»  Семинар учителей русского языка и литературы</dc:title>
  <dc:creator>Компьютер</dc:creator>
  <cp:lastModifiedBy>Компьютер</cp:lastModifiedBy>
  <cp:revision>16</cp:revision>
  <dcterms:created xsi:type="dcterms:W3CDTF">2022-01-18T17:48:53Z</dcterms:created>
  <dcterms:modified xsi:type="dcterms:W3CDTF">2022-01-19T18:11:08Z</dcterms:modified>
</cp:coreProperties>
</file>